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2" r:id="rId3"/>
    <p:sldMasterId id="2147483694" r:id="rId4"/>
  </p:sldMasterIdLst>
  <p:notesMasterIdLst>
    <p:notesMasterId r:id="rId109"/>
  </p:notesMasterIdLst>
  <p:sldIdLst>
    <p:sldId id="1052" r:id="rId5"/>
    <p:sldId id="257" r:id="rId6"/>
    <p:sldId id="377" r:id="rId7"/>
    <p:sldId id="258" r:id="rId8"/>
    <p:sldId id="259" r:id="rId9"/>
    <p:sldId id="262" r:id="rId10"/>
    <p:sldId id="261" r:id="rId11"/>
    <p:sldId id="376" r:id="rId12"/>
    <p:sldId id="337" r:id="rId13"/>
    <p:sldId id="276" r:id="rId14"/>
    <p:sldId id="374" r:id="rId15"/>
    <p:sldId id="269" r:id="rId16"/>
    <p:sldId id="344" r:id="rId17"/>
    <p:sldId id="264" r:id="rId18"/>
    <p:sldId id="977" r:id="rId19"/>
    <p:sldId id="375" r:id="rId20"/>
    <p:sldId id="346" r:id="rId21"/>
    <p:sldId id="347" r:id="rId22"/>
    <p:sldId id="348" r:id="rId23"/>
    <p:sldId id="281" r:id="rId24"/>
    <p:sldId id="279" r:id="rId25"/>
    <p:sldId id="290" r:id="rId26"/>
    <p:sldId id="1050" r:id="rId27"/>
    <p:sldId id="291" r:id="rId28"/>
    <p:sldId id="338" r:id="rId29"/>
    <p:sldId id="292" r:id="rId30"/>
    <p:sldId id="293" r:id="rId31"/>
    <p:sldId id="365" r:id="rId32"/>
    <p:sldId id="366" r:id="rId33"/>
    <p:sldId id="367" r:id="rId34"/>
    <p:sldId id="353" r:id="rId35"/>
    <p:sldId id="360" r:id="rId36"/>
    <p:sldId id="979" r:id="rId37"/>
    <p:sldId id="282" r:id="rId38"/>
    <p:sldId id="976" r:id="rId39"/>
    <p:sldId id="283" r:id="rId40"/>
    <p:sldId id="284" r:id="rId41"/>
    <p:sldId id="980" r:id="rId42"/>
    <p:sldId id="285" r:id="rId43"/>
    <p:sldId id="286" r:id="rId44"/>
    <p:sldId id="277" r:id="rId45"/>
    <p:sldId id="287" r:id="rId46"/>
    <p:sldId id="572" r:id="rId47"/>
    <p:sldId id="574" r:id="rId48"/>
    <p:sldId id="288" r:id="rId49"/>
    <p:sldId id="294" r:id="rId50"/>
    <p:sldId id="302" r:id="rId51"/>
    <p:sldId id="342" r:id="rId52"/>
    <p:sldId id="299" r:id="rId53"/>
    <p:sldId id="300" r:id="rId54"/>
    <p:sldId id="322" r:id="rId55"/>
    <p:sldId id="301" r:id="rId56"/>
    <p:sldId id="303" r:id="rId57"/>
    <p:sldId id="981" r:id="rId58"/>
    <p:sldId id="304" r:id="rId59"/>
    <p:sldId id="371" r:id="rId60"/>
    <p:sldId id="982" r:id="rId61"/>
    <p:sldId id="983" r:id="rId62"/>
    <p:sldId id="984" r:id="rId63"/>
    <p:sldId id="305" r:id="rId64"/>
    <p:sldId id="306" r:id="rId65"/>
    <p:sldId id="309" r:id="rId66"/>
    <p:sldId id="308" r:id="rId67"/>
    <p:sldId id="310" r:id="rId68"/>
    <p:sldId id="311" r:id="rId69"/>
    <p:sldId id="985" r:id="rId70"/>
    <p:sldId id="986" r:id="rId71"/>
    <p:sldId id="987" r:id="rId72"/>
    <p:sldId id="289" r:id="rId73"/>
    <p:sldId id="1051" r:id="rId74"/>
    <p:sldId id="989" r:id="rId75"/>
    <p:sldId id="990" r:id="rId76"/>
    <p:sldId id="1019" r:id="rId77"/>
    <p:sldId id="1020" r:id="rId78"/>
    <p:sldId id="1021" r:id="rId79"/>
    <p:sldId id="1022" r:id="rId80"/>
    <p:sldId id="1023" r:id="rId81"/>
    <p:sldId id="1024" r:id="rId82"/>
    <p:sldId id="1025" r:id="rId83"/>
    <p:sldId id="1026" r:id="rId84"/>
    <p:sldId id="1027" r:id="rId85"/>
    <p:sldId id="1028" r:id="rId86"/>
    <p:sldId id="1029" r:id="rId87"/>
    <p:sldId id="1030" r:id="rId88"/>
    <p:sldId id="313" r:id="rId89"/>
    <p:sldId id="315" r:id="rId90"/>
    <p:sldId id="314" r:id="rId91"/>
    <p:sldId id="316" r:id="rId92"/>
    <p:sldId id="317" r:id="rId93"/>
    <p:sldId id="318" r:id="rId94"/>
    <p:sldId id="991" r:id="rId95"/>
    <p:sldId id="319" r:id="rId96"/>
    <p:sldId id="1032" r:id="rId97"/>
    <p:sldId id="320" r:id="rId98"/>
    <p:sldId id="323" r:id="rId99"/>
    <p:sldId id="324" r:id="rId100"/>
    <p:sldId id="325" r:id="rId101"/>
    <p:sldId id="326" r:id="rId102"/>
    <p:sldId id="327" r:id="rId103"/>
    <p:sldId id="328" r:id="rId104"/>
    <p:sldId id="329" r:id="rId105"/>
    <p:sldId id="330" r:id="rId106"/>
    <p:sldId id="331" r:id="rId107"/>
    <p:sldId id="332" r:id="rId10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cer003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FF2A"/>
    <a:srgbClr val="0000FF"/>
    <a:srgbClr val="FF0066"/>
    <a:srgbClr val="385723"/>
    <a:srgbClr val="F7921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8" d="100"/>
          <a:sy n="98" d="100"/>
        </p:scale>
        <p:origin x="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commentAuthors" Target="commentAuthor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/>
            </a:pPr>
            <a:r>
              <a:rPr lang="id-ID"/>
              <a:t>Pareto </a:t>
            </a:r>
            <a:r>
              <a:rPr lang="en-US"/>
              <a:t>Dies</a:t>
            </a:r>
            <a:r>
              <a:rPr lang="id-ID"/>
              <a:t> Problem (sept)</a:t>
            </a:r>
            <a:endParaRPr lang="en-US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9.8571741032371027E-2"/>
          <c:y val="0.19495389415282546"/>
          <c:w val="0.77096762904636806"/>
          <c:h val="0.478381545403205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'Analisa Data'!$B$19</c:f>
              <c:strCache>
                <c:ptCount val="1"/>
                <c:pt idx="0">
                  <c:v>Dies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'Analisa Data'!$B$20:$B$27</c:f>
              <c:strCache>
                <c:ptCount val="8"/>
                <c:pt idx="0">
                  <c:v>Bracked Comp</c:v>
                </c:pt>
                <c:pt idx="1">
                  <c:v>002-Z18-269E</c:v>
                </c:pt>
                <c:pt idx="2">
                  <c:v>Bracket KLMN</c:v>
                </c:pt>
                <c:pt idx="3">
                  <c:v>Bracket ABCD</c:v>
                </c:pt>
                <c:pt idx="4">
                  <c:v>Plate 008</c:v>
                </c:pt>
                <c:pt idx="5">
                  <c:v>Inner 007</c:v>
                </c:pt>
                <c:pt idx="6">
                  <c:v>Outer 37Z</c:v>
                </c:pt>
                <c:pt idx="7">
                  <c:v>MS 001x</c:v>
                </c:pt>
              </c:strCache>
            </c:strRef>
          </c:cat>
          <c:val>
            <c:numRef>
              <c:f>'Analisa Data'!$K$20:$K$27</c:f>
              <c:numCache>
                <c:formatCode>General</c:formatCode>
                <c:ptCount val="8"/>
                <c:pt idx="0">
                  <c:v>110</c:v>
                </c:pt>
                <c:pt idx="1">
                  <c:v>96</c:v>
                </c:pt>
                <c:pt idx="2">
                  <c:v>85</c:v>
                </c:pt>
                <c:pt idx="3">
                  <c:v>62</c:v>
                </c:pt>
                <c:pt idx="4">
                  <c:v>37</c:v>
                </c:pt>
                <c:pt idx="5">
                  <c:v>11</c:v>
                </c:pt>
                <c:pt idx="6">
                  <c:v>9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37-4041-AE0F-B2C5C0DC0A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7833344"/>
        <c:axId val="32432128"/>
      </c:barChart>
      <c:lineChart>
        <c:grouping val="stacked"/>
        <c:varyColors val="0"/>
        <c:ser>
          <c:idx val="1"/>
          <c:order val="1"/>
          <c:tx>
            <c:strRef>
              <c:f>'Analisa Data'!$L$19</c:f>
              <c:strCache>
                <c:ptCount val="1"/>
                <c:pt idx="0">
                  <c:v>%</c:v>
                </c:pt>
              </c:strCache>
            </c:strRef>
          </c:tx>
          <c:val>
            <c:numRef>
              <c:f>'Analisa Data'!$L$20:$L$27</c:f>
              <c:numCache>
                <c:formatCode>0%</c:formatCode>
                <c:ptCount val="8"/>
                <c:pt idx="0">
                  <c:v>0.26829268292682928</c:v>
                </c:pt>
                <c:pt idx="1">
                  <c:v>0.50243902439024357</c:v>
                </c:pt>
                <c:pt idx="2">
                  <c:v>0.70975609756097824</c:v>
                </c:pt>
                <c:pt idx="3">
                  <c:v>0.86097560975609988</c:v>
                </c:pt>
                <c:pt idx="4">
                  <c:v>0.95121951219512446</c:v>
                </c:pt>
                <c:pt idx="5">
                  <c:v>0.97804878048780552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F37-4041-AE0F-B2C5C0DC0A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435200"/>
        <c:axId val="32433664"/>
      </c:lineChart>
      <c:catAx>
        <c:axId val="578333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32432128"/>
        <c:crosses val="autoZero"/>
        <c:auto val="1"/>
        <c:lblAlgn val="ctr"/>
        <c:lblOffset val="100"/>
        <c:noMultiLvlLbl val="0"/>
      </c:catAx>
      <c:valAx>
        <c:axId val="324321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7833344"/>
        <c:crosses val="autoZero"/>
        <c:crossBetween val="between"/>
      </c:valAx>
      <c:valAx>
        <c:axId val="32433664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crossAx val="32435200"/>
        <c:crosses val="max"/>
        <c:crossBetween val="between"/>
      </c:valAx>
      <c:catAx>
        <c:axId val="32435200"/>
        <c:scaling>
          <c:orientation val="minMax"/>
        </c:scaling>
        <c:delete val="1"/>
        <c:axPos val="b"/>
        <c:majorTickMark val="out"/>
        <c:minorTickMark val="none"/>
        <c:tickLblPos val="none"/>
        <c:crossAx val="32433664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85186111111111162"/>
          <c:y val="0.80766587233372478"/>
          <c:w val="0.13147222222222221"/>
          <c:h val="0.16756363540847388"/>
        </c:manualLayout>
      </c:layout>
      <c:overlay val="0"/>
    </c:legend>
    <c:plotVisOnly val="1"/>
    <c:dispBlanksAs val="zero"/>
    <c:showDLblsOverMax val="0"/>
  </c:chart>
  <c:spPr>
    <a:ln>
      <a:solidFill>
        <a:schemeClr val="accent5">
          <a:lumMod val="50000"/>
        </a:schemeClr>
      </a:solidFill>
    </a:ln>
  </c:sp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1-04-26T16:22:55.893" idx="1">
    <p:pos x="10" y="10"/>
    <p:text>Sakit Penyakit : Kondisi kelainan fisik atau mental yang teridentifikasi berasal dari dan/atau bertambah buruk karena kegiatan kerja dan/atau situasi yang terkait pekerjaan.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A98C56-8632-41A9-ADAD-AE88D0CB3485}" type="doc">
      <dgm:prSet loTypeId="urn:microsoft.com/office/officeart/2005/8/layout/pyramid3" loCatId="pyramid" qsTypeId="urn:microsoft.com/office/officeart/2005/8/quickstyle/simple1" qsCatId="simple" csTypeId="urn:microsoft.com/office/officeart/2005/8/colors/colorful4" csCatId="colorful" phldr="1"/>
      <dgm:spPr/>
    </dgm:pt>
    <dgm:pt modelId="{77F1AD8C-7349-42F4-AEEF-E14AF155B4F0}">
      <dgm:prSet phldrT="[Text]" custT="1"/>
      <dgm:spPr/>
      <dgm:t>
        <a:bodyPr/>
        <a:lstStyle/>
        <a:p>
          <a:r>
            <a:rPr lang="en-US" sz="1400" dirty="0" err="1">
              <a:solidFill>
                <a:schemeClr val="bg1"/>
              </a:solidFill>
            </a:rPr>
            <a:t>Eliminasi</a:t>
          </a:r>
          <a:endParaRPr lang="en-US" sz="1400" dirty="0">
            <a:solidFill>
              <a:schemeClr val="bg1"/>
            </a:solidFill>
          </a:endParaRPr>
        </a:p>
      </dgm:t>
    </dgm:pt>
    <dgm:pt modelId="{07BBBC32-9A9C-4116-8E43-D18F0EE07DDF}" type="parTrans" cxnId="{2F730F9D-E6B3-45A8-B4FF-14FA3F6BE776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8086FF6D-9A5A-49E5-A4C3-3345790AFBEF}" type="sibTrans" cxnId="{2F730F9D-E6B3-45A8-B4FF-14FA3F6BE776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888DF64E-A1E4-4FA6-8203-0DD13AD2D7A9}">
      <dgm:prSet phldrT="[Text]" custT="1"/>
      <dgm:spPr/>
      <dgm:t>
        <a:bodyPr/>
        <a:lstStyle/>
        <a:p>
          <a:r>
            <a:rPr lang="en-US" sz="1400" dirty="0" err="1">
              <a:solidFill>
                <a:schemeClr val="bg1"/>
              </a:solidFill>
            </a:rPr>
            <a:t>Subtitusi</a:t>
          </a:r>
          <a:endParaRPr lang="en-US" sz="1400" dirty="0">
            <a:solidFill>
              <a:schemeClr val="bg1"/>
            </a:solidFill>
          </a:endParaRPr>
        </a:p>
      </dgm:t>
    </dgm:pt>
    <dgm:pt modelId="{EBFE8B47-D7DE-4154-A3BA-3191282BF633}" type="parTrans" cxnId="{9EB5DA6F-DF3B-4D24-AB10-D2BD6A6E03A4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782F4274-DB27-46A2-A511-BA9199B1FD37}" type="sibTrans" cxnId="{9EB5DA6F-DF3B-4D24-AB10-D2BD6A6E03A4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97693935-BF76-4316-A14A-2F0E496B95E3}">
      <dgm:prSet phldrT="[Text]" custT="1"/>
      <dgm:spPr/>
      <dgm:t>
        <a:bodyPr/>
        <a:lstStyle/>
        <a:p>
          <a:r>
            <a:rPr lang="en-US" sz="1400" dirty="0" err="1">
              <a:solidFill>
                <a:schemeClr val="bg1"/>
              </a:solidFill>
            </a:rPr>
            <a:t>Rekayasa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Teknik</a:t>
          </a:r>
          <a:endParaRPr lang="en-US" sz="1400" dirty="0">
            <a:solidFill>
              <a:schemeClr val="bg1"/>
            </a:solidFill>
          </a:endParaRPr>
        </a:p>
      </dgm:t>
    </dgm:pt>
    <dgm:pt modelId="{5EB972E1-6404-47D4-8BCF-7EAD4C069AAB}" type="parTrans" cxnId="{10679EC8-94E2-4147-896E-FAB61E939599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328FDE86-0A24-4F23-B838-E8C5C0BFAF85}" type="sibTrans" cxnId="{10679EC8-94E2-4147-896E-FAB61E939599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ADB2BA22-E74C-4A7B-8F37-7B35443C2F9D}">
      <dgm:prSet phldrT="[Text]" custT="1"/>
      <dgm:spPr/>
      <dgm:t>
        <a:bodyPr/>
        <a:lstStyle/>
        <a:p>
          <a:r>
            <a:rPr lang="en-US" sz="1200" dirty="0" err="1">
              <a:solidFill>
                <a:schemeClr val="bg1"/>
              </a:solidFill>
            </a:rPr>
            <a:t>Administratif</a:t>
          </a:r>
          <a:endParaRPr lang="en-US" sz="1200" dirty="0">
            <a:solidFill>
              <a:schemeClr val="bg1"/>
            </a:solidFill>
          </a:endParaRPr>
        </a:p>
      </dgm:t>
    </dgm:pt>
    <dgm:pt modelId="{CCE8C8D4-EED6-46F7-A339-55D9D1B4DDB1}" type="parTrans" cxnId="{DE7B3CDF-60A1-458A-8098-F0F532BD294C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E751D2CB-D536-4CF5-9198-36222B7D0C99}" type="sibTrans" cxnId="{DE7B3CDF-60A1-458A-8098-F0F532BD294C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7A246207-5740-4B17-9D50-7BCC60C66FD7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</a:rPr>
            <a:t>APD</a:t>
          </a:r>
        </a:p>
      </dgm:t>
    </dgm:pt>
    <dgm:pt modelId="{7B381C86-C5AD-4235-A369-6A38839DD9B6}" type="parTrans" cxnId="{192DF8D0-59DF-4FC0-88E5-96736F2E368F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3E3CDF92-DBFC-41AA-8A94-5EEF9208B6C0}" type="sibTrans" cxnId="{192DF8D0-59DF-4FC0-88E5-96736F2E368F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647F59E3-C6DB-489F-8C93-765101B5727D}" type="pres">
      <dgm:prSet presAssocID="{92A98C56-8632-41A9-ADAD-AE88D0CB3485}" presName="Name0" presStyleCnt="0">
        <dgm:presLayoutVars>
          <dgm:dir/>
          <dgm:animLvl val="lvl"/>
          <dgm:resizeHandles val="exact"/>
        </dgm:presLayoutVars>
      </dgm:prSet>
      <dgm:spPr/>
    </dgm:pt>
    <dgm:pt modelId="{8D5D9D9D-79D4-419A-A1A6-4B2E666FF6AF}" type="pres">
      <dgm:prSet presAssocID="{77F1AD8C-7349-42F4-AEEF-E14AF155B4F0}" presName="Name8" presStyleCnt="0"/>
      <dgm:spPr/>
    </dgm:pt>
    <dgm:pt modelId="{AF30AB1C-E53D-49E5-987E-3A966D3C2540}" type="pres">
      <dgm:prSet presAssocID="{77F1AD8C-7349-42F4-AEEF-E14AF155B4F0}" presName="level" presStyleLbl="node1" presStyleIdx="0" presStyleCnt="5" custLinFactNeighborX="653" custLinFactNeighborY="-11314">
        <dgm:presLayoutVars>
          <dgm:chMax val="1"/>
          <dgm:bulletEnabled val="1"/>
        </dgm:presLayoutVars>
      </dgm:prSet>
      <dgm:spPr/>
    </dgm:pt>
    <dgm:pt modelId="{9E026DB0-4566-4510-97C8-52307CF8A5B5}" type="pres">
      <dgm:prSet presAssocID="{77F1AD8C-7349-42F4-AEEF-E14AF155B4F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5CDE219-F562-427F-BA62-C32ADFCDB2F4}" type="pres">
      <dgm:prSet presAssocID="{888DF64E-A1E4-4FA6-8203-0DD13AD2D7A9}" presName="Name8" presStyleCnt="0"/>
      <dgm:spPr/>
    </dgm:pt>
    <dgm:pt modelId="{224A7509-2ACD-4E40-8E90-F8CF8055122C}" type="pres">
      <dgm:prSet presAssocID="{888DF64E-A1E4-4FA6-8203-0DD13AD2D7A9}" presName="level" presStyleLbl="node1" presStyleIdx="1" presStyleCnt="5">
        <dgm:presLayoutVars>
          <dgm:chMax val="1"/>
          <dgm:bulletEnabled val="1"/>
        </dgm:presLayoutVars>
      </dgm:prSet>
      <dgm:spPr/>
    </dgm:pt>
    <dgm:pt modelId="{5FD8F46C-6005-4C86-AD7F-A3B09D33CBD3}" type="pres">
      <dgm:prSet presAssocID="{888DF64E-A1E4-4FA6-8203-0DD13AD2D7A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28DDB36-A9D2-4D93-BD83-076D7D959B26}" type="pres">
      <dgm:prSet presAssocID="{97693935-BF76-4316-A14A-2F0E496B95E3}" presName="Name8" presStyleCnt="0"/>
      <dgm:spPr/>
    </dgm:pt>
    <dgm:pt modelId="{DAB86D7B-4E8C-4C80-B261-17EF5728DCE8}" type="pres">
      <dgm:prSet presAssocID="{97693935-BF76-4316-A14A-2F0E496B95E3}" presName="level" presStyleLbl="node1" presStyleIdx="2" presStyleCnt="5">
        <dgm:presLayoutVars>
          <dgm:chMax val="1"/>
          <dgm:bulletEnabled val="1"/>
        </dgm:presLayoutVars>
      </dgm:prSet>
      <dgm:spPr/>
    </dgm:pt>
    <dgm:pt modelId="{E1F7258A-5E58-4FCB-B988-460994DF4034}" type="pres">
      <dgm:prSet presAssocID="{97693935-BF76-4316-A14A-2F0E496B95E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7FF712D-7FD4-4F85-A576-2646AA79A881}" type="pres">
      <dgm:prSet presAssocID="{ADB2BA22-E74C-4A7B-8F37-7B35443C2F9D}" presName="Name8" presStyleCnt="0"/>
      <dgm:spPr/>
    </dgm:pt>
    <dgm:pt modelId="{71DC32BA-7EF2-4E9E-8907-F20513380057}" type="pres">
      <dgm:prSet presAssocID="{ADB2BA22-E74C-4A7B-8F37-7B35443C2F9D}" presName="level" presStyleLbl="node1" presStyleIdx="3" presStyleCnt="5">
        <dgm:presLayoutVars>
          <dgm:chMax val="1"/>
          <dgm:bulletEnabled val="1"/>
        </dgm:presLayoutVars>
      </dgm:prSet>
      <dgm:spPr/>
    </dgm:pt>
    <dgm:pt modelId="{FA8280CC-D868-482E-B307-37097FC609DC}" type="pres">
      <dgm:prSet presAssocID="{ADB2BA22-E74C-4A7B-8F37-7B35443C2F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AE8BE81-C679-4EB5-9757-A6C8CBF8BC47}" type="pres">
      <dgm:prSet presAssocID="{7A246207-5740-4B17-9D50-7BCC60C66FD7}" presName="Name8" presStyleCnt="0"/>
      <dgm:spPr/>
    </dgm:pt>
    <dgm:pt modelId="{DAF4DE93-13EC-4658-824C-E399296A724A}" type="pres">
      <dgm:prSet presAssocID="{7A246207-5740-4B17-9D50-7BCC60C66FD7}" presName="level" presStyleLbl="node1" presStyleIdx="4" presStyleCnt="5">
        <dgm:presLayoutVars>
          <dgm:chMax val="1"/>
          <dgm:bulletEnabled val="1"/>
        </dgm:presLayoutVars>
      </dgm:prSet>
      <dgm:spPr/>
    </dgm:pt>
    <dgm:pt modelId="{A4E30B81-B546-45FE-B66E-137E7CD2A5BA}" type="pres">
      <dgm:prSet presAssocID="{7A246207-5740-4B17-9D50-7BCC60C66FD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190FA08-8104-42C4-A472-FCA80958D0A2}" type="presOf" srcId="{ADB2BA22-E74C-4A7B-8F37-7B35443C2F9D}" destId="{FA8280CC-D868-482E-B307-37097FC609DC}" srcOrd="1" destOrd="0" presId="urn:microsoft.com/office/officeart/2005/8/layout/pyramid3"/>
    <dgm:cxn modelId="{6FE78F67-12E7-4669-A6F5-88D4818A9F08}" type="presOf" srcId="{97693935-BF76-4316-A14A-2F0E496B95E3}" destId="{DAB86D7B-4E8C-4C80-B261-17EF5728DCE8}" srcOrd="0" destOrd="0" presId="urn:microsoft.com/office/officeart/2005/8/layout/pyramid3"/>
    <dgm:cxn modelId="{4373156D-530F-4FEB-AD59-0A4AACFAE89A}" type="presOf" srcId="{77F1AD8C-7349-42F4-AEEF-E14AF155B4F0}" destId="{AF30AB1C-E53D-49E5-987E-3A966D3C2540}" srcOrd="0" destOrd="0" presId="urn:microsoft.com/office/officeart/2005/8/layout/pyramid3"/>
    <dgm:cxn modelId="{9EB5DA6F-DF3B-4D24-AB10-D2BD6A6E03A4}" srcId="{92A98C56-8632-41A9-ADAD-AE88D0CB3485}" destId="{888DF64E-A1E4-4FA6-8203-0DD13AD2D7A9}" srcOrd="1" destOrd="0" parTransId="{EBFE8B47-D7DE-4154-A3BA-3191282BF633}" sibTransId="{782F4274-DB27-46A2-A511-BA9199B1FD37}"/>
    <dgm:cxn modelId="{56F1447F-1D55-4742-B9D2-0679FA54ED0A}" type="presOf" srcId="{888DF64E-A1E4-4FA6-8203-0DD13AD2D7A9}" destId="{5FD8F46C-6005-4C86-AD7F-A3B09D33CBD3}" srcOrd="1" destOrd="0" presId="urn:microsoft.com/office/officeart/2005/8/layout/pyramid3"/>
    <dgm:cxn modelId="{EA799987-2C54-4BE6-9478-F10831CD2D7A}" type="presOf" srcId="{ADB2BA22-E74C-4A7B-8F37-7B35443C2F9D}" destId="{71DC32BA-7EF2-4E9E-8907-F20513380057}" srcOrd="0" destOrd="0" presId="urn:microsoft.com/office/officeart/2005/8/layout/pyramid3"/>
    <dgm:cxn modelId="{2F730F9D-E6B3-45A8-B4FF-14FA3F6BE776}" srcId="{92A98C56-8632-41A9-ADAD-AE88D0CB3485}" destId="{77F1AD8C-7349-42F4-AEEF-E14AF155B4F0}" srcOrd="0" destOrd="0" parTransId="{07BBBC32-9A9C-4116-8E43-D18F0EE07DDF}" sibTransId="{8086FF6D-9A5A-49E5-A4C3-3345790AFBEF}"/>
    <dgm:cxn modelId="{272AB9B1-979C-4044-A71E-8C155401C92E}" type="presOf" srcId="{92A98C56-8632-41A9-ADAD-AE88D0CB3485}" destId="{647F59E3-C6DB-489F-8C93-765101B5727D}" srcOrd="0" destOrd="0" presId="urn:microsoft.com/office/officeart/2005/8/layout/pyramid3"/>
    <dgm:cxn modelId="{F118C2C2-51C7-4C11-B182-5919ECE9FC6D}" type="presOf" srcId="{888DF64E-A1E4-4FA6-8203-0DD13AD2D7A9}" destId="{224A7509-2ACD-4E40-8E90-F8CF8055122C}" srcOrd="0" destOrd="0" presId="urn:microsoft.com/office/officeart/2005/8/layout/pyramid3"/>
    <dgm:cxn modelId="{4905F9C4-F05E-4D73-9A25-CCCD560D1248}" type="presOf" srcId="{7A246207-5740-4B17-9D50-7BCC60C66FD7}" destId="{DAF4DE93-13EC-4658-824C-E399296A724A}" srcOrd="0" destOrd="0" presId="urn:microsoft.com/office/officeart/2005/8/layout/pyramid3"/>
    <dgm:cxn modelId="{10679EC8-94E2-4147-896E-FAB61E939599}" srcId="{92A98C56-8632-41A9-ADAD-AE88D0CB3485}" destId="{97693935-BF76-4316-A14A-2F0E496B95E3}" srcOrd="2" destOrd="0" parTransId="{5EB972E1-6404-47D4-8BCF-7EAD4C069AAB}" sibTransId="{328FDE86-0A24-4F23-B838-E8C5C0BFAF85}"/>
    <dgm:cxn modelId="{192DF8D0-59DF-4FC0-88E5-96736F2E368F}" srcId="{92A98C56-8632-41A9-ADAD-AE88D0CB3485}" destId="{7A246207-5740-4B17-9D50-7BCC60C66FD7}" srcOrd="4" destOrd="0" parTransId="{7B381C86-C5AD-4235-A369-6A38839DD9B6}" sibTransId="{3E3CDF92-DBFC-41AA-8A94-5EEF9208B6C0}"/>
    <dgm:cxn modelId="{6B564BD8-364A-42A5-8183-E3E397D8A252}" type="presOf" srcId="{97693935-BF76-4316-A14A-2F0E496B95E3}" destId="{E1F7258A-5E58-4FCB-B988-460994DF4034}" srcOrd="1" destOrd="0" presId="urn:microsoft.com/office/officeart/2005/8/layout/pyramid3"/>
    <dgm:cxn modelId="{6E9AECDD-F3ED-4EC0-8724-9FEF39006C17}" type="presOf" srcId="{77F1AD8C-7349-42F4-AEEF-E14AF155B4F0}" destId="{9E026DB0-4566-4510-97C8-52307CF8A5B5}" srcOrd="1" destOrd="0" presId="urn:microsoft.com/office/officeart/2005/8/layout/pyramid3"/>
    <dgm:cxn modelId="{DE7B3CDF-60A1-458A-8098-F0F532BD294C}" srcId="{92A98C56-8632-41A9-ADAD-AE88D0CB3485}" destId="{ADB2BA22-E74C-4A7B-8F37-7B35443C2F9D}" srcOrd="3" destOrd="0" parTransId="{CCE8C8D4-EED6-46F7-A339-55D9D1B4DDB1}" sibTransId="{E751D2CB-D536-4CF5-9198-36222B7D0C99}"/>
    <dgm:cxn modelId="{465B1AF8-F450-46C7-8103-89D5641FBB31}" type="presOf" srcId="{7A246207-5740-4B17-9D50-7BCC60C66FD7}" destId="{A4E30B81-B546-45FE-B66E-137E7CD2A5BA}" srcOrd="1" destOrd="0" presId="urn:microsoft.com/office/officeart/2005/8/layout/pyramid3"/>
    <dgm:cxn modelId="{03D70CF2-955D-4B57-A8E3-68D314276E17}" type="presParOf" srcId="{647F59E3-C6DB-489F-8C93-765101B5727D}" destId="{8D5D9D9D-79D4-419A-A1A6-4B2E666FF6AF}" srcOrd="0" destOrd="0" presId="urn:microsoft.com/office/officeart/2005/8/layout/pyramid3"/>
    <dgm:cxn modelId="{EE813137-2D75-47E9-AD70-9AA3B9BED881}" type="presParOf" srcId="{8D5D9D9D-79D4-419A-A1A6-4B2E666FF6AF}" destId="{AF30AB1C-E53D-49E5-987E-3A966D3C2540}" srcOrd="0" destOrd="0" presId="urn:microsoft.com/office/officeart/2005/8/layout/pyramid3"/>
    <dgm:cxn modelId="{0FA4B0B4-6905-4BC2-ADB6-29666E831CBD}" type="presParOf" srcId="{8D5D9D9D-79D4-419A-A1A6-4B2E666FF6AF}" destId="{9E026DB0-4566-4510-97C8-52307CF8A5B5}" srcOrd="1" destOrd="0" presId="urn:microsoft.com/office/officeart/2005/8/layout/pyramid3"/>
    <dgm:cxn modelId="{58D6ECFE-86D9-4259-8D41-FD04B47284FC}" type="presParOf" srcId="{647F59E3-C6DB-489F-8C93-765101B5727D}" destId="{15CDE219-F562-427F-BA62-C32ADFCDB2F4}" srcOrd="1" destOrd="0" presId="urn:microsoft.com/office/officeart/2005/8/layout/pyramid3"/>
    <dgm:cxn modelId="{C7F19F62-50A4-44AF-A429-D748DA32FD56}" type="presParOf" srcId="{15CDE219-F562-427F-BA62-C32ADFCDB2F4}" destId="{224A7509-2ACD-4E40-8E90-F8CF8055122C}" srcOrd="0" destOrd="0" presId="urn:microsoft.com/office/officeart/2005/8/layout/pyramid3"/>
    <dgm:cxn modelId="{124D2423-D1BD-4EBB-B41D-FE217C89E3B1}" type="presParOf" srcId="{15CDE219-F562-427F-BA62-C32ADFCDB2F4}" destId="{5FD8F46C-6005-4C86-AD7F-A3B09D33CBD3}" srcOrd="1" destOrd="0" presId="urn:microsoft.com/office/officeart/2005/8/layout/pyramid3"/>
    <dgm:cxn modelId="{B1B8E7DE-8D38-4F16-969E-897DBDA8BBC4}" type="presParOf" srcId="{647F59E3-C6DB-489F-8C93-765101B5727D}" destId="{F28DDB36-A9D2-4D93-BD83-076D7D959B26}" srcOrd="2" destOrd="0" presId="urn:microsoft.com/office/officeart/2005/8/layout/pyramid3"/>
    <dgm:cxn modelId="{B5A60207-6E97-4E18-86E6-51787C829F18}" type="presParOf" srcId="{F28DDB36-A9D2-4D93-BD83-076D7D959B26}" destId="{DAB86D7B-4E8C-4C80-B261-17EF5728DCE8}" srcOrd="0" destOrd="0" presId="urn:microsoft.com/office/officeart/2005/8/layout/pyramid3"/>
    <dgm:cxn modelId="{2E876770-792B-409B-AFE8-A7BD21A64552}" type="presParOf" srcId="{F28DDB36-A9D2-4D93-BD83-076D7D959B26}" destId="{E1F7258A-5E58-4FCB-B988-460994DF4034}" srcOrd="1" destOrd="0" presId="urn:microsoft.com/office/officeart/2005/8/layout/pyramid3"/>
    <dgm:cxn modelId="{94C630B1-8F5A-459D-BFFE-B09349F732AF}" type="presParOf" srcId="{647F59E3-C6DB-489F-8C93-765101B5727D}" destId="{87FF712D-7FD4-4F85-A576-2646AA79A881}" srcOrd="3" destOrd="0" presId="urn:microsoft.com/office/officeart/2005/8/layout/pyramid3"/>
    <dgm:cxn modelId="{81C963FD-2736-4A44-9CAE-AF5476B89D49}" type="presParOf" srcId="{87FF712D-7FD4-4F85-A576-2646AA79A881}" destId="{71DC32BA-7EF2-4E9E-8907-F20513380057}" srcOrd="0" destOrd="0" presId="urn:microsoft.com/office/officeart/2005/8/layout/pyramid3"/>
    <dgm:cxn modelId="{AD2C402C-3D5D-4001-934E-CB9BCD7F61F4}" type="presParOf" srcId="{87FF712D-7FD4-4F85-A576-2646AA79A881}" destId="{FA8280CC-D868-482E-B307-37097FC609DC}" srcOrd="1" destOrd="0" presId="urn:microsoft.com/office/officeart/2005/8/layout/pyramid3"/>
    <dgm:cxn modelId="{46384163-6E66-469D-9EDC-30286DB5F7BA}" type="presParOf" srcId="{647F59E3-C6DB-489F-8C93-765101B5727D}" destId="{2AE8BE81-C679-4EB5-9757-A6C8CBF8BC47}" srcOrd="4" destOrd="0" presId="urn:microsoft.com/office/officeart/2005/8/layout/pyramid3"/>
    <dgm:cxn modelId="{151562DA-1663-4180-9DFE-DC6B383E0C08}" type="presParOf" srcId="{2AE8BE81-C679-4EB5-9757-A6C8CBF8BC47}" destId="{DAF4DE93-13EC-4658-824C-E399296A724A}" srcOrd="0" destOrd="0" presId="urn:microsoft.com/office/officeart/2005/8/layout/pyramid3"/>
    <dgm:cxn modelId="{C3D34F59-FB63-40FB-8A13-EBBA32FBB188}" type="presParOf" srcId="{2AE8BE81-C679-4EB5-9757-A6C8CBF8BC47}" destId="{A4E30B81-B546-45FE-B66E-137E7CD2A5BA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99BA11-BFA1-4B6A-9BE8-2848ECAA1CC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8AD789D-1977-4358-93B0-5DE004E339DA}">
      <dgm:prSet/>
      <dgm:spPr/>
      <dgm:t>
        <a:bodyPr/>
        <a:lstStyle/>
        <a:p>
          <a:r>
            <a:rPr lang="en-US" dirty="0" err="1"/>
            <a:t>Menetapkan</a:t>
          </a:r>
          <a:r>
            <a:rPr lang="en-US" dirty="0"/>
            <a:t> </a:t>
          </a:r>
          <a:r>
            <a:rPr lang="en-US" dirty="0" err="1"/>
            <a:t>rencana</a:t>
          </a:r>
          <a:r>
            <a:rPr lang="en-US" dirty="0"/>
            <a:t> </a:t>
          </a:r>
          <a:r>
            <a:rPr lang="en-US" dirty="0" err="1"/>
            <a:t>tanggap</a:t>
          </a:r>
          <a:r>
            <a:rPr lang="en-US" dirty="0"/>
            <a:t> </a:t>
          </a:r>
          <a:r>
            <a:rPr lang="en-US" dirty="0" err="1"/>
            <a:t>darurat</a:t>
          </a:r>
          <a:r>
            <a:rPr lang="en-US" dirty="0"/>
            <a:t> </a:t>
          </a:r>
          <a:r>
            <a:rPr lang="en-US" dirty="0" err="1"/>
            <a:t>termasuk</a:t>
          </a:r>
          <a:r>
            <a:rPr lang="en-US" dirty="0"/>
            <a:t> P3K</a:t>
          </a:r>
        </a:p>
      </dgm:t>
    </dgm:pt>
    <dgm:pt modelId="{4CC1EFE6-65C7-4F93-AF8E-ABCEA4BE6180}" type="parTrans" cxnId="{369741D8-BFE1-4A5D-AFBA-9343BD82F530}">
      <dgm:prSet/>
      <dgm:spPr/>
      <dgm:t>
        <a:bodyPr/>
        <a:lstStyle/>
        <a:p>
          <a:endParaRPr lang="en-US"/>
        </a:p>
      </dgm:t>
    </dgm:pt>
    <dgm:pt modelId="{DEAE7B42-79DA-4CBC-AB8E-D0B03B105E78}" type="sibTrans" cxnId="{369741D8-BFE1-4A5D-AFBA-9343BD82F530}">
      <dgm:prSet/>
      <dgm:spPr/>
      <dgm:t>
        <a:bodyPr/>
        <a:lstStyle/>
        <a:p>
          <a:endParaRPr lang="en-US"/>
        </a:p>
      </dgm:t>
    </dgm:pt>
    <dgm:pt modelId="{BCA7290C-4599-4D38-AC0B-C846ACF1C72A}">
      <dgm:prSet/>
      <dgm:spPr/>
      <dgm:t>
        <a:bodyPr/>
        <a:lstStyle/>
        <a:p>
          <a:r>
            <a:rPr lang="en-US" dirty="0" err="1"/>
            <a:t>Menyediakan</a:t>
          </a:r>
          <a:r>
            <a:rPr lang="en-US" dirty="0"/>
            <a:t> </a:t>
          </a:r>
          <a:r>
            <a:rPr lang="en-US" dirty="0" err="1"/>
            <a:t>pelatihan</a:t>
          </a:r>
          <a:r>
            <a:rPr lang="en-US" dirty="0"/>
            <a:t> </a:t>
          </a:r>
        </a:p>
      </dgm:t>
    </dgm:pt>
    <dgm:pt modelId="{9C65DDC6-4A11-4909-BE24-3A49ED3DFE90}" type="parTrans" cxnId="{E1343359-834E-40AA-9C60-732461ED5BE8}">
      <dgm:prSet/>
      <dgm:spPr/>
      <dgm:t>
        <a:bodyPr/>
        <a:lstStyle/>
        <a:p>
          <a:endParaRPr lang="en-US"/>
        </a:p>
      </dgm:t>
    </dgm:pt>
    <dgm:pt modelId="{864D051B-C62E-43BC-8E7C-DD616FE80245}" type="sibTrans" cxnId="{E1343359-834E-40AA-9C60-732461ED5BE8}">
      <dgm:prSet/>
      <dgm:spPr/>
      <dgm:t>
        <a:bodyPr/>
        <a:lstStyle/>
        <a:p>
          <a:endParaRPr lang="en-US"/>
        </a:p>
      </dgm:t>
    </dgm:pt>
    <dgm:pt modelId="{5A5A9A1D-8B2C-4336-84DF-7AA933587A17}">
      <dgm:prSet/>
      <dgm:spPr/>
      <dgm:t>
        <a:bodyPr/>
        <a:lstStyle/>
        <a:p>
          <a:r>
            <a:rPr lang="en-US" dirty="0" err="1"/>
            <a:t>Secara</a:t>
          </a:r>
          <a:r>
            <a:rPr lang="en-US" dirty="0"/>
            <a:t> </a:t>
          </a:r>
          <a:r>
            <a:rPr lang="en-US" dirty="0" err="1"/>
            <a:t>berkala</a:t>
          </a:r>
          <a:r>
            <a:rPr lang="en-US" dirty="0"/>
            <a:t> </a:t>
          </a:r>
          <a:r>
            <a:rPr lang="en-US" dirty="0" err="1"/>
            <a:t>mengadakan</a:t>
          </a:r>
          <a:r>
            <a:rPr lang="en-US" dirty="0"/>
            <a:t> </a:t>
          </a:r>
          <a:r>
            <a:rPr lang="en-US" dirty="0" err="1"/>
            <a:t>simulasi</a:t>
          </a:r>
          <a:r>
            <a:rPr lang="en-US" dirty="0"/>
            <a:t> </a:t>
          </a:r>
          <a:r>
            <a:rPr lang="en-US" dirty="0" err="1"/>
            <a:t>dan</a:t>
          </a:r>
          <a:r>
            <a:rPr lang="en-US" dirty="0"/>
            <a:t> </a:t>
          </a:r>
          <a:r>
            <a:rPr lang="en-US" dirty="0" err="1"/>
            <a:t>pengujian</a:t>
          </a:r>
          <a:r>
            <a:rPr lang="en-US" dirty="0"/>
            <a:t> </a:t>
          </a:r>
          <a:r>
            <a:rPr lang="en-US" dirty="0" err="1"/>
            <a:t>rencana</a:t>
          </a:r>
          <a:r>
            <a:rPr lang="en-US" dirty="0"/>
            <a:t> </a:t>
          </a:r>
          <a:r>
            <a:rPr lang="en-US" dirty="0" err="1"/>
            <a:t>tanggap</a:t>
          </a:r>
          <a:r>
            <a:rPr lang="en-US" dirty="0"/>
            <a:t> </a:t>
          </a:r>
          <a:r>
            <a:rPr lang="en-US" dirty="0" err="1"/>
            <a:t>darurat</a:t>
          </a:r>
          <a:endParaRPr lang="en-US" dirty="0"/>
        </a:p>
      </dgm:t>
    </dgm:pt>
    <dgm:pt modelId="{85249ED8-F030-4C82-96F7-F0B576D7A8F7}" type="parTrans" cxnId="{3A4E1513-EDB5-4461-85EF-2733F25E9F1E}">
      <dgm:prSet/>
      <dgm:spPr/>
      <dgm:t>
        <a:bodyPr/>
        <a:lstStyle/>
        <a:p>
          <a:endParaRPr lang="en-US"/>
        </a:p>
      </dgm:t>
    </dgm:pt>
    <dgm:pt modelId="{C8027201-21B7-4BB8-8AA8-DD442EF4E85E}" type="sibTrans" cxnId="{3A4E1513-EDB5-4461-85EF-2733F25E9F1E}">
      <dgm:prSet/>
      <dgm:spPr/>
      <dgm:t>
        <a:bodyPr/>
        <a:lstStyle/>
        <a:p>
          <a:endParaRPr lang="en-US"/>
        </a:p>
      </dgm:t>
    </dgm:pt>
    <dgm:pt modelId="{68B202E0-A29F-4209-959C-2E5D253C7E89}">
      <dgm:prSet/>
      <dgm:spPr/>
      <dgm:t>
        <a:bodyPr/>
        <a:lstStyle/>
        <a:p>
          <a:r>
            <a:rPr lang="en-US" dirty="0" err="1"/>
            <a:t>Evaluasi</a:t>
          </a:r>
          <a:r>
            <a:rPr lang="en-US" dirty="0"/>
            <a:t> </a:t>
          </a:r>
          <a:r>
            <a:rPr lang="en-US" dirty="0" err="1"/>
            <a:t>kinerja</a:t>
          </a:r>
          <a:r>
            <a:rPr lang="en-US" dirty="0"/>
            <a:t> </a:t>
          </a:r>
          <a:r>
            <a:rPr lang="en-US" dirty="0" err="1"/>
            <a:t>rencana</a:t>
          </a:r>
          <a:r>
            <a:rPr lang="en-US" dirty="0"/>
            <a:t> </a:t>
          </a:r>
          <a:r>
            <a:rPr lang="en-US" dirty="0" err="1"/>
            <a:t>tanggap</a:t>
          </a:r>
          <a:r>
            <a:rPr lang="en-US" dirty="0"/>
            <a:t> </a:t>
          </a:r>
          <a:r>
            <a:rPr lang="en-US" dirty="0" err="1"/>
            <a:t>darurat</a:t>
          </a:r>
          <a:r>
            <a:rPr lang="en-US" dirty="0"/>
            <a:t>, </a:t>
          </a:r>
          <a:r>
            <a:rPr lang="en-US" dirty="0" err="1"/>
            <a:t>termasuk</a:t>
          </a:r>
          <a:r>
            <a:rPr lang="en-US" dirty="0"/>
            <a:t> </a:t>
          </a:r>
          <a:r>
            <a:rPr lang="en-US" dirty="0" err="1"/>
            <a:t>setelah</a:t>
          </a:r>
          <a:r>
            <a:rPr lang="en-US" dirty="0"/>
            <a:t> </a:t>
          </a:r>
          <a:r>
            <a:rPr lang="en-US" dirty="0" err="1"/>
            <a:t>terjadi</a:t>
          </a:r>
          <a:r>
            <a:rPr lang="en-US" dirty="0"/>
            <a:t> </a:t>
          </a:r>
          <a:r>
            <a:rPr lang="en-US" dirty="0" err="1"/>
            <a:t>kondisi</a:t>
          </a:r>
          <a:r>
            <a:rPr lang="en-US" dirty="0"/>
            <a:t> </a:t>
          </a:r>
          <a:r>
            <a:rPr lang="en-US" dirty="0" err="1"/>
            <a:t>darurat</a:t>
          </a:r>
          <a:endParaRPr lang="en-US" dirty="0"/>
        </a:p>
      </dgm:t>
    </dgm:pt>
    <dgm:pt modelId="{AAB5FE51-74CB-4659-87B9-B0072363DD73}" type="parTrans" cxnId="{E870B629-9882-40BA-A0E4-5CB5A6A0F8BE}">
      <dgm:prSet/>
      <dgm:spPr/>
      <dgm:t>
        <a:bodyPr/>
        <a:lstStyle/>
        <a:p>
          <a:endParaRPr lang="en-US"/>
        </a:p>
      </dgm:t>
    </dgm:pt>
    <dgm:pt modelId="{39CAC486-CB36-43C6-A200-3FBD861E5500}" type="sibTrans" cxnId="{E870B629-9882-40BA-A0E4-5CB5A6A0F8BE}">
      <dgm:prSet/>
      <dgm:spPr/>
      <dgm:t>
        <a:bodyPr/>
        <a:lstStyle/>
        <a:p>
          <a:endParaRPr lang="en-US"/>
        </a:p>
      </dgm:t>
    </dgm:pt>
    <dgm:pt modelId="{44878D86-FE33-4C7C-BBC6-A8E7B72C7713}">
      <dgm:prSet/>
      <dgm:spPr/>
      <dgm:t>
        <a:bodyPr/>
        <a:lstStyle/>
        <a:p>
          <a:r>
            <a:rPr lang="en-US" dirty="0" err="1"/>
            <a:t>Mengkomunikasikan</a:t>
          </a:r>
          <a:r>
            <a:rPr lang="en-US" dirty="0"/>
            <a:t> </a:t>
          </a:r>
          <a:r>
            <a:rPr lang="en-US" dirty="0" err="1"/>
            <a:t>dan</a:t>
          </a:r>
          <a:r>
            <a:rPr lang="en-US" dirty="0"/>
            <a:t> </a:t>
          </a:r>
          <a:r>
            <a:rPr lang="en-US" dirty="0" err="1"/>
            <a:t>menyediakan</a:t>
          </a:r>
          <a:r>
            <a:rPr lang="en-US" dirty="0"/>
            <a:t> </a:t>
          </a:r>
          <a:r>
            <a:rPr lang="en-US" dirty="0" err="1"/>
            <a:t>informasi</a:t>
          </a:r>
          <a:r>
            <a:rPr lang="en-US" dirty="0"/>
            <a:t> </a:t>
          </a:r>
          <a:r>
            <a:rPr lang="en-US" dirty="0" err="1"/>
            <a:t>kepada</a:t>
          </a:r>
          <a:r>
            <a:rPr lang="en-US" dirty="0"/>
            <a:t> </a:t>
          </a:r>
          <a:r>
            <a:rPr lang="en-US" dirty="0" err="1"/>
            <a:t>semua</a:t>
          </a:r>
          <a:r>
            <a:rPr lang="en-US" dirty="0"/>
            <a:t> </a:t>
          </a:r>
          <a:r>
            <a:rPr lang="en-US" dirty="0" err="1"/>
            <a:t>pekerja</a:t>
          </a:r>
          <a:endParaRPr lang="en-US" dirty="0"/>
        </a:p>
      </dgm:t>
    </dgm:pt>
    <dgm:pt modelId="{45A17CE1-4F46-4F67-8D6A-2A9A4697C864}" type="parTrans" cxnId="{8932F789-DDF0-4D1C-88C5-5A2E079A512F}">
      <dgm:prSet/>
      <dgm:spPr/>
      <dgm:t>
        <a:bodyPr/>
        <a:lstStyle/>
        <a:p>
          <a:endParaRPr lang="en-US"/>
        </a:p>
      </dgm:t>
    </dgm:pt>
    <dgm:pt modelId="{B84E1A4B-FF14-49DB-A82C-2CDD56EC762C}" type="sibTrans" cxnId="{8932F789-DDF0-4D1C-88C5-5A2E079A512F}">
      <dgm:prSet/>
      <dgm:spPr/>
      <dgm:t>
        <a:bodyPr/>
        <a:lstStyle/>
        <a:p>
          <a:endParaRPr lang="en-US"/>
        </a:p>
      </dgm:t>
    </dgm:pt>
    <dgm:pt modelId="{CB5DFB9F-2E3F-4D2D-8106-9308686BC9D0}">
      <dgm:prSet/>
      <dgm:spPr/>
      <dgm:t>
        <a:bodyPr/>
        <a:lstStyle/>
        <a:p>
          <a:r>
            <a:rPr lang="en-US" dirty="0" err="1"/>
            <a:t>Mengkomunikasikan</a:t>
          </a:r>
          <a:r>
            <a:rPr lang="en-US" dirty="0"/>
            <a:t> </a:t>
          </a:r>
          <a:r>
            <a:rPr lang="en-US" dirty="0" err="1"/>
            <a:t>kepada</a:t>
          </a:r>
          <a:r>
            <a:rPr lang="en-US" dirty="0"/>
            <a:t> </a:t>
          </a:r>
          <a:r>
            <a:rPr lang="en-US" dirty="0" err="1"/>
            <a:t>seluruh</a:t>
          </a:r>
          <a:r>
            <a:rPr lang="en-US" dirty="0"/>
            <a:t> </a:t>
          </a:r>
          <a:r>
            <a:rPr lang="en-US" dirty="0" err="1"/>
            <a:t>kontraktor</a:t>
          </a:r>
          <a:r>
            <a:rPr lang="en-US" dirty="0"/>
            <a:t>, </a:t>
          </a:r>
          <a:r>
            <a:rPr lang="en-US" dirty="0" err="1"/>
            <a:t>tamu</a:t>
          </a:r>
          <a:r>
            <a:rPr lang="en-US" dirty="0"/>
            <a:t>, </a:t>
          </a:r>
          <a:r>
            <a:rPr lang="en-US" dirty="0" err="1"/>
            <a:t>pemadam</a:t>
          </a:r>
          <a:r>
            <a:rPr lang="en-US" dirty="0"/>
            <a:t> </a:t>
          </a:r>
          <a:r>
            <a:rPr lang="en-US" dirty="0" err="1"/>
            <a:t>kebakaran</a:t>
          </a:r>
          <a:r>
            <a:rPr lang="en-US" dirty="0"/>
            <a:t>, </a:t>
          </a:r>
          <a:r>
            <a:rPr lang="en-US" dirty="0" err="1"/>
            <a:t>pihak</a:t>
          </a:r>
          <a:r>
            <a:rPr lang="en-US" dirty="0"/>
            <a:t> </a:t>
          </a:r>
          <a:r>
            <a:rPr lang="en-US" dirty="0" err="1"/>
            <a:t>pemerintah</a:t>
          </a:r>
          <a:r>
            <a:rPr lang="en-US" dirty="0"/>
            <a:t> </a:t>
          </a:r>
          <a:r>
            <a:rPr lang="en-US" dirty="0" err="1"/>
            <a:t>dan</a:t>
          </a:r>
          <a:r>
            <a:rPr lang="en-US" dirty="0"/>
            <a:t> </a:t>
          </a:r>
          <a:r>
            <a:rPr lang="en-US" dirty="0" err="1"/>
            <a:t>masyarakat</a:t>
          </a:r>
          <a:r>
            <a:rPr lang="en-US" dirty="0"/>
            <a:t> </a:t>
          </a:r>
          <a:r>
            <a:rPr lang="en-US" dirty="0" err="1"/>
            <a:t>sekitar</a:t>
          </a:r>
          <a:endParaRPr lang="en-US" dirty="0"/>
        </a:p>
      </dgm:t>
    </dgm:pt>
    <dgm:pt modelId="{41BCBD1D-3319-4AA6-8993-EA01D4B7C83C}" type="parTrans" cxnId="{142E723E-2795-4433-8093-5477B84386E5}">
      <dgm:prSet/>
      <dgm:spPr/>
      <dgm:t>
        <a:bodyPr/>
        <a:lstStyle/>
        <a:p>
          <a:endParaRPr lang="en-US"/>
        </a:p>
      </dgm:t>
    </dgm:pt>
    <dgm:pt modelId="{F628668D-2012-498B-88FC-2D2277C0DE46}" type="sibTrans" cxnId="{142E723E-2795-4433-8093-5477B84386E5}">
      <dgm:prSet/>
      <dgm:spPr/>
      <dgm:t>
        <a:bodyPr/>
        <a:lstStyle/>
        <a:p>
          <a:endParaRPr lang="en-US"/>
        </a:p>
      </dgm:t>
    </dgm:pt>
    <dgm:pt modelId="{6419C0F6-3831-4D50-923B-CE41093E37B8}">
      <dgm:prSet/>
      <dgm:spPr/>
      <dgm:t>
        <a:bodyPr/>
        <a:lstStyle/>
        <a:p>
          <a:r>
            <a:rPr lang="en-US" dirty="0" err="1"/>
            <a:t>Mempertimbangkan</a:t>
          </a:r>
          <a:r>
            <a:rPr lang="en-US" dirty="0"/>
            <a:t> </a:t>
          </a:r>
          <a:r>
            <a:rPr lang="en-US" dirty="0" err="1"/>
            <a:t>pihak</a:t>
          </a:r>
          <a:r>
            <a:rPr lang="en-US" dirty="0"/>
            <a:t> </a:t>
          </a:r>
          <a:r>
            <a:rPr lang="en-US" dirty="0" err="1"/>
            <a:t>berkepentingan</a:t>
          </a:r>
          <a:r>
            <a:rPr lang="en-US" dirty="0"/>
            <a:t> lain </a:t>
          </a:r>
          <a:r>
            <a:rPr lang="en-US" dirty="0" err="1"/>
            <a:t>didalam</a:t>
          </a:r>
          <a:r>
            <a:rPr lang="en-US" dirty="0"/>
            <a:t> </a:t>
          </a:r>
          <a:r>
            <a:rPr lang="en-US" dirty="0" err="1"/>
            <a:t>rencana</a:t>
          </a:r>
          <a:r>
            <a:rPr lang="en-US" dirty="0"/>
            <a:t> </a:t>
          </a:r>
          <a:r>
            <a:rPr lang="en-US" dirty="0" err="1"/>
            <a:t>tanggap</a:t>
          </a:r>
          <a:r>
            <a:rPr lang="en-US" dirty="0"/>
            <a:t> </a:t>
          </a:r>
          <a:r>
            <a:rPr lang="en-US" dirty="0" err="1"/>
            <a:t>darurat</a:t>
          </a:r>
          <a:endParaRPr lang="en-US" dirty="0"/>
        </a:p>
      </dgm:t>
    </dgm:pt>
    <dgm:pt modelId="{DD3EE4CF-3483-486B-83F4-BCE54B94A402}" type="parTrans" cxnId="{F6D8718D-43F1-4830-B51D-B797A57871C0}">
      <dgm:prSet/>
      <dgm:spPr/>
      <dgm:t>
        <a:bodyPr/>
        <a:lstStyle/>
        <a:p>
          <a:endParaRPr lang="en-US"/>
        </a:p>
      </dgm:t>
    </dgm:pt>
    <dgm:pt modelId="{4E02A23C-D381-49F6-89C0-CA47FEE5F32B}" type="sibTrans" cxnId="{F6D8718D-43F1-4830-B51D-B797A57871C0}">
      <dgm:prSet/>
      <dgm:spPr/>
      <dgm:t>
        <a:bodyPr/>
        <a:lstStyle/>
        <a:p>
          <a:endParaRPr lang="en-US"/>
        </a:p>
      </dgm:t>
    </dgm:pt>
    <dgm:pt modelId="{CFB94C23-DD1A-4F22-9CBE-0DA423195CB3}" type="pres">
      <dgm:prSet presAssocID="{5599BA11-BFA1-4B6A-9BE8-2848ECAA1CCA}" presName="Name0" presStyleCnt="0">
        <dgm:presLayoutVars>
          <dgm:chMax val="7"/>
          <dgm:chPref val="7"/>
          <dgm:dir/>
        </dgm:presLayoutVars>
      </dgm:prSet>
      <dgm:spPr/>
    </dgm:pt>
    <dgm:pt modelId="{4FFDE489-C697-4A8D-B7D1-405E7D719135}" type="pres">
      <dgm:prSet presAssocID="{5599BA11-BFA1-4B6A-9BE8-2848ECAA1CCA}" presName="Name1" presStyleCnt="0"/>
      <dgm:spPr/>
    </dgm:pt>
    <dgm:pt modelId="{3E77C0CE-FEEE-41AA-A800-64F30F7B00BB}" type="pres">
      <dgm:prSet presAssocID="{5599BA11-BFA1-4B6A-9BE8-2848ECAA1CCA}" presName="cycle" presStyleCnt="0"/>
      <dgm:spPr/>
    </dgm:pt>
    <dgm:pt modelId="{E604956C-34A9-42C2-AD5C-5D65C9F2A01A}" type="pres">
      <dgm:prSet presAssocID="{5599BA11-BFA1-4B6A-9BE8-2848ECAA1CCA}" presName="srcNode" presStyleLbl="node1" presStyleIdx="0" presStyleCnt="7"/>
      <dgm:spPr/>
    </dgm:pt>
    <dgm:pt modelId="{B52F07FA-85CE-43C6-A469-B816524C61D6}" type="pres">
      <dgm:prSet presAssocID="{5599BA11-BFA1-4B6A-9BE8-2848ECAA1CCA}" presName="conn" presStyleLbl="parChTrans1D2" presStyleIdx="0" presStyleCnt="1"/>
      <dgm:spPr/>
    </dgm:pt>
    <dgm:pt modelId="{5E950906-56DA-402F-A0C5-45F360CBCBCF}" type="pres">
      <dgm:prSet presAssocID="{5599BA11-BFA1-4B6A-9BE8-2848ECAA1CCA}" presName="extraNode" presStyleLbl="node1" presStyleIdx="0" presStyleCnt="7"/>
      <dgm:spPr/>
    </dgm:pt>
    <dgm:pt modelId="{A8E08DC9-C253-48C9-BE5C-F8284FAF06D1}" type="pres">
      <dgm:prSet presAssocID="{5599BA11-BFA1-4B6A-9BE8-2848ECAA1CCA}" presName="dstNode" presStyleLbl="node1" presStyleIdx="0" presStyleCnt="7"/>
      <dgm:spPr/>
    </dgm:pt>
    <dgm:pt modelId="{D4C2EC5A-AD83-471D-964C-7E9EC99405E6}" type="pres">
      <dgm:prSet presAssocID="{88AD789D-1977-4358-93B0-5DE004E339DA}" presName="text_1" presStyleLbl="node1" presStyleIdx="0" presStyleCnt="7">
        <dgm:presLayoutVars>
          <dgm:bulletEnabled val="1"/>
        </dgm:presLayoutVars>
      </dgm:prSet>
      <dgm:spPr/>
    </dgm:pt>
    <dgm:pt modelId="{2EA84BFC-F1EA-4703-864A-2633CD1379A6}" type="pres">
      <dgm:prSet presAssocID="{88AD789D-1977-4358-93B0-5DE004E339DA}" presName="accent_1" presStyleCnt="0"/>
      <dgm:spPr/>
    </dgm:pt>
    <dgm:pt modelId="{95F4BCEE-8E31-4CBE-B04A-E4BF38E15816}" type="pres">
      <dgm:prSet presAssocID="{88AD789D-1977-4358-93B0-5DE004E339DA}" presName="accentRepeatNode" presStyleLbl="solidFgAcc1" presStyleIdx="0" presStyleCnt="7"/>
      <dgm:spPr/>
    </dgm:pt>
    <dgm:pt modelId="{C3FA9EFB-A910-4921-A034-E46CBC9A801F}" type="pres">
      <dgm:prSet presAssocID="{BCA7290C-4599-4D38-AC0B-C846ACF1C72A}" presName="text_2" presStyleLbl="node1" presStyleIdx="1" presStyleCnt="7">
        <dgm:presLayoutVars>
          <dgm:bulletEnabled val="1"/>
        </dgm:presLayoutVars>
      </dgm:prSet>
      <dgm:spPr/>
    </dgm:pt>
    <dgm:pt modelId="{E546B3E2-44D8-46CE-B441-073E6A93AC42}" type="pres">
      <dgm:prSet presAssocID="{BCA7290C-4599-4D38-AC0B-C846ACF1C72A}" presName="accent_2" presStyleCnt="0"/>
      <dgm:spPr/>
    </dgm:pt>
    <dgm:pt modelId="{C5E59CB2-BB84-4584-BA8E-FED2BF9B1170}" type="pres">
      <dgm:prSet presAssocID="{BCA7290C-4599-4D38-AC0B-C846ACF1C72A}" presName="accentRepeatNode" presStyleLbl="solidFgAcc1" presStyleIdx="1" presStyleCnt="7"/>
      <dgm:spPr/>
    </dgm:pt>
    <dgm:pt modelId="{BD3F082B-AAAC-456C-828C-7D1142B97BFC}" type="pres">
      <dgm:prSet presAssocID="{5A5A9A1D-8B2C-4336-84DF-7AA933587A17}" presName="text_3" presStyleLbl="node1" presStyleIdx="2" presStyleCnt="7">
        <dgm:presLayoutVars>
          <dgm:bulletEnabled val="1"/>
        </dgm:presLayoutVars>
      </dgm:prSet>
      <dgm:spPr/>
    </dgm:pt>
    <dgm:pt modelId="{1E34597D-C9F0-4C49-95DF-184487AA4CE6}" type="pres">
      <dgm:prSet presAssocID="{5A5A9A1D-8B2C-4336-84DF-7AA933587A17}" presName="accent_3" presStyleCnt="0"/>
      <dgm:spPr/>
    </dgm:pt>
    <dgm:pt modelId="{FC75FB52-9530-4241-AEC7-F35521F2084C}" type="pres">
      <dgm:prSet presAssocID="{5A5A9A1D-8B2C-4336-84DF-7AA933587A17}" presName="accentRepeatNode" presStyleLbl="solidFgAcc1" presStyleIdx="2" presStyleCnt="7"/>
      <dgm:spPr/>
    </dgm:pt>
    <dgm:pt modelId="{E23415E8-32FA-4EBB-B112-1B05BB5A85E7}" type="pres">
      <dgm:prSet presAssocID="{68B202E0-A29F-4209-959C-2E5D253C7E89}" presName="text_4" presStyleLbl="node1" presStyleIdx="3" presStyleCnt="7">
        <dgm:presLayoutVars>
          <dgm:bulletEnabled val="1"/>
        </dgm:presLayoutVars>
      </dgm:prSet>
      <dgm:spPr/>
    </dgm:pt>
    <dgm:pt modelId="{30EACDEA-5976-4C1E-800C-FE24A2C56E42}" type="pres">
      <dgm:prSet presAssocID="{68B202E0-A29F-4209-959C-2E5D253C7E89}" presName="accent_4" presStyleCnt="0"/>
      <dgm:spPr/>
    </dgm:pt>
    <dgm:pt modelId="{856B4D6D-B1DB-48C5-8393-A544D98091A8}" type="pres">
      <dgm:prSet presAssocID="{68B202E0-A29F-4209-959C-2E5D253C7E89}" presName="accentRepeatNode" presStyleLbl="solidFgAcc1" presStyleIdx="3" presStyleCnt="7"/>
      <dgm:spPr/>
    </dgm:pt>
    <dgm:pt modelId="{5C04F4D9-74B0-4286-85E3-A988CAF8B3AB}" type="pres">
      <dgm:prSet presAssocID="{44878D86-FE33-4C7C-BBC6-A8E7B72C7713}" presName="text_5" presStyleLbl="node1" presStyleIdx="4" presStyleCnt="7">
        <dgm:presLayoutVars>
          <dgm:bulletEnabled val="1"/>
        </dgm:presLayoutVars>
      </dgm:prSet>
      <dgm:spPr/>
    </dgm:pt>
    <dgm:pt modelId="{003E7892-16E2-4E0D-AF4E-DFFC4BBED2ED}" type="pres">
      <dgm:prSet presAssocID="{44878D86-FE33-4C7C-BBC6-A8E7B72C7713}" presName="accent_5" presStyleCnt="0"/>
      <dgm:spPr/>
    </dgm:pt>
    <dgm:pt modelId="{D2AEE146-B335-4226-B404-241DC57DB555}" type="pres">
      <dgm:prSet presAssocID="{44878D86-FE33-4C7C-BBC6-A8E7B72C7713}" presName="accentRepeatNode" presStyleLbl="solidFgAcc1" presStyleIdx="4" presStyleCnt="7"/>
      <dgm:spPr/>
    </dgm:pt>
    <dgm:pt modelId="{473898D2-043C-4814-A0EB-64349E744D6B}" type="pres">
      <dgm:prSet presAssocID="{CB5DFB9F-2E3F-4D2D-8106-9308686BC9D0}" presName="text_6" presStyleLbl="node1" presStyleIdx="5" presStyleCnt="7">
        <dgm:presLayoutVars>
          <dgm:bulletEnabled val="1"/>
        </dgm:presLayoutVars>
      </dgm:prSet>
      <dgm:spPr/>
    </dgm:pt>
    <dgm:pt modelId="{D1AE1A53-1BA5-4151-9E2E-7F5E5E956222}" type="pres">
      <dgm:prSet presAssocID="{CB5DFB9F-2E3F-4D2D-8106-9308686BC9D0}" presName="accent_6" presStyleCnt="0"/>
      <dgm:spPr/>
    </dgm:pt>
    <dgm:pt modelId="{15A5304F-95A1-48C5-9399-E8AFEAEC9ABD}" type="pres">
      <dgm:prSet presAssocID="{CB5DFB9F-2E3F-4D2D-8106-9308686BC9D0}" presName="accentRepeatNode" presStyleLbl="solidFgAcc1" presStyleIdx="5" presStyleCnt="7"/>
      <dgm:spPr/>
    </dgm:pt>
    <dgm:pt modelId="{C28F0828-5FC6-4240-8E3B-6DD6CD2B8BDA}" type="pres">
      <dgm:prSet presAssocID="{6419C0F6-3831-4D50-923B-CE41093E37B8}" presName="text_7" presStyleLbl="node1" presStyleIdx="6" presStyleCnt="7">
        <dgm:presLayoutVars>
          <dgm:bulletEnabled val="1"/>
        </dgm:presLayoutVars>
      </dgm:prSet>
      <dgm:spPr/>
    </dgm:pt>
    <dgm:pt modelId="{59801C69-AF39-4858-A0AF-DB1F7011E335}" type="pres">
      <dgm:prSet presAssocID="{6419C0F6-3831-4D50-923B-CE41093E37B8}" presName="accent_7" presStyleCnt="0"/>
      <dgm:spPr/>
    </dgm:pt>
    <dgm:pt modelId="{AEDAE08E-691A-4031-A763-BD44B310A11C}" type="pres">
      <dgm:prSet presAssocID="{6419C0F6-3831-4D50-923B-CE41093E37B8}" presName="accentRepeatNode" presStyleLbl="solidFgAcc1" presStyleIdx="6" presStyleCnt="7"/>
      <dgm:spPr/>
    </dgm:pt>
  </dgm:ptLst>
  <dgm:cxnLst>
    <dgm:cxn modelId="{19B6910C-095F-4125-AEE0-12393A47FE1A}" type="presOf" srcId="{5A5A9A1D-8B2C-4336-84DF-7AA933587A17}" destId="{BD3F082B-AAAC-456C-828C-7D1142B97BFC}" srcOrd="0" destOrd="0" presId="urn:microsoft.com/office/officeart/2008/layout/VerticalCurvedList"/>
    <dgm:cxn modelId="{3A4E1513-EDB5-4461-85EF-2733F25E9F1E}" srcId="{5599BA11-BFA1-4B6A-9BE8-2848ECAA1CCA}" destId="{5A5A9A1D-8B2C-4336-84DF-7AA933587A17}" srcOrd="2" destOrd="0" parTransId="{85249ED8-F030-4C82-96F7-F0B576D7A8F7}" sibTransId="{C8027201-21B7-4BB8-8AA8-DD442EF4E85E}"/>
    <dgm:cxn modelId="{E870B629-9882-40BA-A0E4-5CB5A6A0F8BE}" srcId="{5599BA11-BFA1-4B6A-9BE8-2848ECAA1CCA}" destId="{68B202E0-A29F-4209-959C-2E5D253C7E89}" srcOrd="3" destOrd="0" parTransId="{AAB5FE51-74CB-4659-87B9-B0072363DD73}" sibTransId="{39CAC486-CB36-43C6-A200-3FBD861E5500}"/>
    <dgm:cxn modelId="{142E723E-2795-4433-8093-5477B84386E5}" srcId="{5599BA11-BFA1-4B6A-9BE8-2848ECAA1CCA}" destId="{CB5DFB9F-2E3F-4D2D-8106-9308686BC9D0}" srcOrd="5" destOrd="0" parTransId="{41BCBD1D-3319-4AA6-8993-EA01D4B7C83C}" sibTransId="{F628668D-2012-498B-88FC-2D2277C0DE46}"/>
    <dgm:cxn modelId="{B64E9641-F540-4DB5-B4FC-DC2DCFD4A3AA}" type="presOf" srcId="{68B202E0-A29F-4209-959C-2E5D253C7E89}" destId="{E23415E8-32FA-4EBB-B112-1B05BB5A85E7}" srcOrd="0" destOrd="0" presId="urn:microsoft.com/office/officeart/2008/layout/VerticalCurvedList"/>
    <dgm:cxn modelId="{71EEE542-CF39-4F06-B1A4-C7D3217C5465}" type="presOf" srcId="{CB5DFB9F-2E3F-4D2D-8106-9308686BC9D0}" destId="{473898D2-043C-4814-A0EB-64349E744D6B}" srcOrd="0" destOrd="0" presId="urn:microsoft.com/office/officeart/2008/layout/VerticalCurvedList"/>
    <dgm:cxn modelId="{914E2849-EC4D-49CA-8AB4-B1B342B958A5}" type="presOf" srcId="{BCA7290C-4599-4D38-AC0B-C846ACF1C72A}" destId="{C3FA9EFB-A910-4921-A034-E46CBC9A801F}" srcOrd="0" destOrd="0" presId="urn:microsoft.com/office/officeart/2008/layout/VerticalCurvedList"/>
    <dgm:cxn modelId="{5A77FA4B-C676-488E-857D-DA1F435B419A}" type="presOf" srcId="{44878D86-FE33-4C7C-BBC6-A8E7B72C7713}" destId="{5C04F4D9-74B0-4286-85E3-A988CAF8B3AB}" srcOrd="0" destOrd="0" presId="urn:microsoft.com/office/officeart/2008/layout/VerticalCurvedList"/>
    <dgm:cxn modelId="{E1343359-834E-40AA-9C60-732461ED5BE8}" srcId="{5599BA11-BFA1-4B6A-9BE8-2848ECAA1CCA}" destId="{BCA7290C-4599-4D38-AC0B-C846ACF1C72A}" srcOrd="1" destOrd="0" parTransId="{9C65DDC6-4A11-4909-BE24-3A49ED3DFE90}" sibTransId="{864D051B-C62E-43BC-8E7C-DD616FE80245}"/>
    <dgm:cxn modelId="{8932F789-DDF0-4D1C-88C5-5A2E079A512F}" srcId="{5599BA11-BFA1-4B6A-9BE8-2848ECAA1CCA}" destId="{44878D86-FE33-4C7C-BBC6-A8E7B72C7713}" srcOrd="4" destOrd="0" parTransId="{45A17CE1-4F46-4F67-8D6A-2A9A4697C864}" sibTransId="{B84E1A4B-FF14-49DB-A82C-2CDD56EC762C}"/>
    <dgm:cxn modelId="{F6D8718D-43F1-4830-B51D-B797A57871C0}" srcId="{5599BA11-BFA1-4B6A-9BE8-2848ECAA1CCA}" destId="{6419C0F6-3831-4D50-923B-CE41093E37B8}" srcOrd="6" destOrd="0" parTransId="{DD3EE4CF-3483-486B-83F4-BCE54B94A402}" sibTransId="{4E02A23C-D381-49F6-89C0-CA47FEE5F32B}"/>
    <dgm:cxn modelId="{8A8C8B8D-416B-44CE-B96D-41C353344D2E}" type="presOf" srcId="{88AD789D-1977-4358-93B0-5DE004E339DA}" destId="{D4C2EC5A-AD83-471D-964C-7E9EC99405E6}" srcOrd="0" destOrd="0" presId="urn:microsoft.com/office/officeart/2008/layout/VerticalCurvedList"/>
    <dgm:cxn modelId="{110764B5-32C6-4905-BAC4-25BBE3D7C133}" type="presOf" srcId="{DEAE7B42-79DA-4CBC-AB8E-D0B03B105E78}" destId="{B52F07FA-85CE-43C6-A469-B816524C61D6}" srcOrd="0" destOrd="0" presId="urn:microsoft.com/office/officeart/2008/layout/VerticalCurvedList"/>
    <dgm:cxn modelId="{5F9A6FCA-E88D-4ACA-B9D8-3D1FFFA07543}" type="presOf" srcId="{6419C0F6-3831-4D50-923B-CE41093E37B8}" destId="{C28F0828-5FC6-4240-8E3B-6DD6CD2B8BDA}" srcOrd="0" destOrd="0" presId="urn:microsoft.com/office/officeart/2008/layout/VerticalCurvedList"/>
    <dgm:cxn modelId="{369741D8-BFE1-4A5D-AFBA-9343BD82F530}" srcId="{5599BA11-BFA1-4B6A-9BE8-2848ECAA1CCA}" destId="{88AD789D-1977-4358-93B0-5DE004E339DA}" srcOrd="0" destOrd="0" parTransId="{4CC1EFE6-65C7-4F93-AF8E-ABCEA4BE6180}" sibTransId="{DEAE7B42-79DA-4CBC-AB8E-D0B03B105E78}"/>
    <dgm:cxn modelId="{489447EB-85E8-4EA2-B949-93E8A781A1DD}" type="presOf" srcId="{5599BA11-BFA1-4B6A-9BE8-2848ECAA1CCA}" destId="{CFB94C23-DD1A-4F22-9CBE-0DA423195CB3}" srcOrd="0" destOrd="0" presId="urn:microsoft.com/office/officeart/2008/layout/VerticalCurvedList"/>
    <dgm:cxn modelId="{3AE7B352-4D99-4DB7-B44C-3BC2DF28BD5C}" type="presParOf" srcId="{CFB94C23-DD1A-4F22-9CBE-0DA423195CB3}" destId="{4FFDE489-C697-4A8D-B7D1-405E7D719135}" srcOrd="0" destOrd="0" presId="urn:microsoft.com/office/officeart/2008/layout/VerticalCurvedList"/>
    <dgm:cxn modelId="{0AD1AF37-BEC8-436C-A1CE-7E79B146D7F8}" type="presParOf" srcId="{4FFDE489-C697-4A8D-B7D1-405E7D719135}" destId="{3E77C0CE-FEEE-41AA-A800-64F30F7B00BB}" srcOrd="0" destOrd="0" presId="urn:microsoft.com/office/officeart/2008/layout/VerticalCurvedList"/>
    <dgm:cxn modelId="{D7AC4151-FCCC-4393-9FC9-9E3536BBA21B}" type="presParOf" srcId="{3E77C0CE-FEEE-41AA-A800-64F30F7B00BB}" destId="{E604956C-34A9-42C2-AD5C-5D65C9F2A01A}" srcOrd="0" destOrd="0" presId="urn:microsoft.com/office/officeart/2008/layout/VerticalCurvedList"/>
    <dgm:cxn modelId="{C916230C-972B-4F9C-BCD8-837B04792C14}" type="presParOf" srcId="{3E77C0CE-FEEE-41AA-A800-64F30F7B00BB}" destId="{B52F07FA-85CE-43C6-A469-B816524C61D6}" srcOrd="1" destOrd="0" presId="urn:microsoft.com/office/officeart/2008/layout/VerticalCurvedList"/>
    <dgm:cxn modelId="{81A73AF5-2EA8-4FF4-BA40-2D7D3BAE9F84}" type="presParOf" srcId="{3E77C0CE-FEEE-41AA-A800-64F30F7B00BB}" destId="{5E950906-56DA-402F-A0C5-45F360CBCBCF}" srcOrd="2" destOrd="0" presId="urn:microsoft.com/office/officeart/2008/layout/VerticalCurvedList"/>
    <dgm:cxn modelId="{E4E527A5-D6CD-4DFB-9F08-FD2D17A179B4}" type="presParOf" srcId="{3E77C0CE-FEEE-41AA-A800-64F30F7B00BB}" destId="{A8E08DC9-C253-48C9-BE5C-F8284FAF06D1}" srcOrd="3" destOrd="0" presId="urn:microsoft.com/office/officeart/2008/layout/VerticalCurvedList"/>
    <dgm:cxn modelId="{D7A66763-830F-4DB5-B851-185A8363D7EF}" type="presParOf" srcId="{4FFDE489-C697-4A8D-B7D1-405E7D719135}" destId="{D4C2EC5A-AD83-471D-964C-7E9EC99405E6}" srcOrd="1" destOrd="0" presId="urn:microsoft.com/office/officeart/2008/layout/VerticalCurvedList"/>
    <dgm:cxn modelId="{3EBC625E-DF84-4671-9CBB-C29FF8DC00A7}" type="presParOf" srcId="{4FFDE489-C697-4A8D-B7D1-405E7D719135}" destId="{2EA84BFC-F1EA-4703-864A-2633CD1379A6}" srcOrd="2" destOrd="0" presId="urn:microsoft.com/office/officeart/2008/layout/VerticalCurvedList"/>
    <dgm:cxn modelId="{ADE0B8D3-159C-4CF6-9C06-99C80152D5EE}" type="presParOf" srcId="{2EA84BFC-F1EA-4703-864A-2633CD1379A6}" destId="{95F4BCEE-8E31-4CBE-B04A-E4BF38E15816}" srcOrd="0" destOrd="0" presId="urn:microsoft.com/office/officeart/2008/layout/VerticalCurvedList"/>
    <dgm:cxn modelId="{3B4EBEC9-0EB4-4A82-8F79-E1F77820AA2E}" type="presParOf" srcId="{4FFDE489-C697-4A8D-B7D1-405E7D719135}" destId="{C3FA9EFB-A910-4921-A034-E46CBC9A801F}" srcOrd="3" destOrd="0" presId="urn:microsoft.com/office/officeart/2008/layout/VerticalCurvedList"/>
    <dgm:cxn modelId="{1719EB65-DAB6-4765-AF14-280AC3E8143D}" type="presParOf" srcId="{4FFDE489-C697-4A8D-B7D1-405E7D719135}" destId="{E546B3E2-44D8-46CE-B441-073E6A93AC42}" srcOrd="4" destOrd="0" presId="urn:microsoft.com/office/officeart/2008/layout/VerticalCurvedList"/>
    <dgm:cxn modelId="{6386C85B-1EFE-41A3-8EB4-E8AEDED7B405}" type="presParOf" srcId="{E546B3E2-44D8-46CE-B441-073E6A93AC42}" destId="{C5E59CB2-BB84-4584-BA8E-FED2BF9B1170}" srcOrd="0" destOrd="0" presId="urn:microsoft.com/office/officeart/2008/layout/VerticalCurvedList"/>
    <dgm:cxn modelId="{F7CD1D55-C9A8-407E-AD00-F0CCC019AE33}" type="presParOf" srcId="{4FFDE489-C697-4A8D-B7D1-405E7D719135}" destId="{BD3F082B-AAAC-456C-828C-7D1142B97BFC}" srcOrd="5" destOrd="0" presId="urn:microsoft.com/office/officeart/2008/layout/VerticalCurvedList"/>
    <dgm:cxn modelId="{B1EB4F99-3FF0-4911-8B5A-0668CC1343EB}" type="presParOf" srcId="{4FFDE489-C697-4A8D-B7D1-405E7D719135}" destId="{1E34597D-C9F0-4C49-95DF-184487AA4CE6}" srcOrd="6" destOrd="0" presId="urn:microsoft.com/office/officeart/2008/layout/VerticalCurvedList"/>
    <dgm:cxn modelId="{DBD88EDF-8ACA-40A3-BB8B-DED58996D2BC}" type="presParOf" srcId="{1E34597D-C9F0-4C49-95DF-184487AA4CE6}" destId="{FC75FB52-9530-4241-AEC7-F35521F2084C}" srcOrd="0" destOrd="0" presId="urn:microsoft.com/office/officeart/2008/layout/VerticalCurvedList"/>
    <dgm:cxn modelId="{3D7FCAB3-F298-4BEE-99C7-D186FD80D862}" type="presParOf" srcId="{4FFDE489-C697-4A8D-B7D1-405E7D719135}" destId="{E23415E8-32FA-4EBB-B112-1B05BB5A85E7}" srcOrd="7" destOrd="0" presId="urn:microsoft.com/office/officeart/2008/layout/VerticalCurvedList"/>
    <dgm:cxn modelId="{7D696B4B-C963-414D-93EA-96DB0B774383}" type="presParOf" srcId="{4FFDE489-C697-4A8D-B7D1-405E7D719135}" destId="{30EACDEA-5976-4C1E-800C-FE24A2C56E42}" srcOrd="8" destOrd="0" presId="urn:microsoft.com/office/officeart/2008/layout/VerticalCurvedList"/>
    <dgm:cxn modelId="{A23926E5-9400-4F63-9FAA-DEFE2DE750BE}" type="presParOf" srcId="{30EACDEA-5976-4C1E-800C-FE24A2C56E42}" destId="{856B4D6D-B1DB-48C5-8393-A544D98091A8}" srcOrd="0" destOrd="0" presId="urn:microsoft.com/office/officeart/2008/layout/VerticalCurvedList"/>
    <dgm:cxn modelId="{3A1C2C49-81B3-416C-8614-995401B4A4AE}" type="presParOf" srcId="{4FFDE489-C697-4A8D-B7D1-405E7D719135}" destId="{5C04F4D9-74B0-4286-85E3-A988CAF8B3AB}" srcOrd="9" destOrd="0" presId="urn:microsoft.com/office/officeart/2008/layout/VerticalCurvedList"/>
    <dgm:cxn modelId="{184B6A84-7CD4-42A9-B9E8-B51D007E8A31}" type="presParOf" srcId="{4FFDE489-C697-4A8D-B7D1-405E7D719135}" destId="{003E7892-16E2-4E0D-AF4E-DFFC4BBED2ED}" srcOrd="10" destOrd="0" presId="urn:microsoft.com/office/officeart/2008/layout/VerticalCurvedList"/>
    <dgm:cxn modelId="{A8EF3856-8F59-4C38-9B44-DF73B66AA4EA}" type="presParOf" srcId="{003E7892-16E2-4E0D-AF4E-DFFC4BBED2ED}" destId="{D2AEE146-B335-4226-B404-241DC57DB555}" srcOrd="0" destOrd="0" presId="urn:microsoft.com/office/officeart/2008/layout/VerticalCurvedList"/>
    <dgm:cxn modelId="{4B814BFE-4A3C-47C0-9349-23CB49B24485}" type="presParOf" srcId="{4FFDE489-C697-4A8D-B7D1-405E7D719135}" destId="{473898D2-043C-4814-A0EB-64349E744D6B}" srcOrd="11" destOrd="0" presId="urn:microsoft.com/office/officeart/2008/layout/VerticalCurvedList"/>
    <dgm:cxn modelId="{59C36AC0-1F92-4579-9BAB-E9D26F5423CE}" type="presParOf" srcId="{4FFDE489-C697-4A8D-B7D1-405E7D719135}" destId="{D1AE1A53-1BA5-4151-9E2E-7F5E5E956222}" srcOrd="12" destOrd="0" presId="urn:microsoft.com/office/officeart/2008/layout/VerticalCurvedList"/>
    <dgm:cxn modelId="{FAF300F1-ABA7-449B-8B58-1980AA4538A0}" type="presParOf" srcId="{D1AE1A53-1BA5-4151-9E2E-7F5E5E956222}" destId="{15A5304F-95A1-48C5-9399-E8AFEAEC9ABD}" srcOrd="0" destOrd="0" presId="urn:microsoft.com/office/officeart/2008/layout/VerticalCurvedList"/>
    <dgm:cxn modelId="{042F6F75-A224-4AD2-A8CD-DAD3187BB5AE}" type="presParOf" srcId="{4FFDE489-C697-4A8D-B7D1-405E7D719135}" destId="{C28F0828-5FC6-4240-8E3B-6DD6CD2B8BDA}" srcOrd="13" destOrd="0" presId="urn:microsoft.com/office/officeart/2008/layout/VerticalCurvedList"/>
    <dgm:cxn modelId="{4EAC376E-A147-41BD-8E8C-6C97A5087C6D}" type="presParOf" srcId="{4FFDE489-C697-4A8D-B7D1-405E7D719135}" destId="{59801C69-AF39-4858-A0AF-DB1F7011E335}" srcOrd="14" destOrd="0" presId="urn:microsoft.com/office/officeart/2008/layout/VerticalCurvedList"/>
    <dgm:cxn modelId="{CD60EC08-5F1A-4191-93F5-F309CE45B8FE}" type="presParOf" srcId="{59801C69-AF39-4858-A0AF-DB1F7011E335}" destId="{AEDAE08E-691A-4031-A763-BD44B310A11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156D66-2F3B-4D42-9CB4-B3EBAC1CF943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BB0BCAE-F287-4F03-AA6C-B2C82104F51E}">
      <dgm:prSet phldrT="[Text]"/>
      <dgm:spPr/>
      <dgm:t>
        <a:bodyPr/>
        <a:lstStyle/>
        <a:p>
          <a:r>
            <a:rPr lang="en-US" dirty="0" err="1"/>
            <a:t>Pemantauan</a:t>
          </a:r>
          <a:r>
            <a:rPr lang="en-US" dirty="0"/>
            <a:t>, </a:t>
          </a:r>
          <a:r>
            <a:rPr lang="en-US" dirty="0" err="1"/>
            <a:t>Pengukuran</a:t>
          </a:r>
          <a:r>
            <a:rPr lang="en-US" dirty="0"/>
            <a:t>, </a:t>
          </a:r>
          <a:r>
            <a:rPr lang="en-US" dirty="0" err="1"/>
            <a:t>Analisis</a:t>
          </a:r>
          <a:r>
            <a:rPr lang="en-US" dirty="0"/>
            <a:t> </a:t>
          </a:r>
          <a:r>
            <a:rPr lang="en-US" dirty="0" err="1"/>
            <a:t>dan</a:t>
          </a:r>
          <a:r>
            <a:rPr lang="en-US" dirty="0"/>
            <a:t> </a:t>
          </a:r>
          <a:r>
            <a:rPr lang="en-US" dirty="0" err="1"/>
            <a:t>Evaluasi</a:t>
          </a:r>
          <a:r>
            <a:rPr lang="en-US" dirty="0"/>
            <a:t> </a:t>
          </a:r>
          <a:r>
            <a:rPr lang="en-US" dirty="0" err="1"/>
            <a:t>Kinerja</a:t>
          </a:r>
          <a:endParaRPr lang="en-US" dirty="0"/>
        </a:p>
      </dgm:t>
    </dgm:pt>
    <dgm:pt modelId="{D45D94EB-A6B5-442F-A364-2B56CB099465}" type="parTrans" cxnId="{C09DD0B1-0C82-4066-9732-DA27623DB72C}">
      <dgm:prSet/>
      <dgm:spPr/>
      <dgm:t>
        <a:bodyPr/>
        <a:lstStyle/>
        <a:p>
          <a:endParaRPr lang="en-US"/>
        </a:p>
      </dgm:t>
    </dgm:pt>
    <dgm:pt modelId="{D75F4EA7-66C6-4756-A961-7EE49F6C9791}" type="sibTrans" cxnId="{C09DD0B1-0C82-4066-9732-DA27623DB72C}">
      <dgm:prSet/>
      <dgm:spPr/>
      <dgm:t>
        <a:bodyPr/>
        <a:lstStyle/>
        <a:p>
          <a:endParaRPr lang="en-US"/>
        </a:p>
      </dgm:t>
    </dgm:pt>
    <dgm:pt modelId="{F5025980-0FAB-43C3-86B9-191788E784B0}">
      <dgm:prSet phldrT="[Text]"/>
      <dgm:spPr/>
      <dgm:t>
        <a:bodyPr/>
        <a:lstStyle/>
        <a:p>
          <a:r>
            <a:rPr lang="en-US" dirty="0"/>
            <a:t>Audit Internal</a:t>
          </a:r>
        </a:p>
      </dgm:t>
    </dgm:pt>
    <dgm:pt modelId="{6FF8B009-2003-4E1F-85E1-9EAB780E3959}" type="parTrans" cxnId="{7BD35C33-273D-4363-8D49-C3489FD03A58}">
      <dgm:prSet/>
      <dgm:spPr/>
      <dgm:t>
        <a:bodyPr/>
        <a:lstStyle/>
        <a:p>
          <a:endParaRPr lang="en-US"/>
        </a:p>
      </dgm:t>
    </dgm:pt>
    <dgm:pt modelId="{CC468BB1-F13C-4ABD-B5C7-BBB3D3ABA687}" type="sibTrans" cxnId="{7BD35C33-273D-4363-8D49-C3489FD03A58}">
      <dgm:prSet/>
      <dgm:spPr/>
      <dgm:t>
        <a:bodyPr/>
        <a:lstStyle/>
        <a:p>
          <a:endParaRPr lang="en-US"/>
        </a:p>
      </dgm:t>
    </dgm:pt>
    <dgm:pt modelId="{D8CE2770-95E8-4587-BAC9-46F19A80D67F}">
      <dgm:prSet phldrT="[Text]"/>
      <dgm:spPr/>
      <dgm:t>
        <a:bodyPr/>
        <a:lstStyle/>
        <a:p>
          <a:r>
            <a:rPr lang="en-US" dirty="0" err="1"/>
            <a:t>Tinjauan</a:t>
          </a:r>
          <a:r>
            <a:rPr lang="en-US" dirty="0"/>
            <a:t> </a:t>
          </a:r>
          <a:r>
            <a:rPr lang="en-US" dirty="0" err="1"/>
            <a:t>Manajemen</a:t>
          </a:r>
          <a:endParaRPr lang="en-US" dirty="0"/>
        </a:p>
      </dgm:t>
    </dgm:pt>
    <dgm:pt modelId="{E8CA5C30-A05E-4760-A885-A367610D4F3A}" type="parTrans" cxnId="{2B410EBB-8C44-4660-8083-529C668293B0}">
      <dgm:prSet/>
      <dgm:spPr/>
      <dgm:t>
        <a:bodyPr/>
        <a:lstStyle/>
        <a:p>
          <a:endParaRPr lang="en-US"/>
        </a:p>
      </dgm:t>
    </dgm:pt>
    <dgm:pt modelId="{C759F079-90D6-490C-AACA-0FBFA94202E4}" type="sibTrans" cxnId="{2B410EBB-8C44-4660-8083-529C668293B0}">
      <dgm:prSet/>
      <dgm:spPr/>
      <dgm:t>
        <a:bodyPr/>
        <a:lstStyle/>
        <a:p>
          <a:endParaRPr lang="en-US"/>
        </a:p>
      </dgm:t>
    </dgm:pt>
    <dgm:pt modelId="{6B39267F-0E02-4492-BC5C-F5E80A5CB6A5}" type="pres">
      <dgm:prSet presAssocID="{F8156D66-2F3B-4D42-9CB4-B3EBAC1CF943}" presName="Name0" presStyleCnt="0">
        <dgm:presLayoutVars>
          <dgm:chMax/>
          <dgm:chPref/>
          <dgm:dir/>
        </dgm:presLayoutVars>
      </dgm:prSet>
      <dgm:spPr/>
    </dgm:pt>
    <dgm:pt modelId="{EC29C661-F19D-4991-89FA-371070FA83E5}" type="pres">
      <dgm:prSet presAssocID="{1BB0BCAE-F287-4F03-AA6C-B2C82104F51E}" presName="parenttextcomposite" presStyleCnt="0"/>
      <dgm:spPr/>
    </dgm:pt>
    <dgm:pt modelId="{5930E2B6-5086-4BE7-93A9-7F431B548D35}" type="pres">
      <dgm:prSet presAssocID="{1BB0BCAE-F287-4F03-AA6C-B2C82104F51E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061555E6-FBA4-4743-BE5B-69B2421AED3D}" type="pres">
      <dgm:prSet presAssocID="{1BB0BCAE-F287-4F03-AA6C-B2C82104F51E}" presName="parallelogramComposite" presStyleCnt="0"/>
      <dgm:spPr/>
    </dgm:pt>
    <dgm:pt modelId="{9BC20C35-DE5F-4C38-B322-B571BAEC5312}" type="pres">
      <dgm:prSet presAssocID="{1BB0BCAE-F287-4F03-AA6C-B2C82104F51E}" presName="parallelogram1" presStyleLbl="alignNode1" presStyleIdx="0" presStyleCnt="21"/>
      <dgm:spPr/>
    </dgm:pt>
    <dgm:pt modelId="{AD46923D-0668-4020-9835-03635759C631}" type="pres">
      <dgm:prSet presAssocID="{1BB0BCAE-F287-4F03-AA6C-B2C82104F51E}" presName="parallelogram2" presStyleLbl="alignNode1" presStyleIdx="1" presStyleCnt="21"/>
      <dgm:spPr/>
    </dgm:pt>
    <dgm:pt modelId="{74E4D951-C5FC-4363-898A-A1613E1485EE}" type="pres">
      <dgm:prSet presAssocID="{1BB0BCAE-F287-4F03-AA6C-B2C82104F51E}" presName="parallelogram3" presStyleLbl="alignNode1" presStyleIdx="2" presStyleCnt="21"/>
      <dgm:spPr/>
    </dgm:pt>
    <dgm:pt modelId="{5A56F95B-C8CA-4323-A5BF-05184CD2E3A5}" type="pres">
      <dgm:prSet presAssocID="{1BB0BCAE-F287-4F03-AA6C-B2C82104F51E}" presName="parallelogram4" presStyleLbl="alignNode1" presStyleIdx="3" presStyleCnt="21"/>
      <dgm:spPr/>
    </dgm:pt>
    <dgm:pt modelId="{C8A99F09-C028-471D-B8E2-07E78CE7D6C8}" type="pres">
      <dgm:prSet presAssocID="{1BB0BCAE-F287-4F03-AA6C-B2C82104F51E}" presName="parallelogram5" presStyleLbl="alignNode1" presStyleIdx="4" presStyleCnt="21"/>
      <dgm:spPr/>
    </dgm:pt>
    <dgm:pt modelId="{44457D32-CE9A-4160-A12C-458BD0A687C4}" type="pres">
      <dgm:prSet presAssocID="{1BB0BCAE-F287-4F03-AA6C-B2C82104F51E}" presName="parallelogram6" presStyleLbl="alignNode1" presStyleIdx="5" presStyleCnt="21"/>
      <dgm:spPr/>
    </dgm:pt>
    <dgm:pt modelId="{02B59D12-BB34-4CF3-8D51-A57261A896D3}" type="pres">
      <dgm:prSet presAssocID="{1BB0BCAE-F287-4F03-AA6C-B2C82104F51E}" presName="parallelogram7" presStyleLbl="alignNode1" presStyleIdx="6" presStyleCnt="21"/>
      <dgm:spPr/>
    </dgm:pt>
    <dgm:pt modelId="{18C42695-E2E5-4B84-B537-B2E2E4F93932}" type="pres">
      <dgm:prSet presAssocID="{D75F4EA7-66C6-4756-A961-7EE49F6C9791}" presName="sibTrans" presStyleCnt="0"/>
      <dgm:spPr/>
    </dgm:pt>
    <dgm:pt modelId="{1D4A7142-3CDF-4921-BC4C-B84C04D77153}" type="pres">
      <dgm:prSet presAssocID="{F5025980-0FAB-43C3-86B9-191788E784B0}" presName="parenttextcomposite" presStyleCnt="0"/>
      <dgm:spPr/>
    </dgm:pt>
    <dgm:pt modelId="{8751C994-05E2-495A-8381-2EDFB73D8D3E}" type="pres">
      <dgm:prSet presAssocID="{F5025980-0FAB-43C3-86B9-191788E784B0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9BD6241F-59AA-41E4-BCD2-9C68D2CFDC1F}" type="pres">
      <dgm:prSet presAssocID="{F5025980-0FAB-43C3-86B9-191788E784B0}" presName="parallelogramComposite" presStyleCnt="0"/>
      <dgm:spPr/>
    </dgm:pt>
    <dgm:pt modelId="{B10D6D20-D0E8-47F5-BF0B-0CBCD87E3419}" type="pres">
      <dgm:prSet presAssocID="{F5025980-0FAB-43C3-86B9-191788E784B0}" presName="parallelogram1" presStyleLbl="alignNode1" presStyleIdx="7" presStyleCnt="21"/>
      <dgm:spPr/>
    </dgm:pt>
    <dgm:pt modelId="{17B7083D-208C-422B-845C-D3E051372C84}" type="pres">
      <dgm:prSet presAssocID="{F5025980-0FAB-43C3-86B9-191788E784B0}" presName="parallelogram2" presStyleLbl="alignNode1" presStyleIdx="8" presStyleCnt="21"/>
      <dgm:spPr/>
    </dgm:pt>
    <dgm:pt modelId="{3D7F7484-39C8-4501-8C0B-89CC294BF8F1}" type="pres">
      <dgm:prSet presAssocID="{F5025980-0FAB-43C3-86B9-191788E784B0}" presName="parallelogram3" presStyleLbl="alignNode1" presStyleIdx="9" presStyleCnt="21"/>
      <dgm:spPr/>
    </dgm:pt>
    <dgm:pt modelId="{6569E14B-0F5B-4C69-8575-FA690AAACFD7}" type="pres">
      <dgm:prSet presAssocID="{F5025980-0FAB-43C3-86B9-191788E784B0}" presName="parallelogram4" presStyleLbl="alignNode1" presStyleIdx="10" presStyleCnt="21"/>
      <dgm:spPr/>
    </dgm:pt>
    <dgm:pt modelId="{76A712DF-28CD-45E8-9A8C-C7F771F4B7D3}" type="pres">
      <dgm:prSet presAssocID="{F5025980-0FAB-43C3-86B9-191788E784B0}" presName="parallelogram5" presStyleLbl="alignNode1" presStyleIdx="11" presStyleCnt="21"/>
      <dgm:spPr/>
    </dgm:pt>
    <dgm:pt modelId="{6140E9BB-0A05-4B3F-B40A-281C813E6834}" type="pres">
      <dgm:prSet presAssocID="{F5025980-0FAB-43C3-86B9-191788E784B0}" presName="parallelogram6" presStyleLbl="alignNode1" presStyleIdx="12" presStyleCnt="21"/>
      <dgm:spPr/>
    </dgm:pt>
    <dgm:pt modelId="{2ADBA669-1BC0-4E9C-8272-A6DDE728E469}" type="pres">
      <dgm:prSet presAssocID="{F5025980-0FAB-43C3-86B9-191788E784B0}" presName="parallelogram7" presStyleLbl="alignNode1" presStyleIdx="13" presStyleCnt="21"/>
      <dgm:spPr/>
    </dgm:pt>
    <dgm:pt modelId="{4859A40A-EA56-4650-B814-C26EA1A3C9A8}" type="pres">
      <dgm:prSet presAssocID="{CC468BB1-F13C-4ABD-B5C7-BBB3D3ABA687}" presName="sibTrans" presStyleCnt="0"/>
      <dgm:spPr/>
    </dgm:pt>
    <dgm:pt modelId="{E0BCB248-CC83-48E2-9D82-FB6301EB1F21}" type="pres">
      <dgm:prSet presAssocID="{D8CE2770-95E8-4587-BAC9-46F19A80D67F}" presName="parenttextcomposite" presStyleCnt="0"/>
      <dgm:spPr/>
    </dgm:pt>
    <dgm:pt modelId="{D8030F3B-6158-4B9B-9BD2-3C8BF1B7A262}" type="pres">
      <dgm:prSet presAssocID="{D8CE2770-95E8-4587-BAC9-46F19A80D67F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F1D9FB52-58F9-46A9-80D2-025E32BA3586}" type="pres">
      <dgm:prSet presAssocID="{D8CE2770-95E8-4587-BAC9-46F19A80D67F}" presName="parallelogramComposite" presStyleCnt="0"/>
      <dgm:spPr/>
    </dgm:pt>
    <dgm:pt modelId="{33228E7A-4245-4753-BD70-0623EC270F69}" type="pres">
      <dgm:prSet presAssocID="{D8CE2770-95E8-4587-BAC9-46F19A80D67F}" presName="parallelogram1" presStyleLbl="alignNode1" presStyleIdx="14" presStyleCnt="21"/>
      <dgm:spPr/>
    </dgm:pt>
    <dgm:pt modelId="{7950CDDC-1173-4445-B338-514620EA451A}" type="pres">
      <dgm:prSet presAssocID="{D8CE2770-95E8-4587-BAC9-46F19A80D67F}" presName="parallelogram2" presStyleLbl="alignNode1" presStyleIdx="15" presStyleCnt="21"/>
      <dgm:spPr/>
    </dgm:pt>
    <dgm:pt modelId="{52D6E92F-1B9B-436E-86FA-3C64BEABDA69}" type="pres">
      <dgm:prSet presAssocID="{D8CE2770-95E8-4587-BAC9-46F19A80D67F}" presName="parallelogram3" presStyleLbl="alignNode1" presStyleIdx="16" presStyleCnt="21"/>
      <dgm:spPr/>
    </dgm:pt>
    <dgm:pt modelId="{C3267D66-3556-4CA5-94ED-15B58B5BC41B}" type="pres">
      <dgm:prSet presAssocID="{D8CE2770-95E8-4587-BAC9-46F19A80D67F}" presName="parallelogram4" presStyleLbl="alignNode1" presStyleIdx="17" presStyleCnt="21"/>
      <dgm:spPr/>
    </dgm:pt>
    <dgm:pt modelId="{BA643235-7B27-4296-A658-72150F3527A8}" type="pres">
      <dgm:prSet presAssocID="{D8CE2770-95E8-4587-BAC9-46F19A80D67F}" presName="parallelogram5" presStyleLbl="alignNode1" presStyleIdx="18" presStyleCnt="21"/>
      <dgm:spPr/>
    </dgm:pt>
    <dgm:pt modelId="{C38712EF-4B84-4225-8901-66A765C27004}" type="pres">
      <dgm:prSet presAssocID="{D8CE2770-95E8-4587-BAC9-46F19A80D67F}" presName="parallelogram6" presStyleLbl="alignNode1" presStyleIdx="19" presStyleCnt="21"/>
      <dgm:spPr/>
    </dgm:pt>
    <dgm:pt modelId="{3C574AA9-CAB0-49FF-A8B0-E076001D2C39}" type="pres">
      <dgm:prSet presAssocID="{D8CE2770-95E8-4587-BAC9-46F19A80D67F}" presName="parallelogram7" presStyleLbl="alignNode1" presStyleIdx="20" presStyleCnt="21"/>
      <dgm:spPr/>
    </dgm:pt>
  </dgm:ptLst>
  <dgm:cxnLst>
    <dgm:cxn modelId="{BDF70229-9494-453A-B8EB-CC6EFA76F995}" type="presOf" srcId="{1BB0BCAE-F287-4F03-AA6C-B2C82104F51E}" destId="{5930E2B6-5086-4BE7-93A9-7F431B548D35}" srcOrd="0" destOrd="0" presId="urn:microsoft.com/office/officeart/2008/layout/VerticalAccentList"/>
    <dgm:cxn modelId="{7BD35C33-273D-4363-8D49-C3489FD03A58}" srcId="{F8156D66-2F3B-4D42-9CB4-B3EBAC1CF943}" destId="{F5025980-0FAB-43C3-86B9-191788E784B0}" srcOrd="1" destOrd="0" parTransId="{6FF8B009-2003-4E1F-85E1-9EAB780E3959}" sibTransId="{CC468BB1-F13C-4ABD-B5C7-BBB3D3ABA687}"/>
    <dgm:cxn modelId="{281CD841-A155-477A-B521-3024108EB5A2}" type="presOf" srcId="{F5025980-0FAB-43C3-86B9-191788E784B0}" destId="{8751C994-05E2-495A-8381-2EDFB73D8D3E}" srcOrd="0" destOrd="0" presId="urn:microsoft.com/office/officeart/2008/layout/VerticalAccentList"/>
    <dgm:cxn modelId="{22A8196B-0BBE-4151-A081-BD185D59A92A}" type="presOf" srcId="{F8156D66-2F3B-4D42-9CB4-B3EBAC1CF943}" destId="{6B39267F-0E02-4492-BC5C-F5E80A5CB6A5}" srcOrd="0" destOrd="0" presId="urn:microsoft.com/office/officeart/2008/layout/VerticalAccentList"/>
    <dgm:cxn modelId="{C09DD0B1-0C82-4066-9732-DA27623DB72C}" srcId="{F8156D66-2F3B-4D42-9CB4-B3EBAC1CF943}" destId="{1BB0BCAE-F287-4F03-AA6C-B2C82104F51E}" srcOrd="0" destOrd="0" parTransId="{D45D94EB-A6B5-442F-A364-2B56CB099465}" sibTransId="{D75F4EA7-66C6-4756-A961-7EE49F6C9791}"/>
    <dgm:cxn modelId="{2B410EBB-8C44-4660-8083-529C668293B0}" srcId="{F8156D66-2F3B-4D42-9CB4-B3EBAC1CF943}" destId="{D8CE2770-95E8-4587-BAC9-46F19A80D67F}" srcOrd="2" destOrd="0" parTransId="{E8CA5C30-A05E-4760-A885-A367610D4F3A}" sibTransId="{C759F079-90D6-490C-AACA-0FBFA94202E4}"/>
    <dgm:cxn modelId="{BCC4A0EB-B0C2-4AFF-8F27-5AFD16A811A7}" type="presOf" srcId="{D8CE2770-95E8-4587-BAC9-46F19A80D67F}" destId="{D8030F3B-6158-4B9B-9BD2-3C8BF1B7A262}" srcOrd="0" destOrd="0" presId="urn:microsoft.com/office/officeart/2008/layout/VerticalAccentList"/>
    <dgm:cxn modelId="{8E021BC5-D6BF-4DD9-9792-7CF3B0FB4FF6}" type="presParOf" srcId="{6B39267F-0E02-4492-BC5C-F5E80A5CB6A5}" destId="{EC29C661-F19D-4991-89FA-371070FA83E5}" srcOrd="0" destOrd="0" presId="urn:microsoft.com/office/officeart/2008/layout/VerticalAccentList"/>
    <dgm:cxn modelId="{94B2BD75-04AD-4E99-82EF-D940A49BB4D4}" type="presParOf" srcId="{EC29C661-F19D-4991-89FA-371070FA83E5}" destId="{5930E2B6-5086-4BE7-93A9-7F431B548D35}" srcOrd="0" destOrd="0" presId="urn:microsoft.com/office/officeart/2008/layout/VerticalAccentList"/>
    <dgm:cxn modelId="{8A0718F3-4F99-4157-B359-FCE092AA277E}" type="presParOf" srcId="{6B39267F-0E02-4492-BC5C-F5E80A5CB6A5}" destId="{061555E6-FBA4-4743-BE5B-69B2421AED3D}" srcOrd="1" destOrd="0" presId="urn:microsoft.com/office/officeart/2008/layout/VerticalAccentList"/>
    <dgm:cxn modelId="{9BCFC9B4-C2EE-4D10-9E6D-6C95E0339A6A}" type="presParOf" srcId="{061555E6-FBA4-4743-BE5B-69B2421AED3D}" destId="{9BC20C35-DE5F-4C38-B322-B571BAEC5312}" srcOrd="0" destOrd="0" presId="urn:microsoft.com/office/officeart/2008/layout/VerticalAccentList"/>
    <dgm:cxn modelId="{E22E5B54-691F-4AEC-ACDA-6E74C087DDB2}" type="presParOf" srcId="{061555E6-FBA4-4743-BE5B-69B2421AED3D}" destId="{AD46923D-0668-4020-9835-03635759C631}" srcOrd="1" destOrd="0" presId="urn:microsoft.com/office/officeart/2008/layout/VerticalAccentList"/>
    <dgm:cxn modelId="{072BBC12-92B8-43E9-A851-5E6848C9CA6D}" type="presParOf" srcId="{061555E6-FBA4-4743-BE5B-69B2421AED3D}" destId="{74E4D951-C5FC-4363-898A-A1613E1485EE}" srcOrd="2" destOrd="0" presId="urn:microsoft.com/office/officeart/2008/layout/VerticalAccentList"/>
    <dgm:cxn modelId="{390D6047-1FAD-4257-A5CF-682E9198150F}" type="presParOf" srcId="{061555E6-FBA4-4743-BE5B-69B2421AED3D}" destId="{5A56F95B-C8CA-4323-A5BF-05184CD2E3A5}" srcOrd="3" destOrd="0" presId="urn:microsoft.com/office/officeart/2008/layout/VerticalAccentList"/>
    <dgm:cxn modelId="{CD8A4F96-F80B-41E2-B8B1-6151D1113D31}" type="presParOf" srcId="{061555E6-FBA4-4743-BE5B-69B2421AED3D}" destId="{C8A99F09-C028-471D-B8E2-07E78CE7D6C8}" srcOrd="4" destOrd="0" presId="urn:microsoft.com/office/officeart/2008/layout/VerticalAccentList"/>
    <dgm:cxn modelId="{2F9CE996-F712-4500-8050-DB00989C2859}" type="presParOf" srcId="{061555E6-FBA4-4743-BE5B-69B2421AED3D}" destId="{44457D32-CE9A-4160-A12C-458BD0A687C4}" srcOrd="5" destOrd="0" presId="urn:microsoft.com/office/officeart/2008/layout/VerticalAccentList"/>
    <dgm:cxn modelId="{5DE649DD-9866-4560-A3EF-E1DA59EF373E}" type="presParOf" srcId="{061555E6-FBA4-4743-BE5B-69B2421AED3D}" destId="{02B59D12-BB34-4CF3-8D51-A57261A896D3}" srcOrd="6" destOrd="0" presId="urn:microsoft.com/office/officeart/2008/layout/VerticalAccentList"/>
    <dgm:cxn modelId="{710E3B90-3969-4EEC-853B-607AF95CCCB9}" type="presParOf" srcId="{6B39267F-0E02-4492-BC5C-F5E80A5CB6A5}" destId="{18C42695-E2E5-4B84-B537-B2E2E4F93932}" srcOrd="2" destOrd="0" presId="urn:microsoft.com/office/officeart/2008/layout/VerticalAccentList"/>
    <dgm:cxn modelId="{964B204C-7EE6-414C-BA01-E1C58750971A}" type="presParOf" srcId="{6B39267F-0E02-4492-BC5C-F5E80A5CB6A5}" destId="{1D4A7142-3CDF-4921-BC4C-B84C04D77153}" srcOrd="3" destOrd="0" presId="urn:microsoft.com/office/officeart/2008/layout/VerticalAccentList"/>
    <dgm:cxn modelId="{E6CFF660-C722-4A6A-B6D0-9E9466C594BF}" type="presParOf" srcId="{1D4A7142-3CDF-4921-BC4C-B84C04D77153}" destId="{8751C994-05E2-495A-8381-2EDFB73D8D3E}" srcOrd="0" destOrd="0" presId="urn:microsoft.com/office/officeart/2008/layout/VerticalAccentList"/>
    <dgm:cxn modelId="{CE805C9D-F585-4822-861F-A7624100007D}" type="presParOf" srcId="{6B39267F-0E02-4492-BC5C-F5E80A5CB6A5}" destId="{9BD6241F-59AA-41E4-BCD2-9C68D2CFDC1F}" srcOrd="4" destOrd="0" presId="urn:microsoft.com/office/officeart/2008/layout/VerticalAccentList"/>
    <dgm:cxn modelId="{D3338089-D1D8-4D75-961E-8A153541AB0A}" type="presParOf" srcId="{9BD6241F-59AA-41E4-BCD2-9C68D2CFDC1F}" destId="{B10D6D20-D0E8-47F5-BF0B-0CBCD87E3419}" srcOrd="0" destOrd="0" presId="urn:microsoft.com/office/officeart/2008/layout/VerticalAccentList"/>
    <dgm:cxn modelId="{8281A5ED-3613-4760-B83E-B3B8F5B8DAAF}" type="presParOf" srcId="{9BD6241F-59AA-41E4-BCD2-9C68D2CFDC1F}" destId="{17B7083D-208C-422B-845C-D3E051372C84}" srcOrd="1" destOrd="0" presId="urn:microsoft.com/office/officeart/2008/layout/VerticalAccentList"/>
    <dgm:cxn modelId="{771AE2C1-ABFB-4994-BE74-49674FA92565}" type="presParOf" srcId="{9BD6241F-59AA-41E4-BCD2-9C68D2CFDC1F}" destId="{3D7F7484-39C8-4501-8C0B-89CC294BF8F1}" srcOrd="2" destOrd="0" presId="urn:microsoft.com/office/officeart/2008/layout/VerticalAccentList"/>
    <dgm:cxn modelId="{4906DAA4-65F7-476D-ABA5-DED2428E0C2C}" type="presParOf" srcId="{9BD6241F-59AA-41E4-BCD2-9C68D2CFDC1F}" destId="{6569E14B-0F5B-4C69-8575-FA690AAACFD7}" srcOrd="3" destOrd="0" presId="urn:microsoft.com/office/officeart/2008/layout/VerticalAccentList"/>
    <dgm:cxn modelId="{1CFC673E-D499-47BD-BF58-56FC70E2EF5B}" type="presParOf" srcId="{9BD6241F-59AA-41E4-BCD2-9C68D2CFDC1F}" destId="{76A712DF-28CD-45E8-9A8C-C7F771F4B7D3}" srcOrd="4" destOrd="0" presId="urn:microsoft.com/office/officeart/2008/layout/VerticalAccentList"/>
    <dgm:cxn modelId="{2F8C3DD5-3729-4789-AE4A-B86C7E8B29E4}" type="presParOf" srcId="{9BD6241F-59AA-41E4-BCD2-9C68D2CFDC1F}" destId="{6140E9BB-0A05-4B3F-B40A-281C813E6834}" srcOrd="5" destOrd="0" presId="urn:microsoft.com/office/officeart/2008/layout/VerticalAccentList"/>
    <dgm:cxn modelId="{EF25B7F0-B2E1-4829-97F5-EAE1E878E763}" type="presParOf" srcId="{9BD6241F-59AA-41E4-BCD2-9C68D2CFDC1F}" destId="{2ADBA669-1BC0-4E9C-8272-A6DDE728E469}" srcOrd="6" destOrd="0" presId="urn:microsoft.com/office/officeart/2008/layout/VerticalAccentList"/>
    <dgm:cxn modelId="{9BFF1E03-310C-4E61-AA97-6346E11F63DF}" type="presParOf" srcId="{6B39267F-0E02-4492-BC5C-F5E80A5CB6A5}" destId="{4859A40A-EA56-4650-B814-C26EA1A3C9A8}" srcOrd="5" destOrd="0" presId="urn:microsoft.com/office/officeart/2008/layout/VerticalAccentList"/>
    <dgm:cxn modelId="{C7AFA576-6E8A-41F2-A8A6-1388FC989BE1}" type="presParOf" srcId="{6B39267F-0E02-4492-BC5C-F5E80A5CB6A5}" destId="{E0BCB248-CC83-48E2-9D82-FB6301EB1F21}" srcOrd="6" destOrd="0" presId="urn:microsoft.com/office/officeart/2008/layout/VerticalAccentList"/>
    <dgm:cxn modelId="{CD5E8AAC-8897-4707-8CB9-70C1A6AD8B6D}" type="presParOf" srcId="{E0BCB248-CC83-48E2-9D82-FB6301EB1F21}" destId="{D8030F3B-6158-4B9B-9BD2-3C8BF1B7A262}" srcOrd="0" destOrd="0" presId="urn:microsoft.com/office/officeart/2008/layout/VerticalAccentList"/>
    <dgm:cxn modelId="{2A762B51-DC37-4422-ABF6-106F0A527102}" type="presParOf" srcId="{6B39267F-0E02-4492-BC5C-F5E80A5CB6A5}" destId="{F1D9FB52-58F9-46A9-80D2-025E32BA3586}" srcOrd="7" destOrd="0" presId="urn:microsoft.com/office/officeart/2008/layout/VerticalAccentList"/>
    <dgm:cxn modelId="{08A9574B-5DF4-4571-B5AC-02E21F8CA669}" type="presParOf" srcId="{F1D9FB52-58F9-46A9-80D2-025E32BA3586}" destId="{33228E7A-4245-4753-BD70-0623EC270F69}" srcOrd="0" destOrd="0" presId="urn:microsoft.com/office/officeart/2008/layout/VerticalAccentList"/>
    <dgm:cxn modelId="{3B693B38-9B99-45CB-B885-0EEB36070548}" type="presParOf" srcId="{F1D9FB52-58F9-46A9-80D2-025E32BA3586}" destId="{7950CDDC-1173-4445-B338-514620EA451A}" srcOrd="1" destOrd="0" presId="urn:microsoft.com/office/officeart/2008/layout/VerticalAccentList"/>
    <dgm:cxn modelId="{3860455E-E26A-4943-8C9D-4F44B018D66C}" type="presParOf" srcId="{F1D9FB52-58F9-46A9-80D2-025E32BA3586}" destId="{52D6E92F-1B9B-436E-86FA-3C64BEABDA69}" srcOrd="2" destOrd="0" presId="urn:microsoft.com/office/officeart/2008/layout/VerticalAccentList"/>
    <dgm:cxn modelId="{F458197A-6A09-4BD2-8706-840AC2658C27}" type="presParOf" srcId="{F1D9FB52-58F9-46A9-80D2-025E32BA3586}" destId="{C3267D66-3556-4CA5-94ED-15B58B5BC41B}" srcOrd="3" destOrd="0" presId="urn:microsoft.com/office/officeart/2008/layout/VerticalAccentList"/>
    <dgm:cxn modelId="{29C0B1B8-2667-4E54-B72B-B7B7B3BA60B4}" type="presParOf" srcId="{F1D9FB52-58F9-46A9-80D2-025E32BA3586}" destId="{BA643235-7B27-4296-A658-72150F3527A8}" srcOrd="4" destOrd="0" presId="urn:microsoft.com/office/officeart/2008/layout/VerticalAccentList"/>
    <dgm:cxn modelId="{F9CE7084-D52A-4B0A-8C14-2479D79EDAE6}" type="presParOf" srcId="{F1D9FB52-58F9-46A9-80D2-025E32BA3586}" destId="{C38712EF-4B84-4225-8901-66A765C27004}" srcOrd="5" destOrd="0" presId="urn:microsoft.com/office/officeart/2008/layout/VerticalAccentList"/>
    <dgm:cxn modelId="{DC4B30DB-4149-4560-ABE5-25C848B0D648}" type="presParOf" srcId="{F1D9FB52-58F9-46A9-80D2-025E32BA3586}" destId="{3C574AA9-CAB0-49FF-A8B0-E076001D2C39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0AB1C-E53D-49E5-987E-3A966D3C2540}">
      <dsp:nvSpPr>
        <dsp:cNvPr id="0" name=""/>
        <dsp:cNvSpPr/>
      </dsp:nvSpPr>
      <dsp:spPr>
        <a:xfrm rot="10800000">
          <a:off x="0" y="0"/>
          <a:ext cx="3363403" cy="498105"/>
        </a:xfrm>
        <a:prstGeom prst="trapezoid">
          <a:avLst>
            <a:gd name="adj" fmla="val 67524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</a:rPr>
            <a:t>Eliminasi</a:t>
          </a:r>
          <a:endParaRPr lang="en-US" sz="1400" kern="1200" dirty="0">
            <a:solidFill>
              <a:schemeClr val="bg1"/>
            </a:solidFill>
          </a:endParaRPr>
        </a:p>
      </dsp:txBody>
      <dsp:txXfrm rot="-10800000">
        <a:off x="588595" y="0"/>
        <a:ext cx="2186211" cy="498105"/>
      </dsp:txXfrm>
    </dsp:sp>
    <dsp:sp modelId="{224A7509-2ACD-4E40-8E90-F8CF8055122C}">
      <dsp:nvSpPr>
        <dsp:cNvPr id="0" name=""/>
        <dsp:cNvSpPr/>
      </dsp:nvSpPr>
      <dsp:spPr>
        <a:xfrm rot="10800000">
          <a:off x="336340" y="498105"/>
          <a:ext cx="2690722" cy="498105"/>
        </a:xfrm>
        <a:prstGeom prst="trapezoid">
          <a:avLst>
            <a:gd name="adj" fmla="val 67524"/>
          </a:avLst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</a:rPr>
            <a:t>Subtitusi</a:t>
          </a:r>
          <a:endParaRPr lang="en-US" sz="1400" kern="1200" dirty="0">
            <a:solidFill>
              <a:schemeClr val="bg1"/>
            </a:solidFill>
          </a:endParaRPr>
        </a:p>
      </dsp:txBody>
      <dsp:txXfrm rot="-10800000">
        <a:off x="807216" y="498105"/>
        <a:ext cx="1748969" cy="498105"/>
      </dsp:txXfrm>
    </dsp:sp>
    <dsp:sp modelId="{DAB86D7B-4E8C-4C80-B261-17EF5728DCE8}">
      <dsp:nvSpPr>
        <dsp:cNvPr id="0" name=""/>
        <dsp:cNvSpPr/>
      </dsp:nvSpPr>
      <dsp:spPr>
        <a:xfrm rot="10800000">
          <a:off x="672680" y="996210"/>
          <a:ext cx="2018041" cy="498105"/>
        </a:xfrm>
        <a:prstGeom prst="trapezoid">
          <a:avLst>
            <a:gd name="adj" fmla="val 67524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</a:rPr>
            <a:t>Rekayasa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Teknik</a:t>
          </a:r>
          <a:endParaRPr lang="en-US" sz="1400" kern="1200" dirty="0">
            <a:solidFill>
              <a:schemeClr val="bg1"/>
            </a:solidFill>
          </a:endParaRPr>
        </a:p>
      </dsp:txBody>
      <dsp:txXfrm rot="-10800000">
        <a:off x="1025837" y="996210"/>
        <a:ext cx="1311727" cy="498105"/>
      </dsp:txXfrm>
    </dsp:sp>
    <dsp:sp modelId="{71DC32BA-7EF2-4E9E-8907-F20513380057}">
      <dsp:nvSpPr>
        <dsp:cNvPr id="0" name=""/>
        <dsp:cNvSpPr/>
      </dsp:nvSpPr>
      <dsp:spPr>
        <a:xfrm rot="10800000">
          <a:off x="1009020" y="1494315"/>
          <a:ext cx="1345361" cy="498105"/>
        </a:xfrm>
        <a:prstGeom prst="trapezoid">
          <a:avLst>
            <a:gd name="adj" fmla="val 67524"/>
          </a:avLst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chemeClr val="bg1"/>
              </a:solidFill>
            </a:rPr>
            <a:t>Administratif</a:t>
          </a:r>
          <a:endParaRPr lang="en-US" sz="1200" kern="1200" dirty="0">
            <a:solidFill>
              <a:schemeClr val="bg1"/>
            </a:solidFill>
          </a:endParaRPr>
        </a:p>
      </dsp:txBody>
      <dsp:txXfrm rot="-10800000">
        <a:off x="1244459" y="1494315"/>
        <a:ext cx="874484" cy="498105"/>
      </dsp:txXfrm>
    </dsp:sp>
    <dsp:sp modelId="{DAF4DE93-13EC-4658-824C-E399296A724A}">
      <dsp:nvSpPr>
        <dsp:cNvPr id="0" name=""/>
        <dsp:cNvSpPr/>
      </dsp:nvSpPr>
      <dsp:spPr>
        <a:xfrm rot="10800000">
          <a:off x="1345361" y="1992420"/>
          <a:ext cx="672680" cy="498105"/>
        </a:xfrm>
        <a:prstGeom prst="trapezoid">
          <a:avLst>
            <a:gd name="adj" fmla="val 67524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</a:rPr>
            <a:t>APD</a:t>
          </a:r>
        </a:p>
      </dsp:txBody>
      <dsp:txXfrm rot="-10800000">
        <a:off x="1345361" y="1992420"/>
        <a:ext cx="672680" cy="4981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F07FA-85CE-43C6-A469-B816524C61D6}">
      <dsp:nvSpPr>
        <dsp:cNvPr id="0" name=""/>
        <dsp:cNvSpPr/>
      </dsp:nvSpPr>
      <dsp:spPr>
        <a:xfrm>
          <a:off x="-5729686" y="-877527"/>
          <a:ext cx="6825560" cy="6825560"/>
        </a:xfrm>
        <a:prstGeom prst="blockArc">
          <a:avLst>
            <a:gd name="adj1" fmla="val 18900000"/>
            <a:gd name="adj2" fmla="val 2700000"/>
            <a:gd name="adj3" fmla="val 316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C2EC5A-AD83-471D-964C-7E9EC99405E6}">
      <dsp:nvSpPr>
        <dsp:cNvPr id="0" name=""/>
        <dsp:cNvSpPr/>
      </dsp:nvSpPr>
      <dsp:spPr>
        <a:xfrm>
          <a:off x="355695" y="230505"/>
          <a:ext cx="8380752" cy="4608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6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Menetapkan</a:t>
          </a:r>
          <a:r>
            <a:rPr lang="en-US" sz="1300" kern="1200" dirty="0"/>
            <a:t> </a:t>
          </a:r>
          <a:r>
            <a:rPr lang="en-US" sz="1300" kern="1200" dirty="0" err="1"/>
            <a:t>rencana</a:t>
          </a:r>
          <a:r>
            <a:rPr lang="en-US" sz="1300" kern="1200" dirty="0"/>
            <a:t> </a:t>
          </a:r>
          <a:r>
            <a:rPr lang="en-US" sz="1300" kern="1200" dirty="0" err="1"/>
            <a:t>tanggap</a:t>
          </a:r>
          <a:r>
            <a:rPr lang="en-US" sz="1300" kern="1200" dirty="0"/>
            <a:t> </a:t>
          </a:r>
          <a:r>
            <a:rPr lang="en-US" sz="1300" kern="1200" dirty="0" err="1"/>
            <a:t>darurat</a:t>
          </a:r>
          <a:r>
            <a:rPr lang="en-US" sz="1300" kern="1200" dirty="0"/>
            <a:t> </a:t>
          </a:r>
          <a:r>
            <a:rPr lang="en-US" sz="1300" kern="1200" dirty="0" err="1"/>
            <a:t>termasuk</a:t>
          </a:r>
          <a:r>
            <a:rPr lang="en-US" sz="1300" kern="1200" dirty="0"/>
            <a:t> P3K</a:t>
          </a:r>
        </a:p>
      </dsp:txBody>
      <dsp:txXfrm>
        <a:off x="355695" y="230505"/>
        <a:ext cx="8380752" cy="460807"/>
      </dsp:txXfrm>
    </dsp:sp>
    <dsp:sp modelId="{95F4BCEE-8E31-4CBE-B04A-E4BF38E15816}">
      <dsp:nvSpPr>
        <dsp:cNvPr id="0" name=""/>
        <dsp:cNvSpPr/>
      </dsp:nvSpPr>
      <dsp:spPr>
        <a:xfrm>
          <a:off x="67691" y="172904"/>
          <a:ext cx="576009" cy="576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FA9EFB-A910-4921-A034-E46CBC9A801F}">
      <dsp:nvSpPr>
        <dsp:cNvPr id="0" name=""/>
        <dsp:cNvSpPr/>
      </dsp:nvSpPr>
      <dsp:spPr>
        <a:xfrm>
          <a:off x="772998" y="922122"/>
          <a:ext cx="7963450" cy="4608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6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Menyediakan</a:t>
          </a:r>
          <a:r>
            <a:rPr lang="en-US" sz="1300" kern="1200" dirty="0"/>
            <a:t> </a:t>
          </a:r>
          <a:r>
            <a:rPr lang="en-US" sz="1300" kern="1200" dirty="0" err="1"/>
            <a:t>pelatihan</a:t>
          </a:r>
          <a:r>
            <a:rPr lang="en-US" sz="1300" kern="1200" dirty="0"/>
            <a:t> </a:t>
          </a:r>
        </a:p>
      </dsp:txBody>
      <dsp:txXfrm>
        <a:off x="772998" y="922122"/>
        <a:ext cx="7963450" cy="460807"/>
      </dsp:txXfrm>
    </dsp:sp>
    <dsp:sp modelId="{C5E59CB2-BB84-4584-BA8E-FED2BF9B1170}">
      <dsp:nvSpPr>
        <dsp:cNvPr id="0" name=""/>
        <dsp:cNvSpPr/>
      </dsp:nvSpPr>
      <dsp:spPr>
        <a:xfrm>
          <a:off x="484993" y="864521"/>
          <a:ext cx="576009" cy="576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F082B-AAAC-456C-828C-7D1142B97BFC}">
      <dsp:nvSpPr>
        <dsp:cNvPr id="0" name=""/>
        <dsp:cNvSpPr/>
      </dsp:nvSpPr>
      <dsp:spPr>
        <a:xfrm>
          <a:off x="1001678" y="1613232"/>
          <a:ext cx="7734770" cy="4608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6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Secara</a:t>
          </a:r>
          <a:r>
            <a:rPr lang="en-US" sz="1300" kern="1200" dirty="0"/>
            <a:t> </a:t>
          </a:r>
          <a:r>
            <a:rPr lang="en-US" sz="1300" kern="1200" dirty="0" err="1"/>
            <a:t>berkala</a:t>
          </a:r>
          <a:r>
            <a:rPr lang="en-US" sz="1300" kern="1200" dirty="0"/>
            <a:t> </a:t>
          </a:r>
          <a:r>
            <a:rPr lang="en-US" sz="1300" kern="1200" dirty="0" err="1"/>
            <a:t>mengadakan</a:t>
          </a:r>
          <a:r>
            <a:rPr lang="en-US" sz="1300" kern="1200" dirty="0"/>
            <a:t> </a:t>
          </a:r>
          <a:r>
            <a:rPr lang="en-US" sz="1300" kern="1200" dirty="0" err="1"/>
            <a:t>simulasi</a:t>
          </a:r>
          <a:r>
            <a:rPr lang="en-US" sz="1300" kern="1200" dirty="0"/>
            <a:t> </a:t>
          </a:r>
          <a:r>
            <a:rPr lang="en-US" sz="1300" kern="1200" dirty="0" err="1"/>
            <a:t>dan</a:t>
          </a:r>
          <a:r>
            <a:rPr lang="en-US" sz="1300" kern="1200" dirty="0"/>
            <a:t> </a:t>
          </a:r>
          <a:r>
            <a:rPr lang="en-US" sz="1300" kern="1200" dirty="0" err="1"/>
            <a:t>pengujian</a:t>
          </a:r>
          <a:r>
            <a:rPr lang="en-US" sz="1300" kern="1200" dirty="0"/>
            <a:t> </a:t>
          </a:r>
          <a:r>
            <a:rPr lang="en-US" sz="1300" kern="1200" dirty="0" err="1"/>
            <a:t>rencana</a:t>
          </a:r>
          <a:r>
            <a:rPr lang="en-US" sz="1300" kern="1200" dirty="0"/>
            <a:t> </a:t>
          </a:r>
          <a:r>
            <a:rPr lang="en-US" sz="1300" kern="1200" dirty="0" err="1"/>
            <a:t>tanggap</a:t>
          </a:r>
          <a:r>
            <a:rPr lang="en-US" sz="1300" kern="1200" dirty="0"/>
            <a:t> </a:t>
          </a:r>
          <a:r>
            <a:rPr lang="en-US" sz="1300" kern="1200" dirty="0" err="1"/>
            <a:t>darurat</a:t>
          </a:r>
          <a:endParaRPr lang="en-US" sz="1300" kern="1200" dirty="0"/>
        </a:p>
      </dsp:txBody>
      <dsp:txXfrm>
        <a:off x="1001678" y="1613232"/>
        <a:ext cx="7734770" cy="460807"/>
      </dsp:txXfrm>
    </dsp:sp>
    <dsp:sp modelId="{FC75FB52-9530-4241-AEC7-F35521F2084C}">
      <dsp:nvSpPr>
        <dsp:cNvPr id="0" name=""/>
        <dsp:cNvSpPr/>
      </dsp:nvSpPr>
      <dsp:spPr>
        <a:xfrm>
          <a:off x="713673" y="1555631"/>
          <a:ext cx="576009" cy="576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3415E8-32FA-4EBB-B112-1B05BB5A85E7}">
      <dsp:nvSpPr>
        <dsp:cNvPr id="0" name=""/>
        <dsp:cNvSpPr/>
      </dsp:nvSpPr>
      <dsp:spPr>
        <a:xfrm>
          <a:off x="1074693" y="2304849"/>
          <a:ext cx="7661754" cy="46080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6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Evaluasi</a:t>
          </a:r>
          <a:r>
            <a:rPr lang="en-US" sz="1300" kern="1200" dirty="0"/>
            <a:t> </a:t>
          </a:r>
          <a:r>
            <a:rPr lang="en-US" sz="1300" kern="1200" dirty="0" err="1"/>
            <a:t>kinerja</a:t>
          </a:r>
          <a:r>
            <a:rPr lang="en-US" sz="1300" kern="1200" dirty="0"/>
            <a:t> </a:t>
          </a:r>
          <a:r>
            <a:rPr lang="en-US" sz="1300" kern="1200" dirty="0" err="1"/>
            <a:t>rencana</a:t>
          </a:r>
          <a:r>
            <a:rPr lang="en-US" sz="1300" kern="1200" dirty="0"/>
            <a:t> </a:t>
          </a:r>
          <a:r>
            <a:rPr lang="en-US" sz="1300" kern="1200" dirty="0" err="1"/>
            <a:t>tanggap</a:t>
          </a:r>
          <a:r>
            <a:rPr lang="en-US" sz="1300" kern="1200" dirty="0"/>
            <a:t> </a:t>
          </a:r>
          <a:r>
            <a:rPr lang="en-US" sz="1300" kern="1200" dirty="0" err="1"/>
            <a:t>darurat</a:t>
          </a:r>
          <a:r>
            <a:rPr lang="en-US" sz="1300" kern="1200" dirty="0"/>
            <a:t>, </a:t>
          </a:r>
          <a:r>
            <a:rPr lang="en-US" sz="1300" kern="1200" dirty="0" err="1"/>
            <a:t>termasuk</a:t>
          </a:r>
          <a:r>
            <a:rPr lang="en-US" sz="1300" kern="1200" dirty="0"/>
            <a:t> </a:t>
          </a:r>
          <a:r>
            <a:rPr lang="en-US" sz="1300" kern="1200" dirty="0" err="1"/>
            <a:t>setelah</a:t>
          </a:r>
          <a:r>
            <a:rPr lang="en-US" sz="1300" kern="1200" dirty="0"/>
            <a:t> </a:t>
          </a:r>
          <a:r>
            <a:rPr lang="en-US" sz="1300" kern="1200" dirty="0" err="1"/>
            <a:t>terjadi</a:t>
          </a:r>
          <a:r>
            <a:rPr lang="en-US" sz="1300" kern="1200" dirty="0"/>
            <a:t> </a:t>
          </a:r>
          <a:r>
            <a:rPr lang="en-US" sz="1300" kern="1200" dirty="0" err="1"/>
            <a:t>kondisi</a:t>
          </a:r>
          <a:r>
            <a:rPr lang="en-US" sz="1300" kern="1200" dirty="0"/>
            <a:t> </a:t>
          </a:r>
          <a:r>
            <a:rPr lang="en-US" sz="1300" kern="1200" dirty="0" err="1"/>
            <a:t>darurat</a:t>
          </a:r>
          <a:endParaRPr lang="en-US" sz="1300" kern="1200" dirty="0"/>
        </a:p>
      </dsp:txBody>
      <dsp:txXfrm>
        <a:off x="1074693" y="2304849"/>
        <a:ext cx="7661754" cy="460807"/>
      </dsp:txXfrm>
    </dsp:sp>
    <dsp:sp modelId="{856B4D6D-B1DB-48C5-8393-A544D98091A8}">
      <dsp:nvSpPr>
        <dsp:cNvPr id="0" name=""/>
        <dsp:cNvSpPr/>
      </dsp:nvSpPr>
      <dsp:spPr>
        <a:xfrm>
          <a:off x="786689" y="2247248"/>
          <a:ext cx="576009" cy="576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4F4D9-74B0-4286-85E3-A988CAF8B3AB}">
      <dsp:nvSpPr>
        <dsp:cNvPr id="0" name=""/>
        <dsp:cNvSpPr/>
      </dsp:nvSpPr>
      <dsp:spPr>
        <a:xfrm>
          <a:off x="1001678" y="2996466"/>
          <a:ext cx="7734770" cy="46080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6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Mengkomunikasikan</a:t>
          </a:r>
          <a:r>
            <a:rPr lang="en-US" sz="1300" kern="1200" dirty="0"/>
            <a:t> </a:t>
          </a:r>
          <a:r>
            <a:rPr lang="en-US" sz="1300" kern="1200" dirty="0" err="1"/>
            <a:t>dan</a:t>
          </a:r>
          <a:r>
            <a:rPr lang="en-US" sz="1300" kern="1200" dirty="0"/>
            <a:t> </a:t>
          </a:r>
          <a:r>
            <a:rPr lang="en-US" sz="1300" kern="1200" dirty="0" err="1"/>
            <a:t>menyediakan</a:t>
          </a:r>
          <a:r>
            <a:rPr lang="en-US" sz="1300" kern="1200" dirty="0"/>
            <a:t> </a:t>
          </a:r>
          <a:r>
            <a:rPr lang="en-US" sz="1300" kern="1200" dirty="0" err="1"/>
            <a:t>informasi</a:t>
          </a:r>
          <a:r>
            <a:rPr lang="en-US" sz="1300" kern="1200" dirty="0"/>
            <a:t> </a:t>
          </a:r>
          <a:r>
            <a:rPr lang="en-US" sz="1300" kern="1200" dirty="0" err="1"/>
            <a:t>kepada</a:t>
          </a:r>
          <a:r>
            <a:rPr lang="en-US" sz="1300" kern="1200" dirty="0"/>
            <a:t> </a:t>
          </a:r>
          <a:r>
            <a:rPr lang="en-US" sz="1300" kern="1200" dirty="0" err="1"/>
            <a:t>semua</a:t>
          </a:r>
          <a:r>
            <a:rPr lang="en-US" sz="1300" kern="1200" dirty="0"/>
            <a:t> </a:t>
          </a:r>
          <a:r>
            <a:rPr lang="en-US" sz="1300" kern="1200" dirty="0" err="1"/>
            <a:t>pekerja</a:t>
          </a:r>
          <a:endParaRPr lang="en-US" sz="1300" kern="1200" dirty="0"/>
        </a:p>
      </dsp:txBody>
      <dsp:txXfrm>
        <a:off x="1001678" y="2996466"/>
        <a:ext cx="7734770" cy="460807"/>
      </dsp:txXfrm>
    </dsp:sp>
    <dsp:sp modelId="{D2AEE146-B335-4226-B404-241DC57DB555}">
      <dsp:nvSpPr>
        <dsp:cNvPr id="0" name=""/>
        <dsp:cNvSpPr/>
      </dsp:nvSpPr>
      <dsp:spPr>
        <a:xfrm>
          <a:off x="713673" y="2938865"/>
          <a:ext cx="576009" cy="576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3898D2-043C-4814-A0EB-64349E744D6B}">
      <dsp:nvSpPr>
        <dsp:cNvPr id="0" name=""/>
        <dsp:cNvSpPr/>
      </dsp:nvSpPr>
      <dsp:spPr>
        <a:xfrm>
          <a:off x="772998" y="3687576"/>
          <a:ext cx="7963450" cy="4608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6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Mengkomunikasikan</a:t>
          </a:r>
          <a:r>
            <a:rPr lang="en-US" sz="1300" kern="1200" dirty="0"/>
            <a:t> </a:t>
          </a:r>
          <a:r>
            <a:rPr lang="en-US" sz="1300" kern="1200" dirty="0" err="1"/>
            <a:t>kepada</a:t>
          </a:r>
          <a:r>
            <a:rPr lang="en-US" sz="1300" kern="1200" dirty="0"/>
            <a:t> </a:t>
          </a:r>
          <a:r>
            <a:rPr lang="en-US" sz="1300" kern="1200" dirty="0" err="1"/>
            <a:t>seluruh</a:t>
          </a:r>
          <a:r>
            <a:rPr lang="en-US" sz="1300" kern="1200" dirty="0"/>
            <a:t> </a:t>
          </a:r>
          <a:r>
            <a:rPr lang="en-US" sz="1300" kern="1200" dirty="0" err="1"/>
            <a:t>kontraktor</a:t>
          </a:r>
          <a:r>
            <a:rPr lang="en-US" sz="1300" kern="1200" dirty="0"/>
            <a:t>, </a:t>
          </a:r>
          <a:r>
            <a:rPr lang="en-US" sz="1300" kern="1200" dirty="0" err="1"/>
            <a:t>tamu</a:t>
          </a:r>
          <a:r>
            <a:rPr lang="en-US" sz="1300" kern="1200" dirty="0"/>
            <a:t>, </a:t>
          </a:r>
          <a:r>
            <a:rPr lang="en-US" sz="1300" kern="1200" dirty="0" err="1"/>
            <a:t>pemadam</a:t>
          </a:r>
          <a:r>
            <a:rPr lang="en-US" sz="1300" kern="1200" dirty="0"/>
            <a:t> </a:t>
          </a:r>
          <a:r>
            <a:rPr lang="en-US" sz="1300" kern="1200" dirty="0" err="1"/>
            <a:t>kebakaran</a:t>
          </a:r>
          <a:r>
            <a:rPr lang="en-US" sz="1300" kern="1200" dirty="0"/>
            <a:t>, </a:t>
          </a:r>
          <a:r>
            <a:rPr lang="en-US" sz="1300" kern="1200" dirty="0" err="1"/>
            <a:t>pihak</a:t>
          </a:r>
          <a:r>
            <a:rPr lang="en-US" sz="1300" kern="1200" dirty="0"/>
            <a:t> </a:t>
          </a:r>
          <a:r>
            <a:rPr lang="en-US" sz="1300" kern="1200" dirty="0" err="1"/>
            <a:t>pemerintah</a:t>
          </a:r>
          <a:r>
            <a:rPr lang="en-US" sz="1300" kern="1200" dirty="0"/>
            <a:t> </a:t>
          </a:r>
          <a:r>
            <a:rPr lang="en-US" sz="1300" kern="1200" dirty="0" err="1"/>
            <a:t>dan</a:t>
          </a:r>
          <a:r>
            <a:rPr lang="en-US" sz="1300" kern="1200" dirty="0"/>
            <a:t> </a:t>
          </a:r>
          <a:r>
            <a:rPr lang="en-US" sz="1300" kern="1200" dirty="0" err="1"/>
            <a:t>masyarakat</a:t>
          </a:r>
          <a:r>
            <a:rPr lang="en-US" sz="1300" kern="1200" dirty="0"/>
            <a:t> </a:t>
          </a:r>
          <a:r>
            <a:rPr lang="en-US" sz="1300" kern="1200" dirty="0" err="1"/>
            <a:t>sekitar</a:t>
          </a:r>
          <a:endParaRPr lang="en-US" sz="1300" kern="1200" dirty="0"/>
        </a:p>
      </dsp:txBody>
      <dsp:txXfrm>
        <a:off x="772998" y="3687576"/>
        <a:ext cx="7963450" cy="460807"/>
      </dsp:txXfrm>
    </dsp:sp>
    <dsp:sp modelId="{15A5304F-95A1-48C5-9399-E8AFEAEC9ABD}">
      <dsp:nvSpPr>
        <dsp:cNvPr id="0" name=""/>
        <dsp:cNvSpPr/>
      </dsp:nvSpPr>
      <dsp:spPr>
        <a:xfrm>
          <a:off x="484993" y="3629975"/>
          <a:ext cx="576009" cy="576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8F0828-5FC6-4240-8E3B-6DD6CD2B8BDA}">
      <dsp:nvSpPr>
        <dsp:cNvPr id="0" name=""/>
        <dsp:cNvSpPr/>
      </dsp:nvSpPr>
      <dsp:spPr>
        <a:xfrm>
          <a:off x="355695" y="4379193"/>
          <a:ext cx="8380752" cy="4608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6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Mempertimbangkan</a:t>
          </a:r>
          <a:r>
            <a:rPr lang="en-US" sz="1300" kern="1200" dirty="0"/>
            <a:t> </a:t>
          </a:r>
          <a:r>
            <a:rPr lang="en-US" sz="1300" kern="1200" dirty="0" err="1"/>
            <a:t>pihak</a:t>
          </a:r>
          <a:r>
            <a:rPr lang="en-US" sz="1300" kern="1200" dirty="0"/>
            <a:t> </a:t>
          </a:r>
          <a:r>
            <a:rPr lang="en-US" sz="1300" kern="1200" dirty="0" err="1"/>
            <a:t>berkepentingan</a:t>
          </a:r>
          <a:r>
            <a:rPr lang="en-US" sz="1300" kern="1200" dirty="0"/>
            <a:t> lain </a:t>
          </a:r>
          <a:r>
            <a:rPr lang="en-US" sz="1300" kern="1200" dirty="0" err="1"/>
            <a:t>didalam</a:t>
          </a:r>
          <a:r>
            <a:rPr lang="en-US" sz="1300" kern="1200" dirty="0"/>
            <a:t> </a:t>
          </a:r>
          <a:r>
            <a:rPr lang="en-US" sz="1300" kern="1200" dirty="0" err="1"/>
            <a:t>rencana</a:t>
          </a:r>
          <a:r>
            <a:rPr lang="en-US" sz="1300" kern="1200" dirty="0"/>
            <a:t> </a:t>
          </a:r>
          <a:r>
            <a:rPr lang="en-US" sz="1300" kern="1200" dirty="0" err="1"/>
            <a:t>tanggap</a:t>
          </a:r>
          <a:r>
            <a:rPr lang="en-US" sz="1300" kern="1200" dirty="0"/>
            <a:t> </a:t>
          </a:r>
          <a:r>
            <a:rPr lang="en-US" sz="1300" kern="1200" dirty="0" err="1"/>
            <a:t>darurat</a:t>
          </a:r>
          <a:endParaRPr lang="en-US" sz="1300" kern="1200" dirty="0"/>
        </a:p>
      </dsp:txBody>
      <dsp:txXfrm>
        <a:off x="355695" y="4379193"/>
        <a:ext cx="8380752" cy="460807"/>
      </dsp:txXfrm>
    </dsp:sp>
    <dsp:sp modelId="{AEDAE08E-691A-4031-A763-BD44B310A11C}">
      <dsp:nvSpPr>
        <dsp:cNvPr id="0" name=""/>
        <dsp:cNvSpPr/>
      </dsp:nvSpPr>
      <dsp:spPr>
        <a:xfrm>
          <a:off x="67691" y="4321592"/>
          <a:ext cx="576009" cy="576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0E2B6-5086-4BE7-93A9-7F431B548D35}">
      <dsp:nvSpPr>
        <dsp:cNvPr id="0" name=""/>
        <dsp:cNvSpPr/>
      </dsp:nvSpPr>
      <dsp:spPr>
        <a:xfrm>
          <a:off x="411479" y="1560874"/>
          <a:ext cx="7406640" cy="673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Pemantauan</a:t>
          </a:r>
          <a:r>
            <a:rPr lang="en-US" sz="2500" kern="1200" dirty="0"/>
            <a:t>, </a:t>
          </a:r>
          <a:r>
            <a:rPr lang="en-US" sz="2500" kern="1200" dirty="0" err="1"/>
            <a:t>Pengukuran</a:t>
          </a:r>
          <a:r>
            <a:rPr lang="en-US" sz="2500" kern="1200" dirty="0"/>
            <a:t>, </a:t>
          </a:r>
          <a:r>
            <a:rPr lang="en-US" sz="2500" kern="1200" dirty="0" err="1"/>
            <a:t>Analisis</a:t>
          </a:r>
          <a:r>
            <a:rPr lang="en-US" sz="2500" kern="1200" dirty="0"/>
            <a:t> </a:t>
          </a:r>
          <a:r>
            <a:rPr lang="en-US" sz="2500" kern="1200" dirty="0" err="1"/>
            <a:t>dan</a:t>
          </a:r>
          <a:r>
            <a:rPr lang="en-US" sz="2500" kern="1200" dirty="0"/>
            <a:t> </a:t>
          </a:r>
          <a:r>
            <a:rPr lang="en-US" sz="2500" kern="1200" dirty="0" err="1"/>
            <a:t>Evaluasi</a:t>
          </a:r>
          <a:r>
            <a:rPr lang="en-US" sz="2500" kern="1200" dirty="0"/>
            <a:t> </a:t>
          </a:r>
          <a:r>
            <a:rPr lang="en-US" sz="2500" kern="1200" dirty="0" err="1"/>
            <a:t>Kinerja</a:t>
          </a:r>
          <a:endParaRPr lang="en-US" sz="2500" kern="1200" dirty="0"/>
        </a:p>
      </dsp:txBody>
      <dsp:txXfrm>
        <a:off x="411479" y="1560874"/>
        <a:ext cx="7406640" cy="673330"/>
      </dsp:txXfrm>
    </dsp:sp>
    <dsp:sp modelId="{9BC20C35-DE5F-4C38-B322-B571BAEC5312}">
      <dsp:nvSpPr>
        <dsp:cNvPr id="0" name=""/>
        <dsp:cNvSpPr/>
      </dsp:nvSpPr>
      <dsp:spPr>
        <a:xfrm>
          <a:off x="411479" y="223420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6923D-0668-4020-9835-03635759C631}">
      <dsp:nvSpPr>
        <dsp:cNvPr id="0" name=""/>
        <dsp:cNvSpPr/>
      </dsp:nvSpPr>
      <dsp:spPr>
        <a:xfrm>
          <a:off x="1456639" y="223420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223238"/>
            <a:satOff val="1345"/>
            <a:lumOff val="108"/>
            <a:alphaOff val="0"/>
          </a:schemeClr>
        </a:solidFill>
        <a:ln w="25400" cap="flat" cmpd="sng" algn="ctr">
          <a:solidFill>
            <a:schemeClr val="accent4">
              <a:hueOff val="-223238"/>
              <a:satOff val="1345"/>
              <a:lumOff val="1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E4D951-C5FC-4363-898A-A1613E1485EE}">
      <dsp:nvSpPr>
        <dsp:cNvPr id="0" name=""/>
        <dsp:cNvSpPr/>
      </dsp:nvSpPr>
      <dsp:spPr>
        <a:xfrm>
          <a:off x="2501798" y="223420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446477"/>
            <a:satOff val="2690"/>
            <a:lumOff val="216"/>
            <a:alphaOff val="0"/>
          </a:schemeClr>
        </a:solidFill>
        <a:ln w="25400" cap="flat" cmpd="sng" algn="ctr">
          <a:solidFill>
            <a:schemeClr val="accent4">
              <a:hueOff val="-446477"/>
              <a:satOff val="2690"/>
              <a:lumOff val="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6F95B-C8CA-4323-A5BF-05184CD2E3A5}">
      <dsp:nvSpPr>
        <dsp:cNvPr id="0" name=""/>
        <dsp:cNvSpPr/>
      </dsp:nvSpPr>
      <dsp:spPr>
        <a:xfrm>
          <a:off x="3546957" y="223420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669715"/>
            <a:satOff val="4035"/>
            <a:lumOff val="323"/>
            <a:alphaOff val="0"/>
          </a:schemeClr>
        </a:solidFill>
        <a:ln w="25400" cap="flat" cmpd="sng" algn="ctr">
          <a:solidFill>
            <a:schemeClr val="accent4">
              <a:hueOff val="-669715"/>
              <a:satOff val="4035"/>
              <a:lumOff val="3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99F09-C028-471D-B8E2-07E78CE7D6C8}">
      <dsp:nvSpPr>
        <dsp:cNvPr id="0" name=""/>
        <dsp:cNvSpPr/>
      </dsp:nvSpPr>
      <dsp:spPr>
        <a:xfrm>
          <a:off x="4592116" y="223420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892954"/>
            <a:satOff val="5380"/>
            <a:lumOff val="431"/>
            <a:alphaOff val="0"/>
          </a:schemeClr>
        </a:solidFill>
        <a:ln w="25400" cap="flat" cmpd="sng" algn="ctr">
          <a:solidFill>
            <a:schemeClr val="accent4">
              <a:hueOff val="-892954"/>
              <a:satOff val="5380"/>
              <a:lumOff val="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457D32-CE9A-4160-A12C-458BD0A687C4}">
      <dsp:nvSpPr>
        <dsp:cNvPr id="0" name=""/>
        <dsp:cNvSpPr/>
      </dsp:nvSpPr>
      <dsp:spPr>
        <a:xfrm>
          <a:off x="5637276" y="223420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accent4">
              <a:hueOff val="-1116192"/>
              <a:satOff val="6725"/>
              <a:lumOff val="5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59D12-BB34-4CF3-8D51-A57261A896D3}">
      <dsp:nvSpPr>
        <dsp:cNvPr id="0" name=""/>
        <dsp:cNvSpPr/>
      </dsp:nvSpPr>
      <dsp:spPr>
        <a:xfrm>
          <a:off x="6682435" y="223420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1339431"/>
            <a:satOff val="8070"/>
            <a:lumOff val="647"/>
            <a:alphaOff val="0"/>
          </a:schemeClr>
        </a:solidFill>
        <a:ln w="25400" cap="flat" cmpd="sng" algn="ctr">
          <a:solidFill>
            <a:schemeClr val="accent4">
              <a:hueOff val="-1339431"/>
              <a:satOff val="8070"/>
              <a:lumOff val="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51C994-05E2-495A-8381-2EDFB73D8D3E}">
      <dsp:nvSpPr>
        <dsp:cNvPr id="0" name=""/>
        <dsp:cNvSpPr/>
      </dsp:nvSpPr>
      <dsp:spPr>
        <a:xfrm>
          <a:off x="411479" y="2516204"/>
          <a:ext cx="7406640" cy="673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Audit Internal</a:t>
          </a:r>
        </a:p>
      </dsp:txBody>
      <dsp:txXfrm>
        <a:off x="411479" y="2516204"/>
        <a:ext cx="7406640" cy="673330"/>
      </dsp:txXfrm>
    </dsp:sp>
    <dsp:sp modelId="{B10D6D20-D0E8-47F5-BF0B-0CBCD87E3419}">
      <dsp:nvSpPr>
        <dsp:cNvPr id="0" name=""/>
        <dsp:cNvSpPr/>
      </dsp:nvSpPr>
      <dsp:spPr>
        <a:xfrm>
          <a:off x="411479" y="318953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1562669"/>
            <a:satOff val="9415"/>
            <a:lumOff val="755"/>
            <a:alphaOff val="0"/>
          </a:schemeClr>
        </a:solidFill>
        <a:ln w="25400" cap="flat" cmpd="sng" algn="ctr">
          <a:solidFill>
            <a:schemeClr val="accent4">
              <a:hueOff val="-1562669"/>
              <a:satOff val="9415"/>
              <a:lumOff val="7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B7083D-208C-422B-845C-D3E051372C84}">
      <dsp:nvSpPr>
        <dsp:cNvPr id="0" name=""/>
        <dsp:cNvSpPr/>
      </dsp:nvSpPr>
      <dsp:spPr>
        <a:xfrm>
          <a:off x="1456639" y="318953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1785908"/>
            <a:satOff val="10760"/>
            <a:lumOff val="862"/>
            <a:alphaOff val="0"/>
          </a:schemeClr>
        </a:solidFill>
        <a:ln w="25400" cap="flat" cmpd="sng" algn="ctr">
          <a:solidFill>
            <a:schemeClr val="accent4">
              <a:hueOff val="-1785908"/>
              <a:satOff val="10760"/>
              <a:lumOff val="8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F7484-39C8-4501-8C0B-89CC294BF8F1}">
      <dsp:nvSpPr>
        <dsp:cNvPr id="0" name=""/>
        <dsp:cNvSpPr/>
      </dsp:nvSpPr>
      <dsp:spPr>
        <a:xfrm>
          <a:off x="2501798" y="318953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2009146"/>
            <a:satOff val="12105"/>
            <a:lumOff val="970"/>
            <a:alphaOff val="0"/>
          </a:schemeClr>
        </a:solidFill>
        <a:ln w="25400" cap="flat" cmpd="sng" algn="ctr">
          <a:solidFill>
            <a:schemeClr val="accent4">
              <a:hueOff val="-2009146"/>
              <a:satOff val="12105"/>
              <a:lumOff val="9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9E14B-0F5B-4C69-8575-FA690AAACFD7}">
      <dsp:nvSpPr>
        <dsp:cNvPr id="0" name=""/>
        <dsp:cNvSpPr/>
      </dsp:nvSpPr>
      <dsp:spPr>
        <a:xfrm>
          <a:off x="3546957" y="318953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A712DF-28CD-45E8-9A8C-C7F771F4B7D3}">
      <dsp:nvSpPr>
        <dsp:cNvPr id="0" name=""/>
        <dsp:cNvSpPr/>
      </dsp:nvSpPr>
      <dsp:spPr>
        <a:xfrm>
          <a:off x="4592116" y="318953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2455623"/>
            <a:satOff val="14794"/>
            <a:lumOff val="1186"/>
            <a:alphaOff val="0"/>
          </a:schemeClr>
        </a:solidFill>
        <a:ln w="25400" cap="flat" cmpd="sng" algn="ctr">
          <a:solidFill>
            <a:schemeClr val="accent4">
              <a:hueOff val="-2455623"/>
              <a:satOff val="14794"/>
              <a:lumOff val="11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0E9BB-0A05-4B3F-B40A-281C813E6834}">
      <dsp:nvSpPr>
        <dsp:cNvPr id="0" name=""/>
        <dsp:cNvSpPr/>
      </dsp:nvSpPr>
      <dsp:spPr>
        <a:xfrm>
          <a:off x="5637276" y="318953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2678862"/>
            <a:satOff val="16139"/>
            <a:lumOff val="1294"/>
            <a:alphaOff val="0"/>
          </a:schemeClr>
        </a:solidFill>
        <a:ln w="25400" cap="flat" cmpd="sng" algn="ctr">
          <a:solidFill>
            <a:schemeClr val="accent4">
              <a:hueOff val="-2678862"/>
              <a:satOff val="16139"/>
              <a:lumOff val="1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BA669-1BC0-4E9C-8272-A6DDE728E469}">
      <dsp:nvSpPr>
        <dsp:cNvPr id="0" name=""/>
        <dsp:cNvSpPr/>
      </dsp:nvSpPr>
      <dsp:spPr>
        <a:xfrm>
          <a:off x="6682435" y="318953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2902100"/>
            <a:satOff val="17484"/>
            <a:lumOff val="1401"/>
            <a:alphaOff val="0"/>
          </a:schemeClr>
        </a:solidFill>
        <a:ln w="25400" cap="flat" cmpd="sng" algn="ctr">
          <a:solidFill>
            <a:schemeClr val="accent4">
              <a:hueOff val="-2902100"/>
              <a:satOff val="17484"/>
              <a:lumOff val="14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30F3B-6158-4B9B-9BD2-3C8BF1B7A262}">
      <dsp:nvSpPr>
        <dsp:cNvPr id="0" name=""/>
        <dsp:cNvSpPr/>
      </dsp:nvSpPr>
      <dsp:spPr>
        <a:xfrm>
          <a:off x="411479" y="3471534"/>
          <a:ext cx="7406640" cy="673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Tinjauan</a:t>
          </a:r>
          <a:r>
            <a:rPr lang="en-US" sz="2500" kern="1200" dirty="0"/>
            <a:t> </a:t>
          </a:r>
          <a:r>
            <a:rPr lang="en-US" sz="2500" kern="1200" dirty="0" err="1"/>
            <a:t>Manajemen</a:t>
          </a:r>
          <a:endParaRPr lang="en-US" sz="2500" kern="1200" dirty="0"/>
        </a:p>
      </dsp:txBody>
      <dsp:txXfrm>
        <a:off x="411479" y="3471534"/>
        <a:ext cx="7406640" cy="673330"/>
      </dsp:txXfrm>
    </dsp:sp>
    <dsp:sp modelId="{33228E7A-4245-4753-BD70-0623EC270F69}">
      <dsp:nvSpPr>
        <dsp:cNvPr id="0" name=""/>
        <dsp:cNvSpPr/>
      </dsp:nvSpPr>
      <dsp:spPr>
        <a:xfrm>
          <a:off x="411479" y="414486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3125339"/>
            <a:satOff val="18829"/>
            <a:lumOff val="1509"/>
            <a:alphaOff val="0"/>
          </a:schemeClr>
        </a:solidFill>
        <a:ln w="25400" cap="flat" cmpd="sng" algn="ctr">
          <a:solidFill>
            <a:schemeClr val="accent4">
              <a:hueOff val="-3125339"/>
              <a:satOff val="18829"/>
              <a:lumOff val="15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0CDDC-1173-4445-B338-514620EA451A}">
      <dsp:nvSpPr>
        <dsp:cNvPr id="0" name=""/>
        <dsp:cNvSpPr/>
      </dsp:nvSpPr>
      <dsp:spPr>
        <a:xfrm>
          <a:off x="1456639" y="414486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accent4">
              <a:hueOff val="-3348577"/>
              <a:satOff val="20174"/>
              <a:lumOff val="1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D6E92F-1B9B-436E-86FA-3C64BEABDA69}">
      <dsp:nvSpPr>
        <dsp:cNvPr id="0" name=""/>
        <dsp:cNvSpPr/>
      </dsp:nvSpPr>
      <dsp:spPr>
        <a:xfrm>
          <a:off x="2501798" y="414486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3571816"/>
            <a:satOff val="21519"/>
            <a:lumOff val="1725"/>
            <a:alphaOff val="0"/>
          </a:schemeClr>
        </a:solidFill>
        <a:ln w="25400" cap="flat" cmpd="sng" algn="ctr">
          <a:solidFill>
            <a:schemeClr val="accent4">
              <a:hueOff val="-3571816"/>
              <a:satOff val="21519"/>
              <a:lumOff val="17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67D66-3556-4CA5-94ED-15B58B5BC41B}">
      <dsp:nvSpPr>
        <dsp:cNvPr id="0" name=""/>
        <dsp:cNvSpPr/>
      </dsp:nvSpPr>
      <dsp:spPr>
        <a:xfrm>
          <a:off x="3546957" y="414486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3795054"/>
            <a:satOff val="22864"/>
            <a:lumOff val="1833"/>
            <a:alphaOff val="0"/>
          </a:schemeClr>
        </a:solidFill>
        <a:ln w="25400" cap="flat" cmpd="sng" algn="ctr">
          <a:solidFill>
            <a:schemeClr val="accent4">
              <a:hueOff val="-3795054"/>
              <a:satOff val="22864"/>
              <a:lumOff val="18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643235-7B27-4296-A658-72150F3527A8}">
      <dsp:nvSpPr>
        <dsp:cNvPr id="0" name=""/>
        <dsp:cNvSpPr/>
      </dsp:nvSpPr>
      <dsp:spPr>
        <a:xfrm>
          <a:off x="4592116" y="414486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4018293"/>
            <a:satOff val="24209"/>
            <a:lumOff val="1940"/>
            <a:alphaOff val="0"/>
          </a:schemeClr>
        </a:solidFill>
        <a:ln w="25400" cap="flat" cmpd="sng" algn="ctr">
          <a:solidFill>
            <a:schemeClr val="accent4">
              <a:hueOff val="-4018293"/>
              <a:satOff val="24209"/>
              <a:lumOff val="19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712EF-4B84-4225-8901-66A765C27004}">
      <dsp:nvSpPr>
        <dsp:cNvPr id="0" name=""/>
        <dsp:cNvSpPr/>
      </dsp:nvSpPr>
      <dsp:spPr>
        <a:xfrm>
          <a:off x="5637276" y="414486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4241531"/>
            <a:satOff val="25554"/>
            <a:lumOff val="2048"/>
            <a:alphaOff val="0"/>
          </a:schemeClr>
        </a:solidFill>
        <a:ln w="25400" cap="flat" cmpd="sng" algn="ctr">
          <a:solidFill>
            <a:schemeClr val="accent4">
              <a:hueOff val="-4241531"/>
              <a:satOff val="25554"/>
              <a:lumOff val="20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74AA9-CAB0-49FF-A8B0-E076001D2C39}">
      <dsp:nvSpPr>
        <dsp:cNvPr id="0" name=""/>
        <dsp:cNvSpPr/>
      </dsp:nvSpPr>
      <dsp:spPr>
        <a:xfrm>
          <a:off x="6682435" y="4144865"/>
          <a:ext cx="987552" cy="164592"/>
        </a:xfrm>
        <a:prstGeom prst="parallelogram">
          <a:avLst>
            <a:gd name="adj" fmla="val 14084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image" Target="../media/image1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image" Target="../media/image106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image" Target="../media/image10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51EE7-2C91-49B9-90A2-E6D1A1F70272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4AFE4-B868-4201-9103-9587CD37F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8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7.xml"/><Relationship Id="rId7" Type="http://schemas.openxmlformats.org/officeDocument/2006/relationships/image" Target="../media/image107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06.emf"/><Relationship Id="rId4" Type="http://schemas.openxmlformats.org/officeDocument/2006/relationships/oleObject" Target="../embeddings/oleObject4.bin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8.xml"/><Relationship Id="rId7" Type="http://schemas.openxmlformats.org/officeDocument/2006/relationships/image" Target="../media/image110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09.emf"/><Relationship Id="rId4" Type="http://schemas.openxmlformats.org/officeDocument/2006/relationships/oleObject" Target="../embeddings/oleObject6.bin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9.xml"/><Relationship Id="rId7" Type="http://schemas.openxmlformats.org/officeDocument/2006/relationships/image" Target="../media/image114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13.emf"/><Relationship Id="rId4" Type="http://schemas.openxmlformats.org/officeDocument/2006/relationships/oleObject" Target="../embeddings/oleObject8.bin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0.xml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14.emf"/><Relationship Id="rId4" Type="http://schemas.openxmlformats.org/officeDocument/2006/relationships/oleObject" Target="../embeddings/oleObject10.bin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4.xml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22.emf"/><Relationship Id="rId4" Type="http://schemas.openxmlformats.org/officeDocument/2006/relationships/oleObject" Target="../embeddings/oleObject11.bin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0412" y="4459228"/>
            <a:ext cx="5681653" cy="422421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4728" tIns="47364" rIns="94728" bIns="47364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5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D9743802-6136-4A49-A753-77405AE8D5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9123DCB1-2DDF-4AF9-919A-AB4045F519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4459288"/>
            <a:ext cx="5680075" cy="4224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660" tIns="47830" rIns="95660" bIns="47830"/>
          <a:lstStyle/>
          <a:p>
            <a:pPr eaLnBrk="1" hangingPunct="1"/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142044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D7722024-1EBC-4617-9A58-079BBEA7C2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8C004FB6-A99C-498A-B122-93E4BFFDB1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4459288"/>
            <a:ext cx="5680075" cy="4224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660" tIns="47830" rIns="95660" bIns="47830"/>
          <a:lstStyle/>
          <a:p>
            <a:pPr eaLnBrk="1" hangingPunct="1"/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2666907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Semua peserta harus menuliskan permasalahan yang ada. Tapi jangan sampai kepada asumsi, cukup paduga saja.</a:t>
            </a:r>
          </a:p>
        </p:txBody>
      </p:sp>
    </p:spTree>
    <p:extLst>
      <p:ext uri="{BB962C8B-B14F-4D97-AF65-F5344CB8AC3E}">
        <p14:creationId xmlns:p14="http://schemas.microsoft.com/office/powerpoint/2010/main" val="378384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76702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18638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93399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51307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01914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35626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6107"/>
            <a:fld id="{4FACD37F-342D-4FA1-9F87-1069093BCCFC}" type="slidenum">
              <a:rPr lang="en-US" smtClean="0">
                <a:latin typeface="Arial" charset="0"/>
              </a:rPr>
              <a:pPr defTabSz="936107"/>
              <a:t>68</a:t>
            </a:fld>
            <a:endParaRPr lang="en-US">
              <a:latin typeface="Arial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2863" y="1122363"/>
            <a:ext cx="4041775" cy="3032125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181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02756" indent="-270291" defTabSz="9054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1164" indent="-216233" defTabSz="9054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13629" indent="-216233" defTabSz="9054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46095" indent="-216233" defTabSz="9054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78560" indent="-216233" defTabSz="905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11026" indent="-216233" defTabSz="905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43491" indent="-216233" defTabSz="905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75957" indent="-216233" defTabSz="905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673DB95-4A47-404E-BBD8-FDEC7E08BC3B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5175" cy="3430587"/>
          </a:xfrm>
          <a:ln w="12700" cap="flat"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8238"/>
            <a:ext cx="5027414" cy="41108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009" tIns="44006" rIns="88009" bIns="44006"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314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REVISI FLOWCHART (INTEGRASI)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69190-2FA1-4596-8025-B53B1827ABAE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65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B5D9E4-AE81-41A3-8D68-A159CECB902D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7271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57263"/>
            <a:fld id="{07581282-C1B8-458E-B1B6-B4497F2E570E}" type="slidenum">
              <a:rPr lang="en-US" smtClean="0">
                <a:latin typeface="Arial" charset="0"/>
              </a:rPr>
              <a:pPr defTabSz="957263"/>
              <a:t>77</a:t>
            </a:fld>
            <a:endParaRPr lang="en-US">
              <a:latin typeface="Arial" charset="0"/>
            </a:endParaRPr>
          </a:p>
        </p:txBody>
      </p:sp>
      <p:sp>
        <p:nvSpPr>
          <p:cNvPr id="51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>
              <a:latin typeface="Arial" charset="0"/>
            </a:endParaRP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708025" y="4721225"/>
          <a:ext cx="5472113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0" name="Worksheet" r:id="rId4" imgW="5397634" imgH="703541" progId="Excel.Sheet.8">
                  <p:embed/>
                </p:oleObj>
              </mc:Choice>
              <mc:Fallback>
                <p:oleObj name="Worksheet" r:id="rId4" imgW="5397634" imgH="703541" progId="Excel.Sheet.8">
                  <p:embed/>
                  <p:pic>
                    <p:nvPicPr>
                      <p:cNvPr id="512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4721225"/>
                        <a:ext cx="5472113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5"/>
          <p:cNvGraphicFramePr>
            <a:graphicFrameLocks noChangeAspect="1"/>
          </p:cNvGraphicFramePr>
          <p:nvPr/>
        </p:nvGraphicFramePr>
        <p:xfrm>
          <a:off x="708025" y="5586413"/>
          <a:ext cx="5472113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1" name="Worksheet" r:id="rId6" imgW="5397634" imgH="711102" progId="Excel.Sheet.8">
                  <p:embed/>
                </p:oleObj>
              </mc:Choice>
              <mc:Fallback>
                <p:oleObj name="Worksheet" r:id="rId6" imgW="5397634" imgH="711102" progId="Excel.Sheet.8">
                  <p:embed/>
                  <p:pic>
                    <p:nvPicPr>
                      <p:cNvPr id="512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5586413"/>
                        <a:ext cx="5472113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70531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57263"/>
            <a:fld id="{255E317D-78D4-4FFD-B76B-796E065F13FF}" type="slidenum">
              <a:rPr lang="en-US" smtClean="0">
                <a:latin typeface="Arial" charset="0"/>
              </a:rPr>
              <a:pPr defTabSz="957263"/>
              <a:t>78</a:t>
            </a:fld>
            <a:endParaRPr lang="en-US">
              <a:latin typeface="Arial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>
              <a:latin typeface="Arial" charset="0"/>
            </a:endParaRP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708025" y="4721225"/>
          <a:ext cx="5472113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4" name="Worksheet" r:id="rId4" imgW="5397634" imgH="955217" progId="Excel.Sheet.8">
                  <p:embed/>
                </p:oleObj>
              </mc:Choice>
              <mc:Fallback>
                <p:oleObj name="Worksheet" r:id="rId4" imgW="5397634" imgH="955217" progId="Excel.Sheet.8">
                  <p:embed/>
                  <p:pic>
                    <p:nvPicPr>
                      <p:cNvPr id="717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4721225"/>
                        <a:ext cx="5472113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5"/>
          <p:cNvGraphicFramePr>
            <a:graphicFrameLocks noChangeAspect="1"/>
          </p:cNvGraphicFramePr>
          <p:nvPr/>
        </p:nvGraphicFramePr>
        <p:xfrm>
          <a:off x="708025" y="5875338"/>
          <a:ext cx="5472113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5" name="Worksheet" r:id="rId6" imgW="5397634" imgH="833159" progId="Excel.Sheet.8">
                  <p:embed/>
                </p:oleObj>
              </mc:Choice>
              <mc:Fallback>
                <p:oleObj name="Worksheet" r:id="rId6" imgW="5397634" imgH="833159" progId="Excel.Sheet.8">
                  <p:embed/>
                  <p:pic>
                    <p:nvPicPr>
                      <p:cNvPr id="717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5875338"/>
                        <a:ext cx="5472113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78599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57263"/>
            <a:fld id="{C638523D-97AB-4822-97FB-6B740F213C16}" type="slidenum">
              <a:rPr lang="en-US" smtClean="0">
                <a:latin typeface="Arial" charset="0"/>
              </a:rPr>
              <a:pPr defTabSz="957263"/>
              <a:t>79</a:t>
            </a:fld>
            <a:endParaRPr lang="en-US">
              <a:latin typeface="Arial" charset="0"/>
            </a:endParaRPr>
          </a:p>
        </p:txBody>
      </p:sp>
      <p:sp>
        <p:nvSpPr>
          <p:cNvPr id="81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81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>
              <a:latin typeface="Arial" charset="0"/>
            </a:endParaRP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/>
        </p:nvGraphicFramePr>
        <p:xfrm>
          <a:off x="708025" y="4648200"/>
          <a:ext cx="5472113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8" name="Worksheet" r:id="rId4" imgW="5397634" imgH="1188890" progId="Excel.Sheet.8">
                  <p:embed/>
                </p:oleObj>
              </mc:Choice>
              <mc:Fallback>
                <p:oleObj name="Worksheet" r:id="rId4" imgW="5397634" imgH="1188890" progId="Excel.Sheet.8">
                  <p:embed/>
                  <p:pic>
                    <p:nvPicPr>
                      <p:cNvPr id="819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4648200"/>
                        <a:ext cx="5472113" cy="119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6"/>
          <p:cNvGraphicFramePr>
            <a:graphicFrameLocks noChangeAspect="1"/>
          </p:cNvGraphicFramePr>
          <p:nvPr/>
        </p:nvGraphicFramePr>
        <p:xfrm>
          <a:off x="708025" y="5948363"/>
          <a:ext cx="5472113" cy="172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9" name="Slide" r:id="rId6" imgW="4952933" imgH="3429131" progId="PowerPoint.Slide.8">
                  <p:embed/>
                </p:oleObj>
              </mc:Choice>
              <mc:Fallback>
                <p:oleObj name="Slide" r:id="rId6" imgW="4952933" imgH="3429131" progId="PowerPoint.Slide.8">
                  <p:embed/>
                  <p:pic>
                    <p:nvPicPr>
                      <p:cNvPr id="819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54401"/>
                      <a:stretch>
                        <a:fillRect/>
                      </a:stretch>
                    </p:blipFill>
                    <p:spPr bwMode="auto">
                      <a:xfrm>
                        <a:off x="708025" y="5948363"/>
                        <a:ext cx="5472113" cy="17256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65214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57263"/>
            <a:fld id="{F5A39FD6-C0E6-47C6-8C0C-AFD76AC9D001}" type="slidenum">
              <a:rPr lang="en-US" smtClean="0">
                <a:latin typeface="Arial" charset="0"/>
              </a:rPr>
              <a:pPr defTabSz="957263"/>
              <a:t>80</a:t>
            </a:fld>
            <a:endParaRPr lang="en-US">
              <a:latin typeface="Arial" charset="0"/>
            </a:endParaRPr>
          </a:p>
        </p:txBody>
      </p:sp>
      <p:sp>
        <p:nvSpPr>
          <p:cNvPr id="92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>
              <a:latin typeface="Arial" charset="0"/>
            </a:endParaRPr>
          </a:p>
        </p:txBody>
      </p:sp>
      <p:graphicFrame>
        <p:nvGraphicFramePr>
          <p:cNvPr id="9218" name="Object 5"/>
          <p:cNvGraphicFramePr>
            <a:graphicFrameLocks noChangeAspect="1"/>
          </p:cNvGraphicFramePr>
          <p:nvPr/>
        </p:nvGraphicFramePr>
        <p:xfrm>
          <a:off x="708025" y="4794250"/>
          <a:ext cx="5472113" cy="206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0" name="Slide" r:id="rId4" imgW="4952933" imgH="3429131" progId="PowerPoint.Slide.8">
                  <p:embed/>
                </p:oleObj>
              </mc:Choice>
              <mc:Fallback>
                <p:oleObj name="Slide" r:id="rId4" imgW="4952933" imgH="3429131" progId="PowerPoint.Slide.8">
                  <p:embed/>
                  <p:pic>
                    <p:nvPicPr>
                      <p:cNvPr id="921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5599"/>
                      <a:stretch>
                        <a:fillRect/>
                      </a:stretch>
                    </p:blipFill>
                    <p:spPr bwMode="auto">
                      <a:xfrm>
                        <a:off x="708025" y="4794250"/>
                        <a:ext cx="5472113" cy="20621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5550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59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FDD3C34-A994-4572-95EC-911AA0FF4ABB}" type="slidenum">
              <a:rPr lang="en-US" altLang="en-US" sz="1200"/>
              <a:pPr eaLnBrk="1" hangingPunct="1"/>
              <a:t>84</a:t>
            </a:fld>
            <a:endParaRPr lang="en-US" altLang="en-US" sz="1200"/>
          </a:p>
        </p:txBody>
      </p:sp>
      <p:sp>
        <p:nvSpPr>
          <p:cNvPr id="48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4813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92125" y="4794250"/>
            <a:ext cx="5510213" cy="45085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en-US"/>
          </a:p>
        </p:txBody>
      </p:sp>
      <p:graphicFrame>
        <p:nvGraphicFramePr>
          <p:cNvPr id="48130" name="Object 8"/>
          <p:cNvGraphicFramePr>
            <a:graphicFrameLocks noChangeAspect="1"/>
          </p:cNvGraphicFramePr>
          <p:nvPr/>
        </p:nvGraphicFramePr>
        <p:xfrm>
          <a:off x="492125" y="4722813"/>
          <a:ext cx="5616575" cy="474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4" name="Worksheet" r:id="rId4" imgW="5397634" imgH="4739719" progId="Excel.Sheet.8">
                  <p:embed/>
                </p:oleObj>
              </mc:Choice>
              <mc:Fallback>
                <p:oleObj name="Worksheet" r:id="rId4" imgW="5397634" imgH="4739719" progId="Excel.Sheet.8">
                  <p:embed/>
                  <p:pic>
                    <p:nvPicPr>
                      <p:cNvPr id="4813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4722813"/>
                        <a:ext cx="5616575" cy="474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05353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202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44795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Semua peserta harus menuliskan permasalahan yang ada. Tapi jangan sampai kepada asumsi, cukup paduga saja.</a:t>
            </a:r>
          </a:p>
        </p:txBody>
      </p:sp>
    </p:spTree>
    <p:extLst>
      <p:ext uri="{BB962C8B-B14F-4D97-AF65-F5344CB8AC3E}">
        <p14:creationId xmlns:p14="http://schemas.microsoft.com/office/powerpoint/2010/main" val="24159464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708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97650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62464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014212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155832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958847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097245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214894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55383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4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31925" y="1163638"/>
            <a:ext cx="4189413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3BD75-05BB-4DAB-8A98-975A6ACE15B9}" type="slidenum">
              <a:rPr lang="id-ID" smtClean="0"/>
              <a:pPr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903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79B89-BBD4-489D-8E4D-365F3ED1A251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2050" y="677863"/>
            <a:ext cx="4576763" cy="3432175"/>
          </a:xfrm>
          <a:ln/>
        </p:spPr>
      </p:sp>
    </p:spTree>
    <p:extLst>
      <p:ext uri="{BB962C8B-B14F-4D97-AF65-F5344CB8AC3E}">
        <p14:creationId xmlns:p14="http://schemas.microsoft.com/office/powerpoint/2010/main" val="1745068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13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44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062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23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20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3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41DC-305F-4949-A632-DD930B0BE7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0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41DC-305F-4949-A632-DD930B0BE7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695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44462" cy="452596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338" y="1600201"/>
            <a:ext cx="4044462" cy="452596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41DC-305F-4949-A632-DD930B0BE7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633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41DC-305F-4949-A632-DD930B0BE7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75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41DC-305F-4949-A632-DD930B0BE7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301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41DC-305F-4949-A632-DD930B0BE7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694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41DC-305F-4949-A632-DD930B0BE7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884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71905" y="862013"/>
            <a:ext cx="8162192" cy="5233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15158" y="4868863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79206" y="6286500"/>
            <a:ext cx="5608053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20658" y="62865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4FDE9D2-198D-4E21-99A9-9236781177E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180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48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871906" y="862013"/>
            <a:ext cx="816219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2935" y="1905000"/>
            <a:ext cx="3984380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7992" y="1905000"/>
            <a:ext cx="3985846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912935" y="4076700"/>
            <a:ext cx="3984380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7992" y="4076700"/>
            <a:ext cx="3985846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15158" y="4868863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020658" y="62865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2C8BDBFF-CC9D-4700-A8B4-397FFA95CC4D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590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96C6A-901A-407E-A548-11BECB0C0F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247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B483EA-79FC-4CFB-9D49-A6CB521684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108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9DD306-E5CF-4843-8C09-CD504A055D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472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5A93C-237A-4D60-9C34-3DB2A937FB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078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857C93-4080-4F97-B59B-5ED2C4A569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25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0C7EF-E3DC-4B75-BFAD-A08682FC59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096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3D3CF9-A8F0-446F-8AA4-23D2A19D86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430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FBDFE1-B207-41FC-844F-7CE5173C56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390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411F2-3C8D-400E-8F93-0740BA310A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9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61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6D122-D69B-4196-8D96-0AC198EF14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503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3AAE5-E178-44DA-A533-92787FE482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134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40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098F53D-2649-4502-8FE3-973A09230A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1B8A5D0-EB89-493A-AFE6-7AAB8E48855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21CFAF-0C54-4F24-99AE-993802B365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88652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55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0B89-8CB5-46A4-8FF5-D109C88525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4726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0B89-8CB5-46A4-8FF5-D109C88525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3459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1"/>
            <a:ext cx="7886700" cy="2852737"/>
          </a:xfrm>
        </p:spPr>
        <p:txBody>
          <a:bodyPr anchor="b"/>
          <a:lstStyle>
            <a:lvl1pPr>
              <a:defRPr sz="55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6"/>
            <a:ext cx="7886700" cy="1500187"/>
          </a:xfrm>
        </p:spPr>
        <p:txBody>
          <a:bodyPr/>
          <a:lstStyle>
            <a:lvl1pPr marL="0" indent="0">
              <a:buNone/>
              <a:defRPr sz="2215">
                <a:solidFill>
                  <a:schemeClr val="tx1"/>
                </a:solidFill>
              </a:defRPr>
            </a:lvl1pPr>
            <a:lvl2pPr marL="422041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0B89-8CB5-46A4-8FF5-D109C88525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445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0B89-8CB5-46A4-8FF5-D109C88525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5034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0B89-8CB5-46A4-8FF5-D109C88525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0988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0B89-8CB5-46A4-8FF5-D109C88525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5722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0B89-8CB5-46A4-8FF5-D109C88525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13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339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0B89-8CB5-46A4-8FF5-D109C88525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3493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0B89-8CB5-46A4-8FF5-D109C88525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4263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0B89-8CB5-46A4-8FF5-D109C88525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3609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0B89-8CB5-46A4-8FF5-D109C88525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68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60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72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05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23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31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956" y="6492874"/>
            <a:ext cx="4643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71AAA-B9E7-4449-836C-07686E34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3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777" y="6350024"/>
            <a:ext cx="5143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>
                  <a:tint val="75000"/>
                </a:prstClr>
              </a:solidFill>
              <a:latin typeface="Verdan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F2541DC-305F-4949-A632-DD930B0BE76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908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sldNum="0" hdr="0" ftr="0" dt="0"/>
  <p:txStyles>
    <p:titleStyle>
      <a:lvl1pPr algn="ctr" defTabSz="844083" rtl="0" eaLnBrk="1" latinLnBrk="0" hangingPunct="1"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531" indent="-316531" algn="l" defTabSz="844083" rtl="0" eaLnBrk="1" latinLnBrk="0" hangingPunct="1">
        <a:spcBef>
          <a:spcPct val="20000"/>
        </a:spcBef>
        <a:buFont typeface="Arial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defTabSz="844083" rtl="0" eaLnBrk="1" latinLnBrk="0" hangingPunct="1">
        <a:spcBef>
          <a:spcPct val="20000"/>
        </a:spcBef>
        <a:buFont typeface="Arial" pitchFamily="34" charset="0"/>
        <a:buChar char="–"/>
        <a:defRPr sz="258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0" hangingPunct="1">
        <a:spcBef>
          <a:spcPct val="20000"/>
        </a:spcBef>
        <a:buFont typeface="Arial" pitchFamily="34" charset="0"/>
        <a:buChar char="–"/>
        <a:defRPr sz="1846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0" hangingPunct="1">
        <a:spcBef>
          <a:spcPct val="20000"/>
        </a:spcBef>
        <a:buFont typeface="Arial" pitchFamily="34" charset="0"/>
        <a:buChar char="»"/>
        <a:defRPr sz="1846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-176784" y="6475222"/>
            <a:ext cx="4538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FC7EC7D-38A6-42AE-A270-576D58E77D26}" type="slidenum">
              <a:rPr lang="en-US">
                <a:latin typeface="Times New Roman" panose="02020603050405020304" pitchFamily="18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14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707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29" y="6492872"/>
            <a:ext cx="4917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2041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2041"/>
            <a:fld id="{F31C0B89-8CB5-46A4-8FF5-D109C88525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22041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85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sldNum="0" hdr="0" ft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0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5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5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0.png"/><Relationship Id="rId3" Type="http://schemas.openxmlformats.org/officeDocument/2006/relationships/image" Target="../media/image33.jpeg"/><Relationship Id="rId7" Type="http://schemas.openxmlformats.org/officeDocument/2006/relationships/image" Target="../media/image34.jpe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4.wdp"/><Relationship Id="rId11" Type="http://schemas.openxmlformats.org/officeDocument/2006/relationships/image" Target="../media/image40.jpeg"/><Relationship Id="rId5" Type="http://schemas.openxmlformats.org/officeDocument/2006/relationships/image" Target="../media/image42.png"/><Relationship Id="rId10" Type="http://schemas.openxmlformats.org/officeDocument/2006/relationships/image" Target="../media/image39.jpeg"/><Relationship Id="rId4" Type="http://schemas.openxmlformats.org/officeDocument/2006/relationships/image" Target="../media/image41.jpeg"/><Relationship Id="rId9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5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slideLayout" Target="../slideLayouts/slideLayout32.xml"/><Relationship Id="rId7" Type="http://schemas.openxmlformats.org/officeDocument/2006/relationships/oleObject" Target="../embeddings/oleObject2.bin"/><Relationship Id="rId2" Type="http://schemas.openxmlformats.org/officeDocument/2006/relationships/video" Target="file:///D:\Data%20Iman\Data%20Konsultan\produk%20development\ice%20breaker\video\hot_tele.WMV" TargetMode="Externa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8.png"/><Relationship Id="rId5" Type="http://schemas.openxmlformats.org/officeDocument/2006/relationships/image" Target="../media/image6.gif"/><Relationship Id="rId4" Type="http://schemas.openxmlformats.org/officeDocument/2006/relationships/notesSlide" Target="../notesSlides/notesSlide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comments" Target="../comments/commen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5.w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3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3.gi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5.w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77.emf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13" Type="http://schemas.openxmlformats.org/officeDocument/2006/relationships/image" Target="../media/image89.jpeg"/><Relationship Id="rId3" Type="http://schemas.openxmlformats.org/officeDocument/2006/relationships/image" Target="../media/image81.jpeg"/><Relationship Id="rId7" Type="http://schemas.openxmlformats.org/officeDocument/2006/relationships/image" Target="../media/image84.jpeg"/><Relationship Id="rId12" Type="http://schemas.openxmlformats.org/officeDocument/2006/relationships/image" Target="../media/image88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3.jpeg"/><Relationship Id="rId11" Type="http://schemas.openxmlformats.org/officeDocument/2006/relationships/image" Target="../media/image87.jpeg"/><Relationship Id="rId5" Type="http://schemas.openxmlformats.org/officeDocument/2006/relationships/hyperlink" Target="Prosedur%20Penyimpanan%20&amp;%20Perawatan.pdf" TargetMode="External"/><Relationship Id="rId10" Type="http://schemas.openxmlformats.org/officeDocument/2006/relationships/image" Target="../media/image67.jpeg"/><Relationship Id="rId4" Type="http://schemas.openxmlformats.org/officeDocument/2006/relationships/image" Target="../media/image82.jpeg"/><Relationship Id="rId9" Type="http://schemas.openxmlformats.org/officeDocument/2006/relationships/image" Target="../media/image86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80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3" Type="http://schemas.openxmlformats.org/officeDocument/2006/relationships/image" Target="../media/image95.jpeg"/><Relationship Id="rId7" Type="http://schemas.openxmlformats.org/officeDocument/2006/relationships/image" Target="../media/image99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Relationship Id="rId9" Type="http://schemas.openxmlformats.org/officeDocument/2006/relationships/image" Target="../media/image101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4.jpeg"/><Relationship Id="rId5" Type="http://schemas.openxmlformats.org/officeDocument/2006/relationships/image" Target="../media/image94.jpeg"/><Relationship Id="rId4" Type="http://schemas.openxmlformats.org/officeDocument/2006/relationships/image" Target="../media/image103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7" Type="http://schemas.microsoft.com/office/2007/relationships/hdphoto" Target="../media/hdphoto7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12.png"/><Relationship Id="rId5" Type="http://schemas.microsoft.com/office/2007/relationships/hdphoto" Target="../media/hdphoto6.wdp"/><Relationship Id="rId4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3" Type="http://schemas.openxmlformats.org/officeDocument/2006/relationships/image" Target="../media/image115.png"/><Relationship Id="rId7" Type="http://schemas.openxmlformats.org/officeDocument/2006/relationships/image" Target="../media/image8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Relationship Id="rId6" Type="http://schemas.openxmlformats.org/officeDocument/2006/relationships/hyperlink" Target="Pemeriksaan%20Kualitas%20Beras.pdf" TargetMode="External"/><Relationship Id="rId11" Type="http://schemas.openxmlformats.org/officeDocument/2006/relationships/image" Target="../media/image121.jpeg"/><Relationship Id="rId5" Type="http://schemas.openxmlformats.org/officeDocument/2006/relationships/image" Target="../media/image117.jpeg"/><Relationship Id="rId10" Type="http://schemas.openxmlformats.org/officeDocument/2006/relationships/image" Target="../media/image120.jpeg"/><Relationship Id="rId4" Type="http://schemas.openxmlformats.org/officeDocument/2006/relationships/image" Target="../media/image116.jpeg"/><Relationship Id="rId9" Type="http://schemas.openxmlformats.org/officeDocument/2006/relationships/image" Target="../media/image119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5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2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51423-2D09-4231-8094-80502E884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5309"/>
            <a:ext cx="9143999" cy="42784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C2BA0D4-C65C-497F-B48A-ED80FA1FF46D}"/>
              </a:ext>
            </a:extLst>
          </p:cNvPr>
          <p:cNvSpPr/>
          <p:nvPr/>
        </p:nvSpPr>
        <p:spPr>
          <a:xfrm>
            <a:off x="-2" y="4253107"/>
            <a:ext cx="9144000" cy="26048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085" y="4067900"/>
            <a:ext cx="7848865" cy="1466914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INTEPRETATION &amp; AWARENESS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64E39F-AD5D-46AB-9E3B-6C2B4F2DC33F}"/>
              </a:ext>
            </a:extLst>
          </p:cNvPr>
          <p:cNvSpPr txBox="1">
            <a:spLocks/>
          </p:cNvSpPr>
          <p:nvPr/>
        </p:nvSpPr>
        <p:spPr>
          <a:xfrm>
            <a:off x="866775" y="5486400"/>
            <a:ext cx="9210675" cy="686557"/>
          </a:xfrm>
          <a:prstGeom prst="rect">
            <a:avLst/>
          </a:prstGeom>
        </p:spPr>
        <p:txBody>
          <a:bodyPr vert="horz" lIns="84406" tIns="42203" rIns="84406" bIns="42203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ISO 9001:2015 &amp; ISO 45001:2018</a:t>
            </a:r>
          </a:p>
        </p:txBody>
      </p:sp>
    </p:spTree>
    <p:extLst>
      <p:ext uri="{BB962C8B-B14F-4D97-AF65-F5344CB8AC3E}">
        <p14:creationId xmlns:p14="http://schemas.microsoft.com/office/powerpoint/2010/main" val="2538952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83AC9-C6AE-4356-9B78-ECCAC65AF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0000">
                        <a14:foregroundMark x1="889" y1="97033" x2="889" y2="97033"/>
                        <a14:foregroundMark x1="11111" y1="74481" x2="11111" y2="74481"/>
                        <a14:foregroundMark x1="3111" y1="39763" x2="3111" y2="39763"/>
                        <a14:foregroundMark x1="3556" y1="55193" x2="3556" y2="55193"/>
                        <a14:foregroundMark x1="3333" y1="48961" x2="3333" y2="48961"/>
                        <a14:foregroundMark x1="5333" y1="62611" x2="5333" y2="62611"/>
                        <a14:foregroundMark x1="8889" y1="73591" x2="8889" y2="73591"/>
                        <a14:foregroundMark x1="18444" y1="85757" x2="18444" y2="85757"/>
                        <a14:foregroundMark x1="13111" y1="82493" x2="13111" y2="82493"/>
                        <a14:foregroundMark x1="10667" y1="78932" x2="10667" y2="78932"/>
                        <a14:foregroundMark x1="14889" y1="85757" x2="14889" y2="85757"/>
                        <a14:foregroundMark x1="21333" y1="91988" x2="21333" y2="91988"/>
                        <a14:foregroundMark x1="6444" y1="92285" x2="6444" y2="92285"/>
                        <a14:foregroundMark x1="2889" y1="88724" x2="2889" y2="88724"/>
                        <a14:foregroundMark x1="1333" y1="83976" x2="1333" y2="83976"/>
                        <a14:foregroundMark x1="58444" y1="82493" x2="58444" y2="82493"/>
                        <a14:foregroundMark x1="58000" y1="79525" x2="58000" y2="79525"/>
                        <a14:foregroundMark x1="58000" y1="76558" x2="58000" y2="76558"/>
                        <a14:foregroundMark x1="38667" y1="97626" x2="38667" y2="97626"/>
                        <a14:backgroundMark x1="62000" y1="51039" x2="62000" y2="51039"/>
                        <a14:backgroundMark x1="51778" y1="17804" x2="51778" y2="178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45" y="833077"/>
            <a:ext cx="4934327" cy="5897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85679" y="2128147"/>
            <a:ext cx="3815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Peningkatan</a:t>
            </a:r>
            <a:r>
              <a:rPr lang="en-US" sz="2400" dirty="0"/>
              <a:t> dan </a:t>
            </a:r>
            <a:r>
              <a:rPr lang="en-US" sz="2400" dirty="0" err="1"/>
              <a:t>perbaikan</a:t>
            </a:r>
            <a:r>
              <a:rPr lang="en-US" sz="2400" dirty="0"/>
              <a:t> </a:t>
            </a:r>
            <a:r>
              <a:rPr lang="en-US" sz="2400" dirty="0" err="1"/>
              <a:t>berkelanjutan</a:t>
            </a:r>
            <a:r>
              <a:rPr lang="en-US" sz="2400" dirty="0"/>
              <a:t> </a:t>
            </a:r>
            <a:r>
              <a:rPr lang="en-US" sz="2400" dirty="0" err="1"/>
              <a:t>kinerja</a:t>
            </a:r>
            <a:r>
              <a:rPr lang="en-US" sz="2400" dirty="0"/>
              <a:t> SM-MK3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85679" y="3320272"/>
            <a:ext cx="3815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Pemenuhan</a:t>
            </a:r>
            <a:r>
              <a:rPr lang="en-US" sz="2400" dirty="0"/>
              <a:t> </a:t>
            </a:r>
            <a:r>
              <a:rPr lang="en-US" sz="2400" dirty="0" err="1"/>
              <a:t>persyaratan</a:t>
            </a:r>
            <a:r>
              <a:rPr lang="en-US" sz="2400" dirty="0"/>
              <a:t> </a:t>
            </a:r>
            <a:r>
              <a:rPr lang="en-US" sz="2400" dirty="0" err="1"/>
              <a:t>hukum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persyaratan</a:t>
            </a:r>
            <a:r>
              <a:rPr lang="en-US" sz="2400" dirty="0"/>
              <a:t> </a:t>
            </a:r>
            <a:r>
              <a:rPr lang="en-US" sz="2400" dirty="0" err="1"/>
              <a:t>lainnya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5085679" y="4881729"/>
            <a:ext cx="3815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Pencapaian</a:t>
            </a:r>
            <a:r>
              <a:rPr lang="en-US" sz="2400" dirty="0"/>
              <a:t> </a:t>
            </a:r>
            <a:r>
              <a:rPr lang="en-US" sz="2400" dirty="0" err="1"/>
              <a:t>sasaran</a:t>
            </a:r>
            <a:r>
              <a:rPr lang="en-US" sz="2400" dirty="0"/>
              <a:t> SM-MK3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85679" y="5749673"/>
            <a:ext cx="3815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…………… ????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08304AE-7DF1-43C6-B3F6-EC83581220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0274" y="194411"/>
            <a:ext cx="6296526" cy="139460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GOAL ISO 9001 &amp; ISO 45001</a:t>
            </a:r>
          </a:p>
        </p:txBody>
      </p:sp>
      <p:pic>
        <p:nvPicPr>
          <p:cNvPr id="6146" name="Picture 2" descr="Image result for goal">
            <a:extLst>
              <a:ext uri="{FF2B5EF4-FFF2-40B4-BE49-F238E27FC236}">
                <a16:creationId xmlns:a16="http://schemas.microsoft.com/office/drawing/2014/main" id="{34431BC9-D7F0-4019-A936-CE1AC11BF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548" y="2142806"/>
            <a:ext cx="821350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goal">
            <a:extLst>
              <a:ext uri="{FF2B5EF4-FFF2-40B4-BE49-F238E27FC236}">
                <a16:creationId xmlns:a16="http://schemas.microsoft.com/office/drawing/2014/main" id="{885B290A-9927-4B52-9B04-00389A5C2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548" y="3320272"/>
            <a:ext cx="821350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goal">
            <a:extLst>
              <a:ext uri="{FF2B5EF4-FFF2-40B4-BE49-F238E27FC236}">
                <a16:creationId xmlns:a16="http://schemas.microsoft.com/office/drawing/2014/main" id="{9BC3F64B-1F3D-47D1-8961-0B5833B21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548" y="4885734"/>
            <a:ext cx="821350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goal">
            <a:extLst>
              <a:ext uri="{FF2B5EF4-FFF2-40B4-BE49-F238E27FC236}">
                <a16:creationId xmlns:a16="http://schemas.microsoft.com/office/drawing/2014/main" id="{8A502B21-0E0C-4028-BC0B-90892A173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548" y="5749673"/>
            <a:ext cx="821350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63F97F5-C19D-48E7-AEA0-8A2D970DA015}"/>
              </a:ext>
            </a:extLst>
          </p:cNvPr>
          <p:cNvSpPr/>
          <p:nvPr/>
        </p:nvSpPr>
        <p:spPr>
          <a:xfrm>
            <a:off x="4761770" y="2249768"/>
            <a:ext cx="250322" cy="230833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74291747-A2C3-43E0-A2BF-134C4A29E532}"/>
              </a:ext>
            </a:extLst>
          </p:cNvPr>
          <p:cNvSpPr/>
          <p:nvPr/>
        </p:nvSpPr>
        <p:spPr>
          <a:xfrm>
            <a:off x="4737224" y="3435687"/>
            <a:ext cx="250322" cy="230833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8D40AD01-7CE4-40FF-948C-A62C3EB91052}"/>
              </a:ext>
            </a:extLst>
          </p:cNvPr>
          <p:cNvSpPr/>
          <p:nvPr/>
        </p:nvSpPr>
        <p:spPr>
          <a:xfrm>
            <a:off x="4736676" y="4997144"/>
            <a:ext cx="250322" cy="230833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457D4625-852E-4B1C-9715-E8EE8D51D6A1}"/>
              </a:ext>
            </a:extLst>
          </p:cNvPr>
          <p:cNvSpPr/>
          <p:nvPr/>
        </p:nvSpPr>
        <p:spPr>
          <a:xfrm>
            <a:off x="4731050" y="5926773"/>
            <a:ext cx="250322" cy="230833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792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406706" y="840769"/>
            <a:ext cx="3122423" cy="48894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Identifikasi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ketidaksesuaian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>
            <a:off x="2967918" y="1329713"/>
            <a:ext cx="0" cy="2914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406706" y="2561678"/>
            <a:ext cx="3122423" cy="48894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Analisa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penyebab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ketidaksesuaian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06706" y="3317318"/>
            <a:ext cx="3122423" cy="87093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Identifikasi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proses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sejenis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yang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memungkinkan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terjadi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ketidaksesuaian</a:t>
            </a:r>
            <a:endParaRPr lang="en-US" sz="1662" dirty="0"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06706" y="4454944"/>
            <a:ext cx="3122423" cy="58070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Menetapkan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&amp;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melaksanakan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tindakan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korektif</a:t>
            </a:r>
            <a:endParaRPr lang="en-US" sz="1662" dirty="0"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9" name="Straight Arrow Connector 18"/>
          <p:cNvCxnSpPr>
            <a:stCxn id="20" idx="2"/>
            <a:endCxn id="13" idx="0"/>
          </p:cNvCxnSpPr>
          <p:nvPr/>
        </p:nvCxnSpPr>
        <p:spPr>
          <a:xfrm>
            <a:off x="2967918" y="2230416"/>
            <a:ext cx="0" cy="3312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406706" y="1631719"/>
            <a:ext cx="3122423" cy="598697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Reaksi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terhadap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dampak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ketidaksesuaian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21" name="Straight Arrow Connector 20"/>
          <p:cNvCxnSpPr>
            <a:stCxn id="13" idx="2"/>
            <a:endCxn id="17" idx="0"/>
          </p:cNvCxnSpPr>
          <p:nvPr/>
        </p:nvCxnSpPr>
        <p:spPr>
          <a:xfrm>
            <a:off x="2967918" y="3050623"/>
            <a:ext cx="0" cy="2666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>
            <a:off x="2967918" y="4188249"/>
            <a:ext cx="0" cy="2666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953976" y="3251783"/>
            <a:ext cx="3122423" cy="58070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Perubahan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terhadap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SMK3L (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standarisasi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)</a:t>
            </a:r>
            <a:endParaRPr lang="en-US" sz="1662" dirty="0"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8" name="Flowchart: Decision 27"/>
          <p:cNvSpPr/>
          <p:nvPr/>
        </p:nvSpPr>
        <p:spPr>
          <a:xfrm>
            <a:off x="5336931" y="4295219"/>
            <a:ext cx="2356515" cy="899439"/>
          </a:xfrm>
          <a:prstGeom prst="flowChartDecision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Efektif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?</a:t>
            </a:r>
          </a:p>
        </p:txBody>
      </p:sp>
      <p:cxnSp>
        <p:nvCxnSpPr>
          <p:cNvPr id="29" name="Straight Arrow Connector 28"/>
          <p:cNvCxnSpPr>
            <a:stCxn id="18" idx="2"/>
            <a:endCxn id="28" idx="2"/>
          </p:cNvCxnSpPr>
          <p:nvPr/>
        </p:nvCxnSpPr>
        <p:spPr>
          <a:xfrm rot="16200000" flipH="1">
            <a:off x="4662046" y="3341516"/>
            <a:ext cx="159013" cy="3547271"/>
          </a:xfrm>
          <a:prstGeom prst="bentConnector3">
            <a:avLst>
              <a:gd name="adj1" fmla="val 232703"/>
            </a:avLst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8" idx="0"/>
            <a:endCxn id="27" idx="2"/>
          </p:cNvCxnSpPr>
          <p:nvPr/>
        </p:nvCxnSpPr>
        <p:spPr>
          <a:xfrm flipH="1" flipV="1">
            <a:off x="6515188" y="3832484"/>
            <a:ext cx="1" cy="4627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8" idx="1"/>
            <a:endCxn id="18" idx="3"/>
          </p:cNvCxnSpPr>
          <p:nvPr/>
        </p:nvCxnSpPr>
        <p:spPr>
          <a:xfrm flipH="1">
            <a:off x="4529129" y="4744939"/>
            <a:ext cx="807802" cy="3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953976" y="2264803"/>
            <a:ext cx="3122423" cy="58070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Laporkan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ke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Tinjauan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Manajemen</a:t>
            </a:r>
            <a:endParaRPr lang="en-US" sz="1662" dirty="0"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63" name="Straight Arrow Connector 62"/>
          <p:cNvCxnSpPr>
            <a:stCxn id="27" idx="0"/>
            <a:endCxn id="62" idx="2"/>
          </p:cNvCxnSpPr>
          <p:nvPr/>
        </p:nvCxnSpPr>
        <p:spPr>
          <a:xfrm flipV="1">
            <a:off x="6515188" y="2845504"/>
            <a:ext cx="0" cy="4062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28343" y="5751349"/>
            <a:ext cx="5279147" cy="83840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Organisasi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harus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menyimpan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informasi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terdokumentasi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sebagai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bukti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dari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: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sifat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ketidaksesuaian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setiap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tindakan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yang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dilakukan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berikutnya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;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hasil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dari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setiap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tindakan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korektif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..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6"/>
          <a:stretch/>
        </p:blipFill>
        <p:spPr>
          <a:xfrm>
            <a:off x="6009488" y="4002724"/>
            <a:ext cx="293275" cy="29249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>
          <a:xfrm>
            <a:off x="5039233" y="4364747"/>
            <a:ext cx="297698" cy="29701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-1551" y="204697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10.2. 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Ketidaksesuaian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dan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Tindakan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Korektif</a:t>
            </a:r>
            <a:endParaRPr lang="en-US" sz="2800" dirty="0">
              <a:solidFill>
                <a:schemeClr val="tx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93417F0-04A1-4661-A9AE-F133C70566B7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  <p:sp>
        <p:nvSpPr>
          <p:cNvPr id="30" name="Footer Placeholder 1">
            <a:extLst>
              <a:ext uri="{FF2B5EF4-FFF2-40B4-BE49-F238E27FC236}">
                <a16:creationId xmlns:a16="http://schemas.microsoft.com/office/drawing/2014/main" id="{3CF0130F-D8F4-41CE-9F6D-2F783B5CD5B4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708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35011" y="934388"/>
            <a:ext cx="3122423" cy="48894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Terjadi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Insiden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0" name="Straight Arrow Connector 9"/>
          <p:cNvCxnSpPr>
            <a:stCxn id="9" idx="2"/>
            <a:endCxn id="20" idx="0"/>
          </p:cNvCxnSpPr>
          <p:nvPr/>
        </p:nvCxnSpPr>
        <p:spPr>
          <a:xfrm>
            <a:off x="1896223" y="1423333"/>
            <a:ext cx="0" cy="2779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35011" y="2609565"/>
            <a:ext cx="3122423" cy="48894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Pengendalian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dampak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insiden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5011" y="4209940"/>
            <a:ext cx="3122423" cy="515166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Pembentukan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Tim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Investigasi</a:t>
            </a:r>
            <a:endParaRPr lang="en-US" sz="1662" dirty="0"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5011" y="5046953"/>
            <a:ext cx="3122423" cy="58070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Pelaksanaan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Investigasi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Insiden</a:t>
            </a:r>
            <a:endParaRPr lang="en-US" sz="1662" dirty="0"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9" name="Straight Arrow Connector 18"/>
          <p:cNvCxnSpPr>
            <a:stCxn id="20" idx="2"/>
            <a:endCxn id="13" idx="0"/>
          </p:cNvCxnSpPr>
          <p:nvPr/>
        </p:nvCxnSpPr>
        <p:spPr>
          <a:xfrm>
            <a:off x="1896223" y="2299964"/>
            <a:ext cx="0" cy="3096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35011" y="1701267"/>
            <a:ext cx="3122423" cy="598697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Penanganan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Insiden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21" name="Straight Arrow Connector 20"/>
          <p:cNvCxnSpPr>
            <a:stCxn id="13" idx="2"/>
            <a:endCxn id="61" idx="0"/>
          </p:cNvCxnSpPr>
          <p:nvPr/>
        </p:nvCxnSpPr>
        <p:spPr>
          <a:xfrm>
            <a:off x="1896223" y="3098510"/>
            <a:ext cx="0" cy="2600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>
            <a:off x="1896223" y="4725106"/>
            <a:ext cx="0" cy="3218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40397" y="177529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10.2. 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Pelaporan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&amp;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Investigasi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Insiden</a:t>
            </a:r>
            <a:endParaRPr lang="en-US" sz="2800" dirty="0">
              <a:solidFill>
                <a:schemeClr val="tx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858481" y="1152576"/>
            <a:ext cx="5082992" cy="1626984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Ketika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terjadi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insiden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maka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perlu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dilakukan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penanganan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terhadap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insiden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terjadi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dapat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dilihat</a:t>
            </a:r>
            <a:r>
              <a:rPr lang="en-US" sz="1662" dirty="0">
                <a:latin typeface="Arial Narrow" pitchFamily="34" charset="0"/>
              </a:rPr>
              <a:t> di Proses </a:t>
            </a:r>
            <a:r>
              <a:rPr lang="en-US" sz="1662" dirty="0" err="1">
                <a:latin typeface="Arial Narrow" pitchFamily="34" charset="0"/>
              </a:rPr>
              <a:t>Kesiagaan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Tanggap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Darurat</a:t>
            </a:r>
            <a:endParaRPr lang="en-US" sz="1662" dirty="0">
              <a:latin typeface="Arial Narrow" pitchFamily="34" charset="0"/>
            </a:endParaRPr>
          </a:p>
          <a:p>
            <a:endParaRPr lang="en-US" sz="1662" dirty="0">
              <a:latin typeface="Arial Narrow" pitchFamily="34" charset="0"/>
            </a:endParaRPr>
          </a:p>
          <a:p>
            <a:r>
              <a:rPr lang="en-US" sz="1662" dirty="0" err="1">
                <a:latin typeface="Arial Narrow" pitchFamily="34" charset="0"/>
              </a:rPr>
              <a:t>Kendalikan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dampak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dari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insiden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terjadi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seperti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isolasi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blokade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dll</a:t>
            </a:r>
            <a:endParaRPr lang="en-US" sz="1662" dirty="0">
              <a:latin typeface="Arial Narrow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858481" y="4129047"/>
            <a:ext cx="5082992" cy="603883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Membentuk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tim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investigasi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terdiri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dari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penanggungjawab</a:t>
            </a:r>
            <a:r>
              <a:rPr lang="en-US" sz="1662" dirty="0">
                <a:latin typeface="Arial Narrow" pitchFamily="34" charset="0"/>
              </a:rPr>
              <a:t> area, </a:t>
            </a:r>
            <a:r>
              <a:rPr lang="en-US" sz="1662" dirty="0" err="1">
                <a:latin typeface="Arial Narrow" pitchFamily="34" charset="0"/>
              </a:rPr>
              <a:t>tenaga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ahli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pihak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eksternal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apabila</a:t>
            </a:r>
            <a:r>
              <a:rPr lang="en-US" sz="1662" dirty="0">
                <a:latin typeface="Arial Narrow" pitchFamily="34" charset="0"/>
              </a:rPr>
              <a:t> di </a:t>
            </a:r>
            <a:r>
              <a:rPr lang="en-US" sz="1662" dirty="0" err="1">
                <a:latin typeface="Arial Narrow" pitchFamily="34" charset="0"/>
              </a:rPr>
              <a:t>perlukan</a:t>
            </a:r>
            <a:r>
              <a:rPr lang="en-US" sz="1662" dirty="0">
                <a:latin typeface="Arial Narrow" pitchFamily="34" charset="0"/>
              </a:rPr>
              <a:t>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858481" y="5046953"/>
            <a:ext cx="5082992" cy="1371209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Pelaksanaan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investigasi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insiden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dengan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cara</a:t>
            </a:r>
            <a:r>
              <a:rPr lang="en-US" sz="1662" dirty="0">
                <a:latin typeface="Arial Narrow" pitchFamily="34" charset="0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Isolasi</a:t>
            </a:r>
            <a:r>
              <a:rPr lang="en-US" sz="1662" dirty="0">
                <a:latin typeface="Arial Narrow" pitchFamily="34" charset="0"/>
              </a:rPr>
              <a:t>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Pengumpulan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informasi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barang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bukti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saksi-saksi</a:t>
            </a:r>
            <a:endParaRPr lang="en-US" sz="1662" dirty="0">
              <a:latin typeface="Arial Narrow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>
                <a:latin typeface="Arial Narrow" pitchFamily="34" charset="0"/>
              </a:rPr>
              <a:t>Interview </a:t>
            </a:r>
            <a:r>
              <a:rPr lang="en-US" sz="1662" dirty="0" err="1">
                <a:latin typeface="Arial Narrow" pitchFamily="34" charset="0"/>
              </a:rPr>
              <a:t>saksi</a:t>
            </a:r>
            <a:r>
              <a:rPr lang="en-US" sz="1662" dirty="0">
                <a:latin typeface="Arial Narrow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Analisa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penyebab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insiden</a:t>
            </a:r>
            <a:r>
              <a:rPr lang="en-US" sz="1662" dirty="0">
                <a:latin typeface="Arial Narrow" pitchFamily="34" charset="0"/>
              </a:rPr>
              <a:t>  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35011" y="3358553"/>
            <a:ext cx="3122423" cy="48894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Pelaporan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Insiden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66" name="Straight Arrow Connector 65"/>
          <p:cNvCxnSpPr>
            <a:stCxn id="61" idx="2"/>
            <a:endCxn id="17" idx="0"/>
          </p:cNvCxnSpPr>
          <p:nvPr/>
        </p:nvCxnSpPr>
        <p:spPr>
          <a:xfrm>
            <a:off x="1896223" y="3847498"/>
            <a:ext cx="0" cy="3624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858481" y="3097723"/>
            <a:ext cx="5082992" cy="603883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Melaporkan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insiden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terjadi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kepada</a:t>
            </a:r>
            <a:r>
              <a:rPr lang="en-US" sz="1662" dirty="0">
                <a:latin typeface="Arial Narrow" pitchFamily="34" charset="0"/>
              </a:rPr>
              <a:t> internal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eksternal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apabila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diperlukan</a:t>
            </a:r>
            <a:r>
              <a:rPr lang="en-US" sz="1662" dirty="0">
                <a:latin typeface="Arial Narrow" pitchFamily="34" charset="0"/>
              </a:rPr>
              <a:t>.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586169" y="5951890"/>
            <a:ext cx="620105" cy="48894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A</a:t>
            </a:r>
          </a:p>
        </p:txBody>
      </p:sp>
      <p:cxnSp>
        <p:nvCxnSpPr>
          <p:cNvPr id="75" name="Straight Arrow Connector 74"/>
          <p:cNvCxnSpPr>
            <a:stCxn id="18" idx="2"/>
            <a:endCxn id="74" idx="0"/>
          </p:cNvCxnSpPr>
          <p:nvPr/>
        </p:nvCxnSpPr>
        <p:spPr>
          <a:xfrm flipH="1">
            <a:off x="1896222" y="5627654"/>
            <a:ext cx="1" cy="3242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Line 25"/>
          <p:cNvSpPr>
            <a:spLocks noChangeShapeType="1"/>
          </p:cNvSpPr>
          <p:nvPr/>
        </p:nvSpPr>
        <p:spPr bwMode="auto">
          <a:xfrm>
            <a:off x="3467012" y="2067990"/>
            <a:ext cx="391469" cy="2857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9" name="Line 25"/>
          <p:cNvSpPr>
            <a:spLocks noChangeShapeType="1"/>
          </p:cNvSpPr>
          <p:nvPr/>
        </p:nvSpPr>
        <p:spPr bwMode="auto">
          <a:xfrm flipV="1">
            <a:off x="3467012" y="2498288"/>
            <a:ext cx="391469" cy="355749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0" name="Line 25"/>
          <p:cNvSpPr>
            <a:spLocks noChangeShapeType="1"/>
          </p:cNvSpPr>
          <p:nvPr/>
        </p:nvSpPr>
        <p:spPr bwMode="auto">
          <a:xfrm flipV="1">
            <a:off x="3467012" y="3305864"/>
            <a:ext cx="391469" cy="355749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1" name="Line 25"/>
          <p:cNvSpPr>
            <a:spLocks noChangeShapeType="1"/>
          </p:cNvSpPr>
          <p:nvPr/>
        </p:nvSpPr>
        <p:spPr bwMode="auto">
          <a:xfrm flipV="1">
            <a:off x="3467012" y="4491317"/>
            <a:ext cx="391469" cy="17864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" name="Line 25"/>
          <p:cNvSpPr>
            <a:spLocks noChangeShapeType="1"/>
          </p:cNvSpPr>
          <p:nvPr/>
        </p:nvSpPr>
        <p:spPr bwMode="auto">
          <a:xfrm>
            <a:off x="3467012" y="5355166"/>
            <a:ext cx="391469" cy="207467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3A92DA45-FE36-4E9D-B95F-4F7605F03385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03EBCC86-9A5E-4122-B679-1DFD230DC6B5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4844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/>
          <p:cNvCxnSpPr>
            <a:stCxn id="24" idx="2"/>
            <a:endCxn id="20" idx="0"/>
          </p:cNvCxnSpPr>
          <p:nvPr/>
        </p:nvCxnSpPr>
        <p:spPr>
          <a:xfrm>
            <a:off x="2380316" y="1232269"/>
            <a:ext cx="1" cy="3994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19105" y="2561678"/>
            <a:ext cx="3122423" cy="59688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Penetapan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dan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pelaksanaan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tindakan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korektif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9105" y="3482742"/>
            <a:ext cx="3122423" cy="58070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/>
            </a:pP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Monitoring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dan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evaluasi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tindakan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korektif</a:t>
            </a:r>
            <a:endParaRPr lang="en-US" sz="1662" dirty="0"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9" name="Straight Arrow Connector 18"/>
          <p:cNvCxnSpPr>
            <a:stCxn id="20" idx="2"/>
            <a:endCxn id="13" idx="0"/>
          </p:cNvCxnSpPr>
          <p:nvPr/>
        </p:nvCxnSpPr>
        <p:spPr>
          <a:xfrm>
            <a:off x="2380317" y="2230416"/>
            <a:ext cx="0" cy="3312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19105" y="1631719"/>
            <a:ext cx="3122423" cy="598697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Identifikasi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pada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proses / area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sejenis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dengan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pertimbangan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HIRA / IAD</a:t>
            </a:r>
          </a:p>
        </p:txBody>
      </p:sp>
      <p:cxnSp>
        <p:nvCxnSpPr>
          <p:cNvPr id="23" name="Straight Arrow Connector 22"/>
          <p:cNvCxnSpPr>
            <a:stCxn id="13" idx="2"/>
            <a:endCxn id="18" idx="0"/>
          </p:cNvCxnSpPr>
          <p:nvPr/>
        </p:nvCxnSpPr>
        <p:spPr>
          <a:xfrm>
            <a:off x="2380317" y="3158567"/>
            <a:ext cx="0" cy="3241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9103" y="5239734"/>
            <a:ext cx="3122423" cy="58070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Perubahan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terhadap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SMK3L (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standarisasi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)</a:t>
            </a:r>
            <a:endParaRPr lang="en-US" sz="1662" dirty="0"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8" name="Flowchart: Decision 27"/>
          <p:cNvSpPr/>
          <p:nvPr/>
        </p:nvSpPr>
        <p:spPr>
          <a:xfrm>
            <a:off x="1202057" y="4339185"/>
            <a:ext cx="2356515" cy="639693"/>
          </a:xfrm>
          <a:prstGeom prst="flowChartDecision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Efektif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?</a:t>
            </a:r>
          </a:p>
        </p:txBody>
      </p:sp>
      <p:cxnSp>
        <p:nvCxnSpPr>
          <p:cNvPr id="29" name="Straight Arrow Connector 28"/>
          <p:cNvCxnSpPr>
            <a:stCxn id="28" idx="1"/>
            <a:endCxn id="13" idx="1"/>
          </p:cNvCxnSpPr>
          <p:nvPr/>
        </p:nvCxnSpPr>
        <p:spPr>
          <a:xfrm rot="10800000">
            <a:off x="819105" y="2860124"/>
            <a:ext cx="382952" cy="1798909"/>
          </a:xfrm>
          <a:prstGeom prst="bentConnector3">
            <a:avLst>
              <a:gd name="adj1" fmla="val 159694"/>
            </a:avLst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8" idx="2"/>
            <a:endCxn id="27" idx="0"/>
          </p:cNvCxnSpPr>
          <p:nvPr/>
        </p:nvCxnSpPr>
        <p:spPr>
          <a:xfrm>
            <a:off x="2380315" y="4978878"/>
            <a:ext cx="0" cy="2608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819103" y="6016128"/>
            <a:ext cx="3122423" cy="58070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Laporkan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ke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Tinjauan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Manajemen</a:t>
            </a:r>
            <a:endParaRPr lang="en-US" sz="1662" dirty="0"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6"/>
          <a:stretch/>
        </p:blipFill>
        <p:spPr>
          <a:xfrm>
            <a:off x="2616630" y="4947239"/>
            <a:ext cx="293275" cy="29249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>
          <a:xfrm>
            <a:off x="819103" y="4239110"/>
            <a:ext cx="297698" cy="29701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070263" y="743324"/>
            <a:ext cx="620105" cy="48894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A</a:t>
            </a:r>
          </a:p>
        </p:txBody>
      </p:sp>
      <p:cxnSp>
        <p:nvCxnSpPr>
          <p:cNvPr id="30" name="Straight Arrow Connector 29"/>
          <p:cNvCxnSpPr>
            <a:stCxn id="18" idx="2"/>
            <a:endCxn id="28" idx="0"/>
          </p:cNvCxnSpPr>
          <p:nvPr/>
        </p:nvCxnSpPr>
        <p:spPr>
          <a:xfrm flipH="1">
            <a:off x="2380315" y="4063443"/>
            <a:ext cx="2" cy="2757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7" idx="2"/>
            <a:endCxn id="62" idx="0"/>
          </p:cNvCxnSpPr>
          <p:nvPr/>
        </p:nvCxnSpPr>
        <p:spPr>
          <a:xfrm>
            <a:off x="2380315" y="5820435"/>
            <a:ext cx="0" cy="1956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625788" y="1626533"/>
            <a:ext cx="4437530" cy="859659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Identifikasi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pada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aktivitas</a:t>
            </a:r>
            <a:r>
              <a:rPr lang="en-US" sz="1662" dirty="0">
                <a:latin typeface="Arial Narrow" pitchFamily="34" charset="0"/>
              </a:rPr>
              <a:t> / proses / area yang </a:t>
            </a:r>
            <a:r>
              <a:rPr lang="en-US" sz="1662" dirty="0" err="1">
                <a:latin typeface="Arial Narrow" pitchFamily="34" charset="0"/>
              </a:rPr>
              <a:t>sejenis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dengan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pertimbangan</a:t>
            </a:r>
            <a:r>
              <a:rPr lang="en-US" sz="1662" dirty="0">
                <a:latin typeface="Arial Narrow" pitchFamily="34" charset="0"/>
              </a:rPr>
              <a:t> risk assessment yang </a:t>
            </a:r>
            <a:r>
              <a:rPr lang="en-US" sz="1662" dirty="0" err="1">
                <a:latin typeface="Arial Narrow" pitchFamily="34" charset="0"/>
              </a:rPr>
              <a:t>sudah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ada</a:t>
            </a:r>
            <a:r>
              <a:rPr lang="en-US" sz="1662" dirty="0">
                <a:latin typeface="Arial Narrow" pitchFamily="34" charset="0"/>
              </a:rPr>
              <a:t>.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643076" y="2682572"/>
            <a:ext cx="4437530" cy="2138534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Menetapkan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tindakan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korektif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dibutuhkan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melaksanakannya</a:t>
            </a:r>
            <a:r>
              <a:rPr lang="en-US" sz="1662" dirty="0">
                <a:latin typeface="Arial Narrow" pitchFamily="34" charset="0"/>
              </a:rPr>
              <a:t>. </a:t>
            </a:r>
            <a:r>
              <a:rPr lang="en-US" sz="1662" dirty="0" err="1">
                <a:latin typeface="Arial Narrow" pitchFamily="34" charset="0"/>
              </a:rPr>
              <a:t>Tindakan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korektif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dilakukan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dapat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diperuntukkan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untuk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aktivitas</a:t>
            </a:r>
            <a:r>
              <a:rPr lang="en-US" sz="1662" dirty="0">
                <a:latin typeface="Arial Narrow" pitchFamily="34" charset="0"/>
              </a:rPr>
              <a:t> / proses / area yang </a:t>
            </a:r>
            <a:r>
              <a:rPr lang="en-US" sz="1662" dirty="0" err="1">
                <a:latin typeface="Arial Narrow" pitchFamily="34" charset="0"/>
              </a:rPr>
              <a:t>sejenis</a:t>
            </a:r>
            <a:r>
              <a:rPr lang="en-US" sz="1662" dirty="0">
                <a:latin typeface="Arial Narrow" pitchFamily="34" charset="0"/>
              </a:rPr>
              <a:t>.</a:t>
            </a:r>
          </a:p>
          <a:p>
            <a:endParaRPr lang="en-US" sz="1662" dirty="0">
              <a:latin typeface="Arial Narrow" pitchFamily="34" charset="0"/>
            </a:endParaRPr>
          </a:p>
          <a:p>
            <a:r>
              <a:rPr lang="en-US" sz="1662" dirty="0" err="1">
                <a:latin typeface="Arial Narrow" pitchFamily="34" charset="0"/>
              </a:rPr>
              <a:t>Pantau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evaluasi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tindakan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korektif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dilakukan</a:t>
            </a:r>
            <a:r>
              <a:rPr lang="en-US" sz="1662" dirty="0">
                <a:latin typeface="Arial Narrow" pitchFamily="34" charset="0"/>
              </a:rPr>
              <a:t>. </a:t>
            </a:r>
            <a:r>
              <a:rPr lang="en-US" sz="1662" dirty="0" err="1">
                <a:latin typeface="Arial Narrow" pitchFamily="34" charset="0"/>
              </a:rPr>
              <a:t>Apabila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diperlukan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dapat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ditambahkan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tindakan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korektif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lainnya</a:t>
            </a:r>
            <a:r>
              <a:rPr lang="en-US" sz="1662" dirty="0">
                <a:latin typeface="Arial Narrow" pitchFamily="34" charset="0"/>
              </a:rPr>
              <a:t>.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625788" y="5017486"/>
            <a:ext cx="4437530" cy="1626984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Apabila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sudah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efektif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maka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dapat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ditetapkan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sebagai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pengendalian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operasional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melaukan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penilaian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ulang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terhadap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risiko</a:t>
            </a:r>
            <a:r>
              <a:rPr lang="en-US" sz="1662" dirty="0">
                <a:latin typeface="Arial Narrow" pitchFamily="34" charset="0"/>
              </a:rPr>
              <a:t>.</a:t>
            </a:r>
          </a:p>
          <a:p>
            <a:endParaRPr lang="en-US" sz="1662" dirty="0">
              <a:latin typeface="Arial Narrow" pitchFamily="34" charset="0"/>
            </a:endParaRPr>
          </a:p>
          <a:p>
            <a:r>
              <a:rPr lang="en-US" sz="1662" dirty="0" err="1">
                <a:latin typeface="Arial Narrow" pitchFamily="34" charset="0"/>
              </a:rPr>
              <a:t>Laporkan</a:t>
            </a:r>
            <a:r>
              <a:rPr lang="en-US" sz="1662" dirty="0">
                <a:latin typeface="Arial Narrow" pitchFamily="34" charset="0"/>
              </a:rPr>
              <a:t> status </a:t>
            </a:r>
            <a:r>
              <a:rPr lang="en-US" sz="1662" dirty="0" err="1">
                <a:latin typeface="Arial Narrow" pitchFamily="34" charset="0"/>
              </a:rPr>
              <a:t>investigasi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insiden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kepada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manajemen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puncak</a:t>
            </a:r>
            <a:endParaRPr lang="en-US" sz="1662" dirty="0">
              <a:latin typeface="Arial Narrow" pitchFamily="34" charset="0"/>
            </a:endParaRPr>
          </a:p>
        </p:txBody>
      </p:sp>
      <p:sp>
        <p:nvSpPr>
          <p:cNvPr id="51" name="Line 25"/>
          <p:cNvSpPr>
            <a:spLocks noChangeShapeType="1"/>
          </p:cNvSpPr>
          <p:nvPr/>
        </p:nvSpPr>
        <p:spPr bwMode="auto">
          <a:xfrm>
            <a:off x="3978088" y="1966891"/>
            <a:ext cx="647700" cy="9827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>
            <a:off x="3978088" y="2893946"/>
            <a:ext cx="647700" cy="9827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" name="Line 25"/>
          <p:cNvSpPr>
            <a:spLocks noChangeShapeType="1"/>
          </p:cNvSpPr>
          <p:nvPr/>
        </p:nvSpPr>
        <p:spPr bwMode="auto">
          <a:xfrm>
            <a:off x="3978088" y="3793582"/>
            <a:ext cx="647700" cy="9827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" name="Line 25"/>
          <p:cNvSpPr>
            <a:spLocks noChangeShapeType="1"/>
          </p:cNvSpPr>
          <p:nvPr/>
        </p:nvSpPr>
        <p:spPr bwMode="auto">
          <a:xfrm>
            <a:off x="3967299" y="5571091"/>
            <a:ext cx="647700" cy="9827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40397" y="177529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10.2. 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Pelaporan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&amp;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Investigasi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Insiden</a:t>
            </a:r>
            <a:endParaRPr lang="en-US" sz="2800" dirty="0">
              <a:solidFill>
                <a:schemeClr val="tx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40FF04B-6086-4CA8-8575-C14ED1D420CA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  <p:sp>
        <p:nvSpPr>
          <p:cNvPr id="33" name="Footer Placeholder 1">
            <a:extLst>
              <a:ext uri="{FF2B5EF4-FFF2-40B4-BE49-F238E27FC236}">
                <a16:creationId xmlns:a16="http://schemas.microsoft.com/office/drawing/2014/main" id="{67C90869-F1A2-46AE-82BC-E10CFAD4CB9C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632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F1D6F36-4237-491C-B5C3-76CA7AE98A1E}"/>
              </a:ext>
            </a:extLst>
          </p:cNvPr>
          <p:cNvSpPr/>
          <p:nvPr/>
        </p:nvSpPr>
        <p:spPr>
          <a:xfrm>
            <a:off x="0" y="2887995"/>
            <a:ext cx="9144000" cy="3470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78586" y="1669814"/>
            <a:ext cx="8342946" cy="2364750"/>
          </a:xfrm>
          <a:prstGeom prst="rect">
            <a:avLst/>
          </a:prstGeom>
          <a:ln w="19050">
            <a:solidFill>
              <a:srgbClr val="FFC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846" dirty="0" err="1">
                <a:latin typeface="Arial Narrow" pitchFamily="34" charset="0"/>
              </a:rPr>
              <a:t>Organisasi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harus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memperbaiki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secara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berkelanjutan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kesesuaian</a:t>
            </a:r>
            <a:r>
              <a:rPr lang="en-US" sz="1846" dirty="0">
                <a:latin typeface="Arial Narrow" pitchFamily="34" charset="0"/>
              </a:rPr>
              <a:t>, </a:t>
            </a:r>
            <a:r>
              <a:rPr lang="en-US" sz="1846" dirty="0" err="1">
                <a:latin typeface="Arial Narrow" pitchFamily="34" charset="0"/>
              </a:rPr>
              <a:t>kecukupan</a:t>
            </a:r>
            <a:r>
              <a:rPr lang="en-US" sz="1846" dirty="0">
                <a:latin typeface="Arial Narrow" pitchFamily="34" charset="0"/>
              </a:rPr>
              <a:t>, dan </a:t>
            </a:r>
            <a:r>
              <a:rPr lang="en-US" sz="1846" dirty="0" err="1">
                <a:latin typeface="Arial Narrow" pitchFamily="34" charset="0"/>
              </a:rPr>
              <a:t>keefektifan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dari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sistem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manajemen</a:t>
            </a:r>
            <a:r>
              <a:rPr lang="en-US" sz="1846" dirty="0">
                <a:latin typeface="Arial Narrow" pitchFamily="34" charset="0"/>
              </a:rPr>
              <a:t> MK3, </a:t>
            </a:r>
            <a:r>
              <a:rPr lang="en-US" sz="1846" dirty="0" err="1">
                <a:latin typeface="Arial Narrow" pitchFamily="34" charset="0"/>
              </a:rPr>
              <a:t>antara</a:t>
            </a:r>
            <a:r>
              <a:rPr lang="en-US" sz="1846" dirty="0">
                <a:latin typeface="Arial Narrow" pitchFamily="34" charset="0"/>
              </a:rPr>
              <a:t> lain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46" dirty="0" err="1">
                <a:latin typeface="Arial Narrow" pitchFamily="34" charset="0"/>
              </a:rPr>
              <a:t>Peningkatan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kinerja</a:t>
            </a:r>
            <a:r>
              <a:rPr lang="en-US" sz="1846" dirty="0">
                <a:latin typeface="Arial Narrow" pitchFamily="34" charset="0"/>
              </a:rPr>
              <a:t> MK3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Mempromosikan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budaya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yang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mendukung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sistem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manajemen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K3 (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Budaya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K3)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Mempromosikan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partisipasi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pekerja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dalam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melaksanakan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perbaikan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berkelanjutan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sistem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  <a:latin typeface="Arial Narrow" pitchFamily="34" charset="0"/>
              </a:rPr>
              <a:t>manajemen</a:t>
            </a:r>
            <a:r>
              <a:rPr lang="en-US" sz="1846" b="1" u="sng" dirty="0">
                <a:solidFill>
                  <a:srgbClr val="FF0000"/>
                </a:solidFill>
                <a:latin typeface="Arial Narrow" pitchFamily="34" charset="0"/>
              </a:rPr>
              <a:t> K3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46" dirty="0" err="1">
                <a:latin typeface="Arial Narrow" pitchFamily="34" charset="0"/>
              </a:rPr>
              <a:t>Mengkomunikasikan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hasil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perbaikan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berkelanjutan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kepada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seluruh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pekerja</a:t>
            </a:r>
            <a:endParaRPr lang="en-US" sz="1846" dirty="0">
              <a:latin typeface="Arial Narrow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46" dirty="0" err="1">
                <a:latin typeface="Arial Narrow" pitchFamily="34" charset="0"/>
              </a:rPr>
              <a:t>Menjaga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memelihara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informasi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terdokumentasi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dari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bukti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perbaikan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berkelanjutan</a:t>
            </a:r>
            <a:endParaRPr lang="en-US" sz="1846" dirty="0">
              <a:latin typeface="Arial Narrow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3832" y="990946"/>
            <a:ext cx="723616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10.3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Perbaikan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Berkelanjutan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E66DD3-6054-4B78-934A-A7118984F1E5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1A31C341-E3EC-45CE-9FCF-48861F56F880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867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9" name="Picture 3" descr="D:\t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-2" y="272253"/>
            <a:ext cx="5627085" cy="6321978"/>
          </a:xfrm>
          <a:prstGeom prst="rect">
            <a:avLst/>
          </a:prstGeom>
          <a:noFill/>
        </p:spPr>
      </p:pic>
      <p:sp>
        <p:nvSpPr>
          <p:cNvPr id="53251" name="Rectangle 7"/>
          <p:cNvSpPr>
            <a:spLocks noGrp="1" noChangeArrowheads="1"/>
          </p:cNvSpPr>
          <p:nvPr>
            <p:ph idx="1"/>
          </p:nvPr>
        </p:nvSpPr>
        <p:spPr>
          <a:xfrm>
            <a:off x="3912572" y="1648545"/>
            <a:ext cx="5046790" cy="4418166"/>
          </a:xfrm>
          <a:solidFill>
            <a:schemeClr val="tx1">
              <a:alpha val="48000"/>
            </a:schemeClr>
          </a:solidFill>
        </p:spPr>
        <p:txBody>
          <a:bodyPr/>
          <a:lstStyle/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r>
              <a:rPr lang="en-US" sz="1477" b="1" dirty="0">
                <a:solidFill>
                  <a:schemeClr val="bg1"/>
                </a:solidFill>
              </a:rPr>
              <a:t>JANGAN LUPA :</a:t>
            </a: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ISI SURVEY KEPUASAN PELANGGAN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COPY DAFTAR HADIR PESERTA UNTUK SERTIFIKAT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DAFTAR KE MAILING LIST Sentral Sistem </a:t>
            </a:r>
            <a:r>
              <a:rPr lang="en-US" sz="1477" b="1" dirty="0" err="1">
                <a:solidFill>
                  <a:schemeClr val="bg1"/>
                </a:solidFill>
              </a:rPr>
              <a:t>untuk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berdiskusi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dengan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para</a:t>
            </a: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  <a:buFontTx/>
              <a:buNone/>
            </a:pPr>
            <a:r>
              <a:rPr lang="en-US" sz="1477" b="1" dirty="0">
                <a:solidFill>
                  <a:schemeClr val="bg1"/>
                </a:solidFill>
              </a:rPr>
              <a:t>	</a:t>
            </a:r>
            <a:r>
              <a:rPr lang="en-US" sz="1477" b="1" dirty="0" err="1">
                <a:solidFill>
                  <a:schemeClr val="bg1"/>
                </a:solidFill>
              </a:rPr>
              <a:t>profesional</a:t>
            </a:r>
            <a:r>
              <a:rPr lang="en-US" sz="1477" b="1" dirty="0">
                <a:solidFill>
                  <a:schemeClr val="bg1"/>
                </a:solidFill>
              </a:rPr>
              <a:t>, </a:t>
            </a:r>
            <a:r>
              <a:rPr lang="en-US" sz="1477" b="1" dirty="0" err="1">
                <a:solidFill>
                  <a:schemeClr val="bg1"/>
                </a:solidFill>
              </a:rPr>
              <a:t>konsultan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dan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berbagai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pihak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terkait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rgbClr val="FFFF00"/>
                </a:solidFill>
              </a:rPr>
              <a:t>hse-community@sentral-sistem.com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rgbClr val="FFFF00"/>
                </a:solidFill>
              </a:rPr>
              <a:t>quality-technique@sentral-sistem.com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rgbClr val="FFFF00"/>
                </a:solidFill>
              </a:rPr>
              <a:t>business-improvement@sentral-sistem.com  </a:t>
            </a:r>
            <a:endParaRPr lang="en-US" sz="738" b="1" dirty="0">
              <a:solidFill>
                <a:srgbClr val="FFFF00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SEGERA IMPLEMENTASIKAN PELATIHAN INI DI PERUSAHAAN ANDA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KUNJUNGI WEBSITE  </a:t>
            </a:r>
            <a:r>
              <a:rPr lang="en-US" sz="1477" b="1" dirty="0">
                <a:solidFill>
                  <a:srgbClr val="FFFF00"/>
                </a:solidFill>
              </a:rPr>
              <a:t>http://www.sentralsistem.com </a:t>
            </a:r>
            <a:r>
              <a:rPr lang="en-US" sz="1477" b="1" dirty="0" err="1">
                <a:solidFill>
                  <a:schemeClr val="bg1"/>
                </a:solidFill>
              </a:rPr>
              <a:t>untuk</a:t>
            </a:r>
            <a:r>
              <a:rPr lang="en-US" sz="1477" b="1" dirty="0">
                <a:solidFill>
                  <a:schemeClr val="bg1"/>
                </a:solidFill>
              </a:rPr>
              <a:t> 	</a:t>
            </a:r>
            <a:r>
              <a:rPr lang="en-US" sz="1477" b="1" dirty="0" err="1">
                <a:solidFill>
                  <a:schemeClr val="bg1"/>
                </a:solidFill>
              </a:rPr>
              <a:t>informasi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lainnya</a:t>
            </a:r>
            <a:endParaRPr lang="en-US" sz="1477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2573" y="664355"/>
            <a:ext cx="5011650" cy="85946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985" b="1" dirty="0">
                <a:solidFill>
                  <a:srgbClr val="FFFF00"/>
                </a:solidFill>
              </a:rPr>
              <a:t>TERIMAKASIH</a:t>
            </a:r>
          </a:p>
        </p:txBody>
      </p:sp>
    </p:spTree>
    <p:extLst>
      <p:ext uri="{BB962C8B-B14F-4D97-AF65-F5344CB8AC3E}">
        <p14:creationId xmlns:p14="http://schemas.microsoft.com/office/powerpoint/2010/main" val="2540016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AutoShape 2"/>
          <p:cNvSpPr>
            <a:spLocks noGrp="1" noChangeArrowheads="1"/>
          </p:cNvSpPr>
          <p:nvPr>
            <p:ph type="title"/>
          </p:nvPr>
        </p:nvSpPr>
        <p:spPr>
          <a:xfrm>
            <a:off x="716574" y="333375"/>
            <a:ext cx="7665426" cy="1143000"/>
          </a:xfrm>
          <a:prstGeom prst="downArrowCallout">
            <a:avLst>
              <a:gd name="adj1" fmla="val 207599"/>
              <a:gd name="adj2" fmla="val 165521"/>
              <a:gd name="adj3" fmla="val 28333"/>
              <a:gd name="adj4" fmla="val 58333"/>
            </a:avLst>
          </a:prstGeom>
          <a:noFill/>
          <a:ln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txBody>
          <a:bodyPr lIns="92075" tIns="46038" rIns="92075" bIns="46038"/>
          <a:lstStyle/>
          <a:p>
            <a:pPr eaLnBrk="1" hangingPunct="1"/>
            <a:r>
              <a:rPr lang="en-US" altLang="en-US" sz="2800" b="1">
                <a:latin typeface="CG Omega" pitchFamily="34" charset="0"/>
              </a:rPr>
              <a:t>Penjelasan Training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6573" y="1557338"/>
            <a:ext cx="7716715" cy="1368425"/>
          </a:xfrm>
          <a:noFill/>
        </p:spPr>
        <p:txBody>
          <a:bodyPr lIns="92075" tIns="46038" rIns="92075" bIns="46038"/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en-US" sz="2000" dirty="0" err="1"/>
              <a:t>Bentuk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tulisan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warna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pada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materi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memberikan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beberapa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penjelasan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yaitu</a:t>
            </a:r>
            <a:r>
              <a:rPr lang="en-US" altLang="en-US" sz="2000" dirty="0"/>
              <a:t> :</a:t>
            </a:r>
          </a:p>
        </p:txBody>
      </p:sp>
      <p:sp>
        <p:nvSpPr>
          <p:cNvPr id="31750" name="Text Box 5"/>
          <p:cNvSpPr txBox="1">
            <a:spLocks noChangeArrowheads="1"/>
          </p:cNvSpPr>
          <p:nvPr/>
        </p:nvSpPr>
        <p:spPr bwMode="auto">
          <a:xfrm>
            <a:off x="3020625" y="2444704"/>
            <a:ext cx="378821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b="1" i="1" dirty="0" err="1"/>
              <a:t>Persyaratan</a:t>
            </a:r>
            <a:r>
              <a:rPr lang="en-US" altLang="en-US" sz="2000" b="1" i="1" dirty="0"/>
              <a:t> ISO 9001:2015 &amp;</a:t>
            </a:r>
          </a:p>
          <a:p>
            <a:pPr eaLnBrk="1" hangingPunct="1"/>
            <a:r>
              <a:rPr lang="en-US" altLang="en-US" sz="2000" b="1" i="1" dirty="0"/>
              <a:t>ISO 45001:2018</a:t>
            </a:r>
          </a:p>
        </p:txBody>
      </p:sp>
      <p:sp>
        <p:nvSpPr>
          <p:cNvPr id="31752" name="Line 7"/>
          <p:cNvSpPr>
            <a:spLocks noChangeShapeType="1"/>
          </p:cNvSpPr>
          <p:nvPr/>
        </p:nvSpPr>
        <p:spPr bwMode="auto">
          <a:xfrm>
            <a:off x="2223456" y="2636791"/>
            <a:ext cx="731226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>
            <a:off x="2227890" y="3553316"/>
            <a:ext cx="665285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838200" y="2437922"/>
            <a:ext cx="14405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b="1" i="1" dirty="0"/>
              <a:t>SM-MLK3</a:t>
            </a:r>
            <a:endParaRPr lang="en-US" altLang="en-US" sz="2000" b="1" i="1" u="sng" dirty="0"/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3020625" y="3353261"/>
            <a:ext cx="44454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b="1" dirty="0" err="1">
                <a:solidFill>
                  <a:srgbClr val="0066CC"/>
                </a:solidFill>
              </a:rPr>
              <a:t>Hanya</a:t>
            </a:r>
            <a:r>
              <a:rPr lang="en-US" altLang="en-US" sz="2000" b="1" dirty="0">
                <a:solidFill>
                  <a:srgbClr val="0066CC"/>
                </a:solidFill>
              </a:rPr>
              <a:t> </a:t>
            </a:r>
            <a:r>
              <a:rPr lang="en-US" altLang="en-US" sz="2000" b="1" dirty="0" err="1">
                <a:solidFill>
                  <a:srgbClr val="0066CC"/>
                </a:solidFill>
              </a:rPr>
              <a:t>Persyaratan</a:t>
            </a:r>
            <a:r>
              <a:rPr lang="en-US" altLang="en-US" sz="2000" b="1" dirty="0">
                <a:solidFill>
                  <a:srgbClr val="0066CC"/>
                </a:solidFill>
              </a:rPr>
              <a:t> ISO 9001:2015</a:t>
            </a: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1052269" y="3373367"/>
            <a:ext cx="1219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b="1" dirty="0">
                <a:solidFill>
                  <a:srgbClr val="0066CC"/>
                </a:solidFill>
              </a:rPr>
              <a:t>SMM</a:t>
            </a:r>
            <a:endParaRPr lang="en-US" altLang="en-US" sz="2000" b="1" i="1" u="sng" dirty="0">
              <a:solidFill>
                <a:srgbClr val="0066CC"/>
              </a:solidFill>
            </a:endParaRPr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2189384" y="5207687"/>
            <a:ext cx="665285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3088157" y="5028498"/>
            <a:ext cx="45865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b="1" i="1" u="sng" dirty="0" err="1">
                <a:solidFill>
                  <a:srgbClr val="FF0000"/>
                </a:solidFill>
              </a:rPr>
              <a:t>Hanya</a:t>
            </a:r>
            <a:r>
              <a:rPr lang="en-US" alt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2000" b="1" i="1" u="sng" dirty="0" err="1">
                <a:solidFill>
                  <a:srgbClr val="FF0000"/>
                </a:solidFill>
              </a:rPr>
              <a:t>Persyaratan</a:t>
            </a:r>
            <a:r>
              <a:rPr lang="en-US" altLang="en-US" sz="2000" b="1" i="1" u="sng" dirty="0">
                <a:solidFill>
                  <a:srgbClr val="FF0000"/>
                </a:solidFill>
              </a:rPr>
              <a:t> ISO 45001 : 2018</a:t>
            </a: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1059523" y="5037478"/>
            <a:ext cx="1219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b="1" i="1" u="sng" dirty="0">
                <a:solidFill>
                  <a:srgbClr val="FF0000"/>
                </a:solidFill>
              </a:rPr>
              <a:t>SMK3</a:t>
            </a:r>
          </a:p>
        </p:txBody>
      </p:sp>
    </p:spTree>
    <p:extLst>
      <p:ext uri="{BB962C8B-B14F-4D97-AF65-F5344CB8AC3E}">
        <p14:creationId xmlns:p14="http://schemas.microsoft.com/office/powerpoint/2010/main" val="467453121"/>
      </p:ext>
    </p:extLst>
  </p:cSld>
  <p:clrMapOvr>
    <a:masterClrMapping/>
  </p:clrMapOvr>
  <p:transition spd="med">
    <p:blinds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753374"/>
              </p:ext>
            </p:extLst>
          </p:nvPr>
        </p:nvGraphicFramePr>
        <p:xfrm>
          <a:off x="107951" y="642181"/>
          <a:ext cx="4494213" cy="5484280"/>
        </p:xfrm>
        <a:graphic>
          <a:graphicData uri="http://schemas.openxmlformats.org/drawingml/2006/table">
            <a:tbl>
              <a:tblPr/>
              <a:tblGrid>
                <a:gridCol w="366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917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</a:t>
                      </a: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Context of The Organization</a:t>
                      </a: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4.1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Understanding the organization and its context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93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4.2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Understanding the needs and expectations of</a:t>
                      </a:r>
                      <a:r>
                        <a:rPr lang="en-US" sz="1200" b="1" i="1" u="sng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 workers 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and other interested parties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4.3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Determining the scope of the QHSE management system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4.4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QHSE management system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4.4.1 </a:t>
                      </a:r>
                      <a:r>
                        <a:rPr lang="en-US" sz="1200" b="1" u="none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General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4.4.2 To the extent necessary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</a:t>
                      </a: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Leadership and </a:t>
                      </a:r>
                      <a:r>
                        <a:rPr lang="en-US" sz="1200" b="1" i="0" u="sng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worker participation</a:t>
                      </a: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5.1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Leadership and commitment</a:t>
                      </a:r>
                    </a:p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5.1.1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General</a:t>
                      </a:r>
                    </a:p>
                    <a:p>
                      <a:pPr algn="l" fontAlgn="b"/>
                      <a:r>
                        <a:rPr lang="en-US" sz="1200" b="1" i="1" u="none" strike="noStrike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5.1.2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Customer Focus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5.2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QHSE policy</a:t>
                      </a:r>
                    </a:p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5.2.1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Establishing the quality policy</a:t>
                      </a:r>
                    </a:p>
                    <a:p>
                      <a:pPr algn="l" fontAlgn="b"/>
                      <a:r>
                        <a:rPr lang="en-US" sz="1200" b="1" i="1" u="none" strike="noStrike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5.1.2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Communicating the quality policy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5.3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Organizational roles, responsibilities and authorities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sng" strike="noStrike">
                        <a:solidFill>
                          <a:srgbClr val="FF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sng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5.4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sng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Consultation and participation of workers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</a:t>
                      </a: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Planning </a:t>
                      </a: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Actions to address risks and opportunities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6.1.1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593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6.1.2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Activity plan / </a:t>
                      </a:r>
                      <a:r>
                        <a:rPr lang="en-US" sz="1200" b="1" i="1" u="sng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Hazard identification and assessment of risks and opportunities</a:t>
                      </a:r>
                      <a:endParaRPr lang="en-US" sz="1200" b="1" i="0" u="sng" strike="noStrike" dirty="0">
                        <a:solidFill>
                          <a:srgbClr val="00B05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593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6.1.3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Determination</a:t>
                      </a:r>
                      <a:r>
                        <a:rPr lang="en-US" sz="1200" b="1" i="1" u="none" strike="noStrike" baseline="0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 of legal requirements and other requirements</a:t>
                      </a:r>
                      <a:endParaRPr lang="en-US" sz="1200" b="1" i="0" u="sng" strike="noStrike" dirty="0">
                        <a:solidFill>
                          <a:srgbClr val="00B05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6.1.4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Planning action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4572000" y="701675"/>
            <a:ext cx="15875" cy="5867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711283" y="27659"/>
            <a:ext cx="57214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0000FF"/>
                </a:solidFill>
                <a:latin typeface="Impact" panose="020B0806030902050204" pitchFamily="34" charset="0"/>
              </a:rPr>
              <a:t>ISO 9001:2015</a:t>
            </a:r>
            <a:r>
              <a:rPr lang="en-US" sz="3200" dirty="0">
                <a:solidFill>
                  <a:srgbClr val="FF0000"/>
                </a:solidFill>
                <a:latin typeface="Impact" panose="020B0806030902050204" pitchFamily="34" charset="0"/>
              </a:rPr>
              <a:t> </a:t>
            </a:r>
            <a:r>
              <a:rPr lang="en-US" sz="3200" dirty="0">
                <a:latin typeface="Impact" panose="020B0806030902050204" pitchFamily="34" charset="0"/>
              </a:rPr>
              <a:t>&amp; </a:t>
            </a:r>
            <a:r>
              <a:rPr lang="en-US" sz="3200" i="1" u="sng" dirty="0">
                <a:solidFill>
                  <a:srgbClr val="FF0000"/>
                </a:solidFill>
                <a:latin typeface="Impact" panose="020B0806030902050204" pitchFamily="34" charset="0"/>
              </a:rPr>
              <a:t>ISO 45001 : 2018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63538B-0AD4-4B18-8B27-E250FA20F28E}"/>
              </a:ext>
            </a:extLst>
          </p:cNvPr>
          <p:cNvCxnSpPr/>
          <p:nvPr/>
        </p:nvCxnSpPr>
        <p:spPr>
          <a:xfrm>
            <a:off x="179109" y="631598"/>
            <a:ext cx="86349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096CB93-CD06-42C7-92E2-6F31481E2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290619"/>
              </p:ext>
            </p:extLst>
          </p:nvPr>
        </p:nvGraphicFramePr>
        <p:xfrm>
          <a:off x="4592121" y="709686"/>
          <a:ext cx="4494213" cy="740730"/>
        </p:xfrm>
        <a:graphic>
          <a:graphicData uri="http://schemas.openxmlformats.org/drawingml/2006/table">
            <a:tbl>
              <a:tblPr/>
              <a:tblGrid>
                <a:gridCol w="366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917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6.2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QHSE</a:t>
                      </a:r>
                      <a:r>
                        <a:rPr lang="en-US" sz="1200" b="1" i="0" u="none" strike="noStrike" baseline="0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objectives and planning to achieve them 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6.2.1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QHSE</a:t>
                      </a:r>
                      <a:r>
                        <a:rPr lang="en-US" sz="1200" b="1" i="1" u="none" strike="noStrike" baseline="0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 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objectives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6.2.2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Planning actions to achieve QHSE objectives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149D33-5AD4-4B68-82B6-91EC1F00A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445699"/>
              </p:ext>
            </p:extLst>
          </p:nvPr>
        </p:nvGraphicFramePr>
        <p:xfrm>
          <a:off x="4649787" y="1763874"/>
          <a:ext cx="4494213" cy="493820"/>
        </p:xfrm>
        <a:graphic>
          <a:graphicData uri="http://schemas.openxmlformats.org/drawingml/2006/table">
            <a:tbl>
              <a:tblPr/>
              <a:tblGrid>
                <a:gridCol w="366701">
                  <a:extLst>
                    <a:ext uri="{9D8B030D-6E8A-4147-A177-3AD203B41FA5}">
                      <a16:colId xmlns:a16="http://schemas.microsoft.com/office/drawing/2014/main" val="1085322665"/>
                    </a:ext>
                  </a:extLst>
                </a:gridCol>
                <a:gridCol w="434924">
                  <a:extLst>
                    <a:ext uri="{9D8B030D-6E8A-4147-A177-3AD203B41FA5}">
                      <a16:colId xmlns:a16="http://schemas.microsoft.com/office/drawing/2014/main" val="242119629"/>
                    </a:ext>
                  </a:extLst>
                </a:gridCol>
                <a:gridCol w="3692588">
                  <a:extLst>
                    <a:ext uri="{9D8B030D-6E8A-4147-A177-3AD203B41FA5}">
                      <a16:colId xmlns:a16="http://schemas.microsoft.com/office/drawing/2014/main" val="3428739577"/>
                    </a:ext>
                  </a:extLst>
                </a:gridCol>
              </a:tblGrid>
              <a:tr h="246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</a:t>
                      </a:r>
                    </a:p>
                  </a:txBody>
                  <a:tcPr marL="8153" marR="8153" marT="815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Support </a:t>
                      </a:r>
                    </a:p>
                  </a:txBody>
                  <a:tcPr marL="8153" marR="8153" marT="815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2504764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7.1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Resources</a:t>
                      </a:r>
                    </a:p>
                  </a:txBody>
                  <a:tcPr marL="8153" marR="8153" marT="815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16324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628EB13-5779-4F8E-81A9-74728D2C3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522014"/>
              </p:ext>
            </p:extLst>
          </p:nvPr>
        </p:nvGraphicFramePr>
        <p:xfrm>
          <a:off x="4608041" y="1435299"/>
          <a:ext cx="4494213" cy="246910"/>
        </p:xfrm>
        <a:graphic>
          <a:graphicData uri="http://schemas.openxmlformats.org/drawingml/2006/table">
            <a:tbl>
              <a:tblPr/>
              <a:tblGrid>
                <a:gridCol w="366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2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6.3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Planning of changes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F6B59B-1E98-4763-8396-01BBCA632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662574"/>
              </p:ext>
            </p:extLst>
          </p:nvPr>
        </p:nvGraphicFramePr>
        <p:xfrm>
          <a:off x="4541836" y="2274653"/>
          <a:ext cx="4494213" cy="1258723"/>
        </p:xfrm>
        <a:graphic>
          <a:graphicData uri="http://schemas.openxmlformats.org/drawingml/2006/table">
            <a:tbl>
              <a:tblPr/>
              <a:tblGrid>
                <a:gridCol w="366701">
                  <a:extLst>
                    <a:ext uri="{9D8B030D-6E8A-4147-A177-3AD203B41FA5}">
                      <a16:colId xmlns:a16="http://schemas.microsoft.com/office/drawing/2014/main" val="857248804"/>
                    </a:ext>
                  </a:extLst>
                </a:gridCol>
                <a:gridCol w="434924">
                  <a:extLst>
                    <a:ext uri="{9D8B030D-6E8A-4147-A177-3AD203B41FA5}">
                      <a16:colId xmlns:a16="http://schemas.microsoft.com/office/drawing/2014/main" val="2576841570"/>
                    </a:ext>
                  </a:extLst>
                </a:gridCol>
                <a:gridCol w="400812">
                  <a:extLst>
                    <a:ext uri="{9D8B030D-6E8A-4147-A177-3AD203B41FA5}">
                      <a16:colId xmlns:a16="http://schemas.microsoft.com/office/drawing/2014/main" val="3723241556"/>
                    </a:ext>
                  </a:extLst>
                </a:gridCol>
                <a:gridCol w="3291776">
                  <a:extLst>
                    <a:ext uri="{9D8B030D-6E8A-4147-A177-3AD203B41FA5}">
                      <a16:colId xmlns:a16="http://schemas.microsoft.com/office/drawing/2014/main" val="1701891249"/>
                    </a:ext>
                  </a:extLst>
                </a:gridCol>
              </a:tblGrid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7.1.1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4058726"/>
                  </a:ext>
                </a:extLst>
              </a:tr>
              <a:tr h="207987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7.1.2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People</a:t>
                      </a:r>
                      <a:endParaRPr lang="en-US" sz="1200" b="1" i="0" u="sng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140547"/>
                  </a:ext>
                </a:extLst>
              </a:tr>
              <a:tr h="24566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7.1.3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Infrastructure</a:t>
                      </a:r>
                      <a:endParaRPr lang="en-US" sz="1200" b="1" i="0" u="sng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3569138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7.1.4</a:t>
                      </a:r>
                    </a:p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7.1.5</a:t>
                      </a:r>
                    </a:p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7.1.6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Environment for the operation of processes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Monitoring and measuring resources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Organizational Knowledge</a:t>
                      </a:r>
                      <a:endParaRPr lang="en-ID" sz="1200" i="0" kern="1200" dirty="0">
                        <a:solidFill>
                          <a:srgbClr val="0000FF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66735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4581FE-7D3F-4540-BAEB-55FD26EEB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065396"/>
              </p:ext>
            </p:extLst>
          </p:nvPr>
        </p:nvGraphicFramePr>
        <p:xfrm>
          <a:off x="4728952" y="3584317"/>
          <a:ext cx="4319586" cy="2065629"/>
        </p:xfrm>
        <a:graphic>
          <a:graphicData uri="http://schemas.openxmlformats.org/drawingml/2006/table">
            <a:tbl>
              <a:tblPr/>
              <a:tblGrid>
                <a:gridCol w="352453">
                  <a:extLst>
                    <a:ext uri="{9D8B030D-6E8A-4147-A177-3AD203B41FA5}">
                      <a16:colId xmlns:a16="http://schemas.microsoft.com/office/drawing/2014/main" val="2847832902"/>
                    </a:ext>
                  </a:extLst>
                </a:gridCol>
                <a:gridCol w="418024">
                  <a:extLst>
                    <a:ext uri="{9D8B030D-6E8A-4147-A177-3AD203B41FA5}">
                      <a16:colId xmlns:a16="http://schemas.microsoft.com/office/drawing/2014/main" val="1372981705"/>
                    </a:ext>
                  </a:extLst>
                </a:gridCol>
                <a:gridCol w="385239">
                  <a:extLst>
                    <a:ext uri="{9D8B030D-6E8A-4147-A177-3AD203B41FA5}">
                      <a16:colId xmlns:a16="http://schemas.microsoft.com/office/drawing/2014/main" val="2145668168"/>
                    </a:ext>
                  </a:extLst>
                </a:gridCol>
                <a:gridCol w="3163870">
                  <a:extLst>
                    <a:ext uri="{9D8B030D-6E8A-4147-A177-3AD203B41FA5}">
                      <a16:colId xmlns:a16="http://schemas.microsoft.com/office/drawing/2014/main" val="1789435570"/>
                    </a:ext>
                  </a:extLst>
                </a:gridCol>
              </a:tblGrid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7.2</a:t>
                      </a:r>
                    </a:p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7.3</a:t>
                      </a:r>
                    </a:p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7.4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Competency</a:t>
                      </a:r>
                    </a:p>
                    <a:p>
                      <a:pPr algn="l" fontAlgn="b"/>
                      <a:r>
                        <a:rPr lang="en-US" sz="1200" b="1" i="1" u="none" strike="noStrike" dirty="0" err="1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Awarness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Communication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905064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7.4.1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010884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7.4.2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Internal communication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294698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7.4.3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External communication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486792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7.5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Documented information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873020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7.5.1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8166559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7.5.2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Creating and updating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222409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7.5.3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Control of documented information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932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413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4572000" y="701675"/>
            <a:ext cx="15875" cy="5867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63538B-0AD4-4B18-8B27-E250FA20F28E}"/>
              </a:ext>
            </a:extLst>
          </p:cNvPr>
          <p:cNvCxnSpPr/>
          <p:nvPr/>
        </p:nvCxnSpPr>
        <p:spPr>
          <a:xfrm>
            <a:off x="179109" y="631598"/>
            <a:ext cx="86349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601990"/>
              </p:ext>
            </p:extLst>
          </p:nvPr>
        </p:nvGraphicFramePr>
        <p:xfrm>
          <a:off x="179109" y="831856"/>
          <a:ext cx="4319586" cy="1667201"/>
        </p:xfrm>
        <a:graphic>
          <a:graphicData uri="http://schemas.openxmlformats.org/drawingml/2006/table">
            <a:tbl>
              <a:tblPr/>
              <a:tblGrid>
                <a:gridCol w="352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5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Operation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8.1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Operational planning and control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8.1.1 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sng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8.1.2</a:t>
                      </a:r>
                      <a:r>
                        <a:rPr lang="en-US" sz="1200" b="1" i="1" u="sng" strike="noStrike" baseline="0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 Eliminating hazards and reducing OH&amp;S risks</a:t>
                      </a:r>
                      <a:endParaRPr lang="en-US" sz="1200" b="1" i="1" u="sng" strike="noStrike" dirty="0">
                        <a:solidFill>
                          <a:srgbClr val="FF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sng" strike="noStrike">
                        <a:solidFill>
                          <a:srgbClr val="FF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sng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8.1.3 Management of change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sng" strike="noStrike">
                        <a:solidFill>
                          <a:srgbClr val="FF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sng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8.1.4</a:t>
                      </a:r>
                      <a:r>
                        <a:rPr lang="en-US" sz="1200" b="1" i="1" u="sng" strike="noStrike" baseline="0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 Procurement</a:t>
                      </a:r>
                      <a:endParaRPr lang="en-US" sz="1200" b="1" i="1" u="sng" strike="noStrike" dirty="0">
                        <a:solidFill>
                          <a:srgbClr val="FF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8.2</a:t>
                      </a:r>
                    </a:p>
                    <a:p>
                      <a:pPr algn="ctr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Requirements for products and services / 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Emergency preparedness and response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9F4CE37-6629-4227-A673-1C8CF05C0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224304"/>
              </p:ext>
            </p:extLst>
          </p:nvPr>
        </p:nvGraphicFramePr>
        <p:xfrm>
          <a:off x="165461" y="2487909"/>
          <a:ext cx="4319586" cy="1146254"/>
        </p:xfrm>
        <a:graphic>
          <a:graphicData uri="http://schemas.openxmlformats.org/drawingml/2006/table">
            <a:tbl>
              <a:tblPr/>
              <a:tblGrid>
                <a:gridCol w="352453">
                  <a:extLst>
                    <a:ext uri="{9D8B030D-6E8A-4147-A177-3AD203B41FA5}">
                      <a16:colId xmlns:a16="http://schemas.microsoft.com/office/drawing/2014/main" val="1945337536"/>
                    </a:ext>
                  </a:extLst>
                </a:gridCol>
                <a:gridCol w="418024">
                  <a:extLst>
                    <a:ext uri="{9D8B030D-6E8A-4147-A177-3AD203B41FA5}">
                      <a16:colId xmlns:a16="http://schemas.microsoft.com/office/drawing/2014/main" val="562715292"/>
                    </a:ext>
                  </a:extLst>
                </a:gridCol>
                <a:gridCol w="385239">
                  <a:extLst>
                    <a:ext uri="{9D8B030D-6E8A-4147-A177-3AD203B41FA5}">
                      <a16:colId xmlns:a16="http://schemas.microsoft.com/office/drawing/2014/main" val="4241772352"/>
                    </a:ext>
                  </a:extLst>
                </a:gridCol>
                <a:gridCol w="3163870">
                  <a:extLst>
                    <a:ext uri="{9D8B030D-6E8A-4147-A177-3AD203B41FA5}">
                      <a16:colId xmlns:a16="http://schemas.microsoft.com/office/drawing/2014/main" val="2187786835"/>
                    </a:ext>
                  </a:extLst>
                </a:gridCol>
              </a:tblGrid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8.2.1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Customer Communication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3253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8.2.2</a:t>
                      </a:r>
                    </a:p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Determining the requirements for products and services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608942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8.2.3</a:t>
                      </a:r>
                    </a:p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8.2.4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Review of the requirements for products and services</a:t>
                      </a:r>
                      <a:endParaRPr lang="en-ID" sz="1200" b="1" kern="1200" dirty="0">
                        <a:solidFill>
                          <a:srgbClr val="0000FF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Changes to requirements for products and services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25954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0CD26A-DF92-4014-9B8B-4C7CB8840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353587"/>
              </p:ext>
            </p:extLst>
          </p:nvPr>
        </p:nvGraphicFramePr>
        <p:xfrm>
          <a:off x="540655" y="3661459"/>
          <a:ext cx="3967133" cy="1418985"/>
        </p:xfrm>
        <a:graphic>
          <a:graphicData uri="http://schemas.openxmlformats.org/drawingml/2006/table">
            <a:tbl>
              <a:tblPr/>
              <a:tblGrid>
                <a:gridCol w="418024">
                  <a:extLst>
                    <a:ext uri="{9D8B030D-6E8A-4147-A177-3AD203B41FA5}">
                      <a16:colId xmlns:a16="http://schemas.microsoft.com/office/drawing/2014/main" val="916032486"/>
                    </a:ext>
                  </a:extLst>
                </a:gridCol>
                <a:gridCol w="3549109">
                  <a:extLst>
                    <a:ext uri="{9D8B030D-6E8A-4147-A177-3AD203B41FA5}">
                      <a16:colId xmlns:a16="http://schemas.microsoft.com/office/drawing/2014/main" val="2436462452"/>
                    </a:ext>
                  </a:extLst>
                </a:gridCol>
              </a:tblGrid>
              <a:tr h="215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8.3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Design and development of products and services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36348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8.3.1  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37589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8.3.2</a:t>
                      </a:r>
                      <a:r>
                        <a:rPr lang="en-US" sz="1200" b="1" i="0" u="none" strike="noStrike" baseline="0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 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Design and development planning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45926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8.3.3  Design and development inputs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459387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8.3.4</a:t>
                      </a:r>
                      <a:r>
                        <a:rPr lang="en-US" sz="1200" b="1" i="0" u="none" strike="noStrike" baseline="0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 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Design and development controls</a:t>
                      </a:r>
                    </a:p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8.3.5  Design and development outputs</a:t>
                      </a:r>
                    </a:p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8.3.6  Design and development changes 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89453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D2F8CBA-B9D0-46B4-994F-4249CFFC2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22647"/>
              </p:ext>
            </p:extLst>
          </p:nvPr>
        </p:nvGraphicFramePr>
        <p:xfrm>
          <a:off x="542927" y="5151345"/>
          <a:ext cx="3967133" cy="1020557"/>
        </p:xfrm>
        <a:graphic>
          <a:graphicData uri="http://schemas.openxmlformats.org/drawingml/2006/table">
            <a:tbl>
              <a:tblPr/>
              <a:tblGrid>
                <a:gridCol w="418024">
                  <a:extLst>
                    <a:ext uri="{9D8B030D-6E8A-4147-A177-3AD203B41FA5}">
                      <a16:colId xmlns:a16="http://schemas.microsoft.com/office/drawing/2014/main" val="916032486"/>
                    </a:ext>
                  </a:extLst>
                </a:gridCol>
                <a:gridCol w="3549109">
                  <a:extLst>
                    <a:ext uri="{9D8B030D-6E8A-4147-A177-3AD203B41FA5}">
                      <a16:colId xmlns:a16="http://schemas.microsoft.com/office/drawing/2014/main" val="2436462452"/>
                    </a:ext>
                  </a:extLst>
                </a:gridCol>
              </a:tblGrid>
              <a:tr h="215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8.4</a:t>
                      </a:r>
                    </a:p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Control of externally provided processes, products and services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36348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8.4.1  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37589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8.4.2</a:t>
                      </a:r>
                      <a:r>
                        <a:rPr lang="en-US" sz="1200" b="1" i="0" u="none" strike="noStrike" baseline="0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 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Type and extent of control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45926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8.4.3 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Information for external providers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45938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5B790CB-B3B4-4162-BDF0-804AF6A9E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320823"/>
              </p:ext>
            </p:extLst>
          </p:nvPr>
        </p:nvGraphicFramePr>
        <p:xfrm>
          <a:off x="4895479" y="804560"/>
          <a:ext cx="3967133" cy="1577350"/>
        </p:xfrm>
        <a:graphic>
          <a:graphicData uri="http://schemas.openxmlformats.org/drawingml/2006/table">
            <a:tbl>
              <a:tblPr/>
              <a:tblGrid>
                <a:gridCol w="418024">
                  <a:extLst>
                    <a:ext uri="{9D8B030D-6E8A-4147-A177-3AD203B41FA5}">
                      <a16:colId xmlns:a16="http://schemas.microsoft.com/office/drawing/2014/main" val="916032486"/>
                    </a:ext>
                  </a:extLst>
                </a:gridCol>
                <a:gridCol w="3549109">
                  <a:extLst>
                    <a:ext uri="{9D8B030D-6E8A-4147-A177-3AD203B41FA5}">
                      <a16:colId xmlns:a16="http://schemas.microsoft.com/office/drawing/2014/main" val="2436462452"/>
                    </a:ext>
                  </a:extLst>
                </a:gridCol>
              </a:tblGrid>
              <a:tr h="215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8.5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Production and service provision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36348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8.5.1 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Control of production and service provision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37589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8.5.2</a:t>
                      </a:r>
                      <a:r>
                        <a:rPr lang="en-US" sz="1200" b="1" i="0" u="none" strike="noStrike" baseline="0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 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Identification and traceability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45926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8.5.3 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Property belonging to customers or external</a:t>
                      </a:r>
                    </a:p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          providers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459387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8.5.4</a:t>
                      </a:r>
                      <a:r>
                        <a:rPr lang="en-US" sz="1200" b="1" i="0" u="none" strike="noStrike" baseline="0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 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Preservation</a:t>
                      </a:r>
                    </a:p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8.5.5  Post-delivery activities</a:t>
                      </a:r>
                    </a:p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8.5.6  Control of changes 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89453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448D387-254C-411E-A20F-667411EF8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084914"/>
              </p:ext>
            </p:extLst>
          </p:nvPr>
        </p:nvGraphicFramePr>
        <p:xfrm>
          <a:off x="4893278" y="2413928"/>
          <a:ext cx="4127512" cy="632844"/>
        </p:xfrm>
        <a:graphic>
          <a:graphicData uri="http://schemas.openxmlformats.org/drawingml/2006/table">
            <a:tbl>
              <a:tblPr/>
              <a:tblGrid>
                <a:gridCol w="434924">
                  <a:extLst>
                    <a:ext uri="{9D8B030D-6E8A-4147-A177-3AD203B41FA5}">
                      <a16:colId xmlns:a16="http://schemas.microsoft.com/office/drawing/2014/main" val="4004146135"/>
                    </a:ext>
                  </a:extLst>
                </a:gridCol>
                <a:gridCol w="3692588">
                  <a:extLst>
                    <a:ext uri="{9D8B030D-6E8A-4147-A177-3AD203B41FA5}">
                      <a16:colId xmlns:a16="http://schemas.microsoft.com/office/drawing/2014/main" val="3029994004"/>
                    </a:ext>
                  </a:extLst>
                </a:gridCol>
              </a:tblGrid>
              <a:tr h="246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8.6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Release of products and services</a:t>
                      </a:r>
                      <a:endParaRPr lang="en-ID" sz="1200" kern="1200" dirty="0">
                        <a:solidFill>
                          <a:srgbClr val="0000FF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7390029"/>
                  </a:ext>
                </a:extLst>
              </a:tr>
              <a:tr h="3859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8.7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Control of nonconforming </a:t>
                      </a:r>
                      <a:r>
                        <a:rPr lang="en-US" sz="1200" b="1" kern="1200" dirty="0" err="1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ouputs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810817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43EC08E-84C9-4948-A307-712389E29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167825"/>
              </p:ext>
            </p:extLst>
          </p:nvPr>
        </p:nvGraphicFramePr>
        <p:xfrm>
          <a:off x="4649815" y="2926701"/>
          <a:ext cx="4319586" cy="3658294"/>
        </p:xfrm>
        <a:graphic>
          <a:graphicData uri="http://schemas.openxmlformats.org/drawingml/2006/table">
            <a:tbl>
              <a:tblPr/>
              <a:tblGrid>
                <a:gridCol w="352453">
                  <a:extLst>
                    <a:ext uri="{9D8B030D-6E8A-4147-A177-3AD203B41FA5}">
                      <a16:colId xmlns:a16="http://schemas.microsoft.com/office/drawing/2014/main" val="1383994057"/>
                    </a:ext>
                  </a:extLst>
                </a:gridCol>
                <a:gridCol w="418024">
                  <a:extLst>
                    <a:ext uri="{9D8B030D-6E8A-4147-A177-3AD203B41FA5}">
                      <a16:colId xmlns:a16="http://schemas.microsoft.com/office/drawing/2014/main" val="3914333929"/>
                    </a:ext>
                  </a:extLst>
                </a:gridCol>
                <a:gridCol w="385239">
                  <a:extLst>
                    <a:ext uri="{9D8B030D-6E8A-4147-A177-3AD203B41FA5}">
                      <a16:colId xmlns:a16="http://schemas.microsoft.com/office/drawing/2014/main" val="1226480389"/>
                    </a:ext>
                  </a:extLst>
                </a:gridCol>
                <a:gridCol w="3163870">
                  <a:extLst>
                    <a:ext uri="{9D8B030D-6E8A-4147-A177-3AD203B41FA5}">
                      <a16:colId xmlns:a16="http://schemas.microsoft.com/office/drawing/2014/main" val="1603908704"/>
                    </a:ext>
                  </a:extLst>
                </a:gridCol>
              </a:tblGrid>
              <a:tr h="215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Performance Evaluation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883649"/>
                  </a:ext>
                </a:extLst>
              </a:tr>
              <a:tr h="421896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9.1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Monitoring, measurement, analysis and performance</a:t>
                      </a:r>
                      <a:r>
                        <a:rPr lang="en-US" sz="1200" b="1" i="1" u="none" strike="noStrike" baseline="0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 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evaluation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5055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9.1.1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065509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9.1.2</a:t>
                      </a:r>
                    </a:p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9.1.3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Customer Satisfaction / 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Evaluation of compliance</a:t>
                      </a:r>
                    </a:p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Analysis and evaluation </a:t>
                      </a:r>
                      <a:endParaRPr lang="en-US" sz="1200" b="1" i="1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399610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9.2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Internal audit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044505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9.2.1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91257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9.2.2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Internal audit programme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9208750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9.3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Management review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9.3.1  General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9.3.2  </a:t>
                      </a:r>
                      <a:r>
                        <a:rPr lang="en-US" sz="1200" b="1" i="0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Management review inputs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9.3.3 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Management review output</a:t>
                      </a:r>
                      <a:endParaRPr lang="en-ID" sz="1200" b="1" i="0" kern="1200" dirty="0">
                        <a:solidFill>
                          <a:srgbClr val="0000FF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787304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Improvement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347026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10.1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260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10.2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sng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Incident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, nonconformity and corrective action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758848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10.3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Continual improvement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900630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707C72B6-EF97-406A-82DD-629D9D39E906}"/>
              </a:ext>
            </a:extLst>
          </p:cNvPr>
          <p:cNvSpPr/>
          <p:nvPr/>
        </p:nvSpPr>
        <p:spPr>
          <a:xfrm>
            <a:off x="1711283" y="27659"/>
            <a:ext cx="57214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0000FF"/>
                </a:solidFill>
                <a:latin typeface="Impact" panose="020B0806030902050204" pitchFamily="34" charset="0"/>
              </a:rPr>
              <a:t>ISO 9001:2015</a:t>
            </a:r>
            <a:r>
              <a:rPr lang="en-US" sz="3200" dirty="0">
                <a:solidFill>
                  <a:srgbClr val="FF0000"/>
                </a:solidFill>
                <a:latin typeface="Impact" panose="020B0806030902050204" pitchFamily="34" charset="0"/>
              </a:rPr>
              <a:t> </a:t>
            </a:r>
            <a:r>
              <a:rPr lang="en-US" sz="3200" dirty="0">
                <a:latin typeface="Impact" panose="020B0806030902050204" pitchFamily="34" charset="0"/>
              </a:rPr>
              <a:t>&amp;  </a:t>
            </a:r>
            <a:r>
              <a:rPr lang="en-US" sz="3200" i="1" u="sng" dirty="0">
                <a:solidFill>
                  <a:srgbClr val="FF0000"/>
                </a:solidFill>
                <a:latin typeface="Impact" panose="020B0806030902050204" pitchFamily="34" charset="0"/>
              </a:rPr>
              <a:t>ISO 45001 : 2018 </a:t>
            </a:r>
          </a:p>
        </p:txBody>
      </p:sp>
    </p:spTree>
    <p:extLst>
      <p:ext uri="{BB962C8B-B14F-4D97-AF65-F5344CB8AC3E}">
        <p14:creationId xmlns:p14="http://schemas.microsoft.com/office/powerpoint/2010/main" val="2053032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493383" y="38200"/>
            <a:ext cx="59779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0000FF"/>
                </a:solidFill>
                <a:latin typeface="Impact" panose="020B0806030902050204" pitchFamily="34" charset="0"/>
              </a:rPr>
              <a:t>ISO 900	:2015 </a:t>
            </a:r>
            <a:r>
              <a:rPr lang="en-US" sz="3200" dirty="0">
                <a:latin typeface="Impact" panose="020B0806030902050204" pitchFamily="34" charset="0"/>
              </a:rPr>
              <a:t>&amp; </a:t>
            </a:r>
            <a:r>
              <a:rPr lang="en-US" sz="3200" dirty="0">
                <a:solidFill>
                  <a:srgbClr val="FF0000"/>
                </a:solidFill>
                <a:latin typeface="Impact" panose="020B0806030902050204" pitchFamily="34" charset="0"/>
              </a:rPr>
              <a:t>ISO 45001 : 2018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070846" y="1358153"/>
            <a:ext cx="4988860" cy="4773825"/>
          </a:xfrm>
          <a:prstGeom prst="roundRect">
            <a:avLst>
              <a:gd name="adj" fmla="val 8808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112884" y="1371368"/>
            <a:ext cx="4838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Scope of the OH&amp;S&amp;E management system (4.3/4.4)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3382" y="796276"/>
            <a:ext cx="1747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Internal and External Issues (4.1)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149026" y="473110"/>
            <a:ext cx="17475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Needs and expectation of </a:t>
            </a:r>
            <a:r>
              <a:rPr lang="en-US" sz="1400" b="1" u="sng" dirty="0">
                <a:solidFill>
                  <a:srgbClr val="FF0000"/>
                </a:solidFill>
              </a:rPr>
              <a:t>workers</a:t>
            </a:r>
            <a:r>
              <a:rPr lang="en-US" sz="1400" dirty="0"/>
              <a:t> and other interested parties (4.2)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53909" y="6153683"/>
            <a:ext cx="2578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Intended Outcomes of the OH&amp;S&amp;E management system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41135" y="1370876"/>
            <a:ext cx="5793872" cy="4635796"/>
            <a:chOff x="1641135" y="1370876"/>
            <a:chExt cx="5793872" cy="4635796"/>
          </a:xfrm>
        </p:grpSpPr>
        <p:grpSp>
          <p:nvGrpSpPr>
            <p:cNvPr id="8" name="Group 7"/>
            <p:cNvGrpSpPr/>
            <p:nvPr/>
          </p:nvGrpSpPr>
          <p:grpSpPr>
            <a:xfrm>
              <a:off x="2817157" y="1984156"/>
              <a:ext cx="3488923" cy="3650162"/>
              <a:chOff x="3146611" y="2326341"/>
              <a:chExt cx="2803712" cy="2933284"/>
            </a:xfrm>
            <a:noFill/>
          </p:grpSpPr>
          <p:sp>
            <p:nvSpPr>
              <p:cNvPr id="18" name="Oval 17"/>
              <p:cNvSpPr/>
              <p:nvPr/>
            </p:nvSpPr>
            <p:spPr>
              <a:xfrm>
                <a:off x="3866027" y="3119717"/>
                <a:ext cx="1385048" cy="138504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094627" y="2326341"/>
                <a:ext cx="927848" cy="9278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4094627" y="4331777"/>
                <a:ext cx="927848" cy="9278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5022475" y="3348317"/>
                <a:ext cx="927848" cy="9278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146611" y="3348317"/>
                <a:ext cx="927848" cy="9278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4414097" y="1584046"/>
              <a:ext cx="320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442139" y="3633146"/>
              <a:ext cx="320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60957" y="3633146"/>
              <a:ext cx="320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14097" y="5606562"/>
              <a:ext cx="320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</a:t>
              </a:r>
            </a:p>
          </p:txBody>
        </p:sp>
        <p:sp>
          <p:nvSpPr>
            <p:cNvPr id="9" name="Arc 8"/>
            <p:cNvSpPr/>
            <p:nvPr/>
          </p:nvSpPr>
          <p:spPr>
            <a:xfrm rot="16200000">
              <a:off x="2558304" y="1711135"/>
              <a:ext cx="4038752" cy="4076548"/>
            </a:xfrm>
            <a:prstGeom prst="arc">
              <a:avLst>
                <a:gd name="adj1" fmla="val 16543597"/>
                <a:gd name="adj2" fmla="val 2125611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/>
            <p:cNvSpPr/>
            <p:nvPr/>
          </p:nvSpPr>
          <p:spPr>
            <a:xfrm>
              <a:off x="2577202" y="1730033"/>
              <a:ext cx="4038752" cy="4076548"/>
            </a:xfrm>
            <a:prstGeom prst="arc">
              <a:avLst>
                <a:gd name="adj1" fmla="val 16543597"/>
                <a:gd name="adj2" fmla="val 21301944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 rot="5400000">
              <a:off x="2577202" y="1794927"/>
              <a:ext cx="4038752" cy="4076548"/>
            </a:xfrm>
            <a:prstGeom prst="arc">
              <a:avLst>
                <a:gd name="adj1" fmla="val 16543597"/>
                <a:gd name="adj2" fmla="val 21347873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 rot="10800000">
              <a:off x="2550509" y="1769285"/>
              <a:ext cx="4038752" cy="4076548"/>
            </a:xfrm>
            <a:prstGeom prst="arc">
              <a:avLst>
                <a:gd name="adj1" fmla="val 16543597"/>
                <a:gd name="adj2" fmla="val 21187616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09417" y="2268624"/>
              <a:ext cx="11498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Planning</a:t>
              </a:r>
            </a:p>
            <a:p>
              <a:pPr algn="ctr"/>
              <a:r>
                <a:rPr lang="en-US" sz="1600" dirty="0"/>
                <a:t>(6)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90557" y="3443706"/>
              <a:ext cx="115425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Support (7) and Operation (8)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07215" y="3423233"/>
              <a:ext cx="115425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Leadership and</a:t>
              </a:r>
              <a:r>
                <a:rPr lang="en-US" sz="1400" b="1" dirty="0"/>
                <a:t> </a:t>
              </a:r>
              <a:r>
                <a:rPr lang="en-US" sz="1400" b="1" u="sng" dirty="0">
                  <a:solidFill>
                    <a:srgbClr val="FF0000"/>
                  </a:solidFill>
                </a:rPr>
                <a:t>worker participation </a:t>
              </a:r>
              <a:r>
                <a:rPr lang="en-US" sz="1400" dirty="0"/>
                <a:t>(5)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07144" y="4724618"/>
              <a:ext cx="115425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Performance Evaluation (8)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779297" y="3571591"/>
              <a:ext cx="1257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Improvement (10)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1641135" y="1370876"/>
              <a:ext cx="719822" cy="39840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6873730" y="1463242"/>
              <a:ext cx="561277" cy="2667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/>
          <p:cNvCxnSpPr>
            <a:endCxn id="39" idx="3"/>
          </p:cNvCxnSpPr>
          <p:nvPr/>
        </p:nvCxnSpPr>
        <p:spPr>
          <a:xfrm rot="5400000">
            <a:off x="5698804" y="5818135"/>
            <a:ext cx="730302" cy="46401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44"/>
          <p:cNvCxnSpPr>
            <a:endCxn id="39" idx="1"/>
          </p:cNvCxnSpPr>
          <p:nvPr/>
        </p:nvCxnSpPr>
        <p:spPr>
          <a:xfrm rot="16200000" flipH="1">
            <a:off x="2656752" y="5818136"/>
            <a:ext cx="730300" cy="46401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749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/>
          </p:cNvGraphicFramePr>
          <p:nvPr>
            <p:extLst/>
          </p:nvPr>
        </p:nvGraphicFramePr>
        <p:xfrm>
          <a:off x="0" y="867195"/>
          <a:ext cx="9144000" cy="5525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name="Clip" r:id="rId3" imgW="6503760" imgH="4368600" progId="">
                  <p:embed/>
                </p:oleObj>
              </mc:Choice>
              <mc:Fallback>
                <p:oleObj name="Clip" r:id="rId3" imgW="6503760" imgH="4368600" progId="">
                  <p:embed/>
                  <p:pic>
                    <p:nvPicPr>
                      <p:cNvPr id="205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867195"/>
                        <a:ext cx="9144000" cy="55255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3566161" y="3537745"/>
            <a:ext cx="4663126" cy="916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92" tIns="42497" rIns="84992" bIns="42497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5400" b="1" dirty="0" err="1"/>
              <a:t>Pasal</a:t>
            </a:r>
            <a:r>
              <a:rPr lang="en-US" altLang="en-US" sz="5400" b="1" dirty="0"/>
              <a:t> 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853BF5-DFB5-4135-B028-533A15A886AF}"/>
              </a:ext>
            </a:extLst>
          </p:cNvPr>
          <p:cNvSpPr txBox="1">
            <a:spLocks/>
          </p:cNvSpPr>
          <p:nvPr/>
        </p:nvSpPr>
        <p:spPr>
          <a:xfrm>
            <a:off x="8275467" y="20702"/>
            <a:ext cx="868533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>
                <a:solidFill>
                  <a:srgbClr val="0000FF"/>
                </a:solidFill>
              </a:rPr>
              <a:t>SMM</a:t>
            </a:r>
          </a:p>
        </p:txBody>
      </p:sp>
    </p:spTree>
    <p:extLst>
      <p:ext uri="{BB962C8B-B14F-4D97-AF65-F5344CB8AC3E}">
        <p14:creationId xmlns:p14="http://schemas.microsoft.com/office/powerpoint/2010/main" val="346580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9714" y="372864"/>
            <a:ext cx="7209845" cy="60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2" dirty="0"/>
              <a:t>Goal : </a:t>
            </a:r>
            <a:r>
              <a:rPr lang="en-US" sz="1662" dirty="0" err="1"/>
              <a:t>Secara</a:t>
            </a:r>
            <a:r>
              <a:rPr lang="en-US" sz="1662" dirty="0"/>
              <a:t> </a:t>
            </a:r>
            <a:r>
              <a:rPr lang="en-US" sz="1662" dirty="0" err="1"/>
              <a:t>konsisten</a:t>
            </a:r>
            <a:r>
              <a:rPr lang="en-US" sz="1662" dirty="0"/>
              <a:t> </a:t>
            </a:r>
            <a:r>
              <a:rPr lang="en-US" sz="1662" dirty="0" err="1"/>
              <a:t>menyediakan</a:t>
            </a:r>
            <a:r>
              <a:rPr lang="en-US" sz="1662" dirty="0"/>
              <a:t> </a:t>
            </a:r>
            <a:r>
              <a:rPr lang="en-US" sz="1662" dirty="0" err="1"/>
              <a:t>produk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jasa</a:t>
            </a:r>
            <a:r>
              <a:rPr lang="en-US" sz="1662" dirty="0"/>
              <a:t> yang </a:t>
            </a:r>
            <a:r>
              <a:rPr lang="en-US" sz="1662" dirty="0" err="1"/>
              <a:t>dapat</a:t>
            </a:r>
            <a:r>
              <a:rPr lang="en-US" sz="1662" dirty="0"/>
              <a:t> </a:t>
            </a:r>
            <a:r>
              <a:rPr lang="en-US" sz="1662" dirty="0" err="1"/>
              <a:t>memenuhi</a:t>
            </a:r>
            <a:r>
              <a:rPr lang="en-US" sz="1662" dirty="0"/>
              <a:t> </a:t>
            </a:r>
            <a:r>
              <a:rPr lang="en-US" sz="1662" dirty="0" err="1"/>
              <a:t>Persyaratan</a:t>
            </a:r>
            <a:r>
              <a:rPr lang="en-US" sz="1662" dirty="0"/>
              <a:t> Customer, </a:t>
            </a:r>
            <a:r>
              <a:rPr lang="en-US" sz="1662" dirty="0" err="1"/>
              <a:t>Hukum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Peraturan</a:t>
            </a:r>
            <a:r>
              <a:rPr lang="en-US" sz="1662" dirty="0"/>
              <a:t> yang </a:t>
            </a:r>
            <a:r>
              <a:rPr lang="en-US" sz="1662" dirty="0" err="1"/>
              <a:t>berlaku</a:t>
            </a:r>
            <a:r>
              <a:rPr lang="en-US" sz="1662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76246" y="3425443"/>
            <a:ext cx="2391508" cy="13234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err="1"/>
              <a:t>Menetapkan</a:t>
            </a:r>
            <a:r>
              <a:rPr lang="en-US" sz="1600" b="1" u="sng" dirty="0"/>
              <a:t> </a:t>
            </a:r>
            <a:r>
              <a:rPr lang="en-US" sz="1600" b="1" u="sng" dirty="0" err="1"/>
              <a:t>pihak</a:t>
            </a:r>
            <a:r>
              <a:rPr lang="en-US" sz="1600" b="1" u="sng" dirty="0"/>
              <a:t> yang </a:t>
            </a:r>
            <a:r>
              <a:rPr lang="en-US" sz="1600" b="1" u="sng" dirty="0" err="1"/>
              <a:t>berkepentingan</a:t>
            </a:r>
            <a:r>
              <a:rPr lang="en-US" sz="1600" b="1" u="sng" dirty="0"/>
              <a:t> yang </a:t>
            </a:r>
            <a:r>
              <a:rPr lang="en-US" sz="1600" b="1" u="sng" dirty="0" err="1"/>
              <a:t>relevan</a:t>
            </a:r>
            <a:r>
              <a:rPr lang="en-US" sz="1600" b="1" u="sng" dirty="0"/>
              <a:t> </a:t>
            </a:r>
            <a:r>
              <a:rPr lang="en-US" sz="1600" b="1" u="sng" dirty="0" err="1"/>
              <a:t>terhadap</a:t>
            </a:r>
            <a:r>
              <a:rPr lang="en-US" sz="1600" b="1" u="sng" dirty="0"/>
              <a:t> SMMK3L * </a:t>
            </a:r>
          </a:p>
          <a:p>
            <a:pPr algn="ctr"/>
            <a:r>
              <a:rPr lang="en-US" sz="1600" b="1" u="sng" dirty="0"/>
              <a:t>(4.2)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0124" y="3187176"/>
            <a:ext cx="2272317" cy="13234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err="1"/>
              <a:t>Menetapkan</a:t>
            </a:r>
            <a:r>
              <a:rPr lang="en-US" sz="1600" b="1" u="sng" dirty="0"/>
              <a:t> </a:t>
            </a:r>
            <a:r>
              <a:rPr lang="en-US" sz="1600" b="1" u="sng" dirty="0" err="1"/>
              <a:t>persyaratan</a:t>
            </a:r>
            <a:r>
              <a:rPr lang="en-US" sz="1600" b="1" u="sng" dirty="0"/>
              <a:t> </a:t>
            </a:r>
            <a:r>
              <a:rPr lang="en-US" sz="1600" b="1" u="sng" dirty="0" err="1"/>
              <a:t>dari</a:t>
            </a:r>
            <a:r>
              <a:rPr lang="en-US" sz="1600" b="1" u="sng" dirty="0"/>
              <a:t> </a:t>
            </a:r>
            <a:r>
              <a:rPr lang="en-US" sz="1600" b="1" u="sng" dirty="0" err="1"/>
              <a:t>pihak</a:t>
            </a:r>
            <a:r>
              <a:rPr lang="en-US" sz="1600" b="1" u="sng" dirty="0"/>
              <a:t> yang </a:t>
            </a:r>
            <a:r>
              <a:rPr lang="en-US" sz="1600" b="1" u="sng" dirty="0" err="1"/>
              <a:t>berkepentingan</a:t>
            </a:r>
            <a:r>
              <a:rPr lang="en-US" sz="1600" b="1" u="sng" dirty="0"/>
              <a:t> yang </a:t>
            </a:r>
            <a:r>
              <a:rPr lang="en-US" sz="1600" b="1" u="sng" dirty="0" err="1"/>
              <a:t>relevan</a:t>
            </a:r>
            <a:r>
              <a:rPr lang="en-US" sz="1600" b="1" u="sng" dirty="0"/>
              <a:t> </a:t>
            </a:r>
            <a:r>
              <a:rPr lang="en-US" sz="1600" b="1" u="sng" dirty="0" err="1"/>
              <a:t>dengan</a:t>
            </a:r>
            <a:r>
              <a:rPr lang="en-US" sz="1600" b="1" u="sng" dirty="0"/>
              <a:t> * SMMK3L (4.2)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21014" y="2080776"/>
            <a:ext cx="2926379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Produk</a:t>
            </a:r>
            <a:r>
              <a:rPr lang="en-US" sz="1600" dirty="0"/>
              <a:t> &amp; </a:t>
            </a:r>
            <a:r>
              <a:rPr lang="en-US" sz="1600" dirty="0" err="1"/>
              <a:t>Jasa</a:t>
            </a:r>
            <a:r>
              <a:rPr lang="en-US" sz="1600" dirty="0"/>
              <a:t> Perusahaan </a:t>
            </a:r>
            <a:r>
              <a:rPr lang="en-US" sz="1600" dirty="0" err="1"/>
              <a:t>Apa</a:t>
            </a:r>
            <a:r>
              <a:rPr lang="en-US" sz="1600" dirty="0"/>
              <a:t> ? </a:t>
            </a:r>
          </a:p>
          <a:p>
            <a:pPr algn="ctr"/>
            <a:r>
              <a:rPr lang="en-US" sz="1600" dirty="0" err="1"/>
              <a:t>Siapa</a:t>
            </a:r>
            <a:r>
              <a:rPr lang="en-US" sz="1600" dirty="0"/>
              <a:t> </a:t>
            </a:r>
            <a:r>
              <a:rPr lang="en-US" sz="1600" dirty="0" err="1"/>
              <a:t>Customernya</a:t>
            </a:r>
            <a:r>
              <a:rPr lang="en-US" sz="1600" dirty="0"/>
              <a:t> ?  </a:t>
            </a:r>
          </a:p>
          <a:p>
            <a:pPr algn="ctr"/>
            <a:r>
              <a:rPr lang="en-US" sz="1600" dirty="0" err="1"/>
              <a:t>Definisi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r>
              <a:rPr lang="en-US" sz="1600" dirty="0"/>
              <a:t>,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22901" y="1609820"/>
            <a:ext cx="3094300" cy="44781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u="sng" dirty="0" err="1"/>
              <a:t>Menetapkan</a:t>
            </a:r>
            <a:r>
              <a:rPr lang="en-US" sz="1500" b="1" u="sng" dirty="0"/>
              <a:t> </a:t>
            </a:r>
            <a:r>
              <a:rPr lang="en-US" sz="1500" b="1" u="sng" dirty="0" err="1"/>
              <a:t>isu</a:t>
            </a:r>
            <a:r>
              <a:rPr lang="en-US" sz="1500" b="1" u="sng" dirty="0"/>
              <a:t> </a:t>
            </a:r>
            <a:r>
              <a:rPr lang="en-US" sz="1500" b="1" u="sng" dirty="0" err="1"/>
              <a:t>eksternal</a:t>
            </a:r>
            <a:r>
              <a:rPr lang="en-US" sz="1500" b="1" u="sng" dirty="0"/>
              <a:t> dan internal, </a:t>
            </a:r>
            <a:r>
              <a:rPr lang="en-US" sz="1500" b="1" u="sng" dirty="0" err="1"/>
              <a:t>baik</a:t>
            </a:r>
            <a:r>
              <a:rPr lang="en-US" sz="1500" b="1" u="sng" dirty="0"/>
              <a:t> </a:t>
            </a:r>
            <a:r>
              <a:rPr lang="en-US" sz="1500" b="1" u="sng" dirty="0" err="1"/>
              <a:t>positif</a:t>
            </a:r>
            <a:r>
              <a:rPr lang="en-US" sz="1500" b="1" u="sng" dirty="0"/>
              <a:t> </a:t>
            </a:r>
            <a:r>
              <a:rPr lang="en-US" sz="1500" b="1" u="sng" dirty="0" err="1"/>
              <a:t>maupun</a:t>
            </a:r>
            <a:r>
              <a:rPr lang="en-US" sz="1500" b="1" u="sng" dirty="0"/>
              <a:t> </a:t>
            </a:r>
            <a:r>
              <a:rPr lang="en-US" sz="1500" b="1" u="sng" dirty="0" err="1"/>
              <a:t>negatif</a:t>
            </a:r>
            <a:r>
              <a:rPr lang="en-US" sz="1500" b="1" u="sng" dirty="0"/>
              <a:t>  yang </a:t>
            </a:r>
            <a:r>
              <a:rPr lang="en-US" sz="1500" b="1" u="sng" dirty="0" err="1"/>
              <a:t>terkait</a:t>
            </a:r>
            <a:r>
              <a:rPr lang="en-US" sz="1500" b="1" u="sng" dirty="0"/>
              <a:t> pada </a:t>
            </a:r>
            <a:r>
              <a:rPr lang="en-US" sz="1500" b="1" u="sng" dirty="0" err="1"/>
              <a:t>tujuan</a:t>
            </a:r>
            <a:r>
              <a:rPr lang="en-US" sz="1500" b="1" u="sng" dirty="0"/>
              <a:t> dan </a:t>
            </a:r>
            <a:r>
              <a:rPr lang="en-US" sz="1500" b="1" u="sng" dirty="0" err="1"/>
              <a:t>arahan</a:t>
            </a:r>
            <a:r>
              <a:rPr lang="en-US" sz="1500" b="1" u="sng" dirty="0"/>
              <a:t> </a:t>
            </a:r>
            <a:r>
              <a:rPr lang="en-US" sz="1500" b="1" u="sng" dirty="0" err="1"/>
              <a:t>strategi</a:t>
            </a:r>
            <a:r>
              <a:rPr lang="en-US" sz="1500" b="1" u="sng" dirty="0"/>
              <a:t> </a:t>
            </a:r>
            <a:r>
              <a:rPr lang="en-US" sz="1500" b="1" u="sng" dirty="0" err="1"/>
              <a:t>Organisasi</a:t>
            </a:r>
            <a:r>
              <a:rPr lang="en-US" sz="1500" b="1" u="sng" dirty="0"/>
              <a:t> </a:t>
            </a:r>
            <a:r>
              <a:rPr lang="en-US" sz="1500" b="1" u="sng" dirty="0" err="1"/>
              <a:t>untuk</a:t>
            </a:r>
            <a:r>
              <a:rPr lang="en-US" sz="1500" b="1" u="sng" dirty="0"/>
              <a:t> </a:t>
            </a:r>
            <a:r>
              <a:rPr lang="en-US" sz="1500" b="1" u="sng" dirty="0" err="1"/>
              <a:t>mencapai</a:t>
            </a:r>
            <a:r>
              <a:rPr lang="en-US" sz="1500" b="1" u="sng" dirty="0"/>
              <a:t> </a:t>
            </a:r>
            <a:r>
              <a:rPr lang="en-US" sz="1500" b="1" u="sng" dirty="0" err="1"/>
              <a:t>hasil</a:t>
            </a:r>
            <a:r>
              <a:rPr lang="en-US" sz="1500" b="1" u="sng" dirty="0"/>
              <a:t> yang </a:t>
            </a:r>
            <a:r>
              <a:rPr lang="en-US" sz="1500" b="1" u="sng" dirty="0" err="1"/>
              <a:t>diinginkan</a:t>
            </a:r>
            <a:r>
              <a:rPr lang="en-US" sz="1500" b="1" u="sng" dirty="0"/>
              <a:t> </a:t>
            </a:r>
            <a:r>
              <a:rPr lang="en-US" sz="1500" b="1" u="sng" dirty="0" err="1"/>
              <a:t>dari</a:t>
            </a:r>
            <a:r>
              <a:rPr lang="en-US" sz="1500" b="1" u="sng" dirty="0"/>
              <a:t> SMMK3L </a:t>
            </a:r>
            <a:r>
              <a:rPr lang="en-US" sz="1500" b="1" u="sng" dirty="0" err="1"/>
              <a:t>termasuk</a:t>
            </a:r>
            <a:r>
              <a:rPr lang="en-US" sz="1500" b="1" u="sng" dirty="0"/>
              <a:t> </a:t>
            </a:r>
            <a:r>
              <a:rPr lang="en-US" sz="1500" b="1" u="sng" dirty="0" err="1">
                <a:solidFill>
                  <a:srgbClr val="FF0000"/>
                </a:solidFill>
              </a:rPr>
              <a:t>kondisi</a:t>
            </a:r>
            <a:r>
              <a:rPr lang="en-US" sz="1500" b="1" u="sng" dirty="0">
                <a:solidFill>
                  <a:srgbClr val="FF0000"/>
                </a:solidFill>
              </a:rPr>
              <a:t> </a:t>
            </a:r>
            <a:r>
              <a:rPr lang="en-US" sz="1500" b="1" u="sng" dirty="0" err="1">
                <a:solidFill>
                  <a:srgbClr val="FF0000"/>
                </a:solidFill>
              </a:rPr>
              <a:t>lingkungan</a:t>
            </a:r>
            <a:r>
              <a:rPr lang="en-US" sz="1500" b="1" u="sng" dirty="0">
                <a:solidFill>
                  <a:srgbClr val="FF0000"/>
                </a:solidFill>
              </a:rPr>
              <a:t> yang </a:t>
            </a:r>
            <a:r>
              <a:rPr lang="en-US" sz="1500" b="1" u="sng" dirty="0" err="1">
                <a:solidFill>
                  <a:srgbClr val="FF0000"/>
                </a:solidFill>
              </a:rPr>
              <a:t>dapat</a:t>
            </a:r>
            <a:r>
              <a:rPr lang="en-US" sz="1500" b="1" u="sng" dirty="0">
                <a:solidFill>
                  <a:srgbClr val="FF0000"/>
                </a:solidFill>
              </a:rPr>
              <a:t> </a:t>
            </a:r>
            <a:r>
              <a:rPr lang="en-US" sz="1500" b="1" u="sng" dirty="0" err="1">
                <a:solidFill>
                  <a:srgbClr val="FF0000"/>
                </a:solidFill>
              </a:rPr>
              <a:t>mempengaruhi</a:t>
            </a:r>
            <a:r>
              <a:rPr lang="en-US" sz="1500" b="1" u="sng" dirty="0">
                <a:solidFill>
                  <a:srgbClr val="FF0000"/>
                </a:solidFill>
              </a:rPr>
              <a:t> dan/</a:t>
            </a:r>
            <a:r>
              <a:rPr lang="en-US" sz="1500" b="1" u="sng" dirty="0" err="1">
                <a:solidFill>
                  <a:srgbClr val="FF0000"/>
                </a:solidFill>
              </a:rPr>
              <a:t>atau</a:t>
            </a:r>
            <a:r>
              <a:rPr lang="en-US" sz="1500" b="1" u="sng" dirty="0">
                <a:solidFill>
                  <a:srgbClr val="FF0000"/>
                </a:solidFill>
              </a:rPr>
              <a:t> </a:t>
            </a:r>
            <a:r>
              <a:rPr lang="en-US" sz="1500" b="1" u="sng" dirty="0" err="1">
                <a:solidFill>
                  <a:srgbClr val="FF0000"/>
                </a:solidFill>
              </a:rPr>
              <a:t>dipengaruhi</a:t>
            </a:r>
            <a:r>
              <a:rPr lang="en-US" sz="1500" b="1" u="sng" dirty="0">
                <a:solidFill>
                  <a:srgbClr val="FF0000"/>
                </a:solidFill>
              </a:rPr>
              <a:t> </a:t>
            </a:r>
            <a:r>
              <a:rPr lang="en-US" sz="1500" b="1" u="sng" dirty="0" err="1">
                <a:solidFill>
                  <a:srgbClr val="FF0000"/>
                </a:solidFill>
              </a:rPr>
              <a:t>organisasi</a:t>
            </a:r>
            <a:r>
              <a:rPr lang="en-US" sz="1500" b="1" u="sng" dirty="0">
                <a:solidFill>
                  <a:srgbClr val="FF0000"/>
                </a:solidFill>
              </a:rPr>
              <a:t> </a:t>
            </a:r>
            <a:r>
              <a:rPr lang="en-US" sz="1500" b="1" u="sng" dirty="0"/>
              <a:t>(4.1) *</a:t>
            </a:r>
          </a:p>
          <a:p>
            <a:endParaRPr lang="en-US" sz="1500" b="1" u="sng" dirty="0"/>
          </a:p>
          <a:p>
            <a:pPr lvl="1" indent="-206625">
              <a:buFont typeface="Arial" pitchFamily="34" charset="0"/>
              <a:buChar char="•"/>
            </a:pPr>
            <a:r>
              <a:rPr lang="en-US" sz="1500" dirty="0" err="1"/>
              <a:t>Isu</a:t>
            </a:r>
            <a:r>
              <a:rPr lang="en-US" sz="1500" dirty="0"/>
              <a:t> Internal : </a:t>
            </a:r>
            <a:r>
              <a:rPr lang="en-US" sz="1500" dirty="0" err="1"/>
              <a:t>Nilai</a:t>
            </a:r>
            <a:r>
              <a:rPr lang="en-US" sz="1500" dirty="0"/>
              <a:t>, </a:t>
            </a:r>
            <a:r>
              <a:rPr lang="en-US" sz="1500" dirty="0" err="1"/>
              <a:t>Budaya</a:t>
            </a:r>
            <a:r>
              <a:rPr lang="en-US" sz="1500" dirty="0"/>
              <a:t>, </a:t>
            </a:r>
            <a:r>
              <a:rPr lang="en-US" sz="1500" dirty="0" err="1"/>
              <a:t>Pengetahuan</a:t>
            </a:r>
            <a:r>
              <a:rPr lang="en-US" sz="1500" dirty="0"/>
              <a:t>, </a:t>
            </a:r>
            <a:r>
              <a:rPr lang="en-US" sz="1500" dirty="0" err="1"/>
              <a:t>kinerja</a:t>
            </a:r>
            <a:r>
              <a:rPr lang="en-US" sz="1500" dirty="0"/>
              <a:t> </a:t>
            </a:r>
            <a:r>
              <a:rPr lang="en-US" sz="1500" dirty="0" err="1"/>
              <a:t>organisasi</a:t>
            </a:r>
            <a:r>
              <a:rPr lang="en-US" sz="1500" dirty="0"/>
              <a:t>, </a:t>
            </a:r>
            <a:r>
              <a:rPr lang="en-US" sz="1500" dirty="0" err="1"/>
              <a:t>pengendalian</a:t>
            </a:r>
            <a:r>
              <a:rPr lang="en-US" sz="1500" dirty="0"/>
              <a:t> </a:t>
            </a:r>
            <a:r>
              <a:rPr lang="en-US" sz="1500" dirty="0" err="1"/>
              <a:t>operasional</a:t>
            </a:r>
            <a:endParaRPr lang="en-US" sz="1500" dirty="0"/>
          </a:p>
          <a:p>
            <a:pPr lvl="1" indent="-206625">
              <a:buFont typeface="Arial" pitchFamily="34" charset="0"/>
              <a:buChar char="•"/>
            </a:pPr>
            <a:r>
              <a:rPr lang="en-US" sz="1500" dirty="0" err="1"/>
              <a:t>Isu</a:t>
            </a:r>
            <a:r>
              <a:rPr lang="en-US" sz="1500" dirty="0"/>
              <a:t> </a:t>
            </a:r>
            <a:r>
              <a:rPr lang="en-US" sz="1500" dirty="0" err="1"/>
              <a:t>eksternal</a:t>
            </a:r>
            <a:r>
              <a:rPr lang="en-US" sz="1500" dirty="0"/>
              <a:t>  : </a:t>
            </a:r>
            <a:r>
              <a:rPr lang="en-US" sz="1500" dirty="0" err="1"/>
              <a:t>Hukum</a:t>
            </a:r>
            <a:r>
              <a:rPr lang="en-US" sz="1500" dirty="0"/>
              <a:t>, </a:t>
            </a:r>
            <a:r>
              <a:rPr lang="en-US" sz="1500" dirty="0" err="1"/>
              <a:t>teknologi</a:t>
            </a:r>
            <a:r>
              <a:rPr lang="en-US" sz="1500" dirty="0"/>
              <a:t>, </a:t>
            </a:r>
            <a:r>
              <a:rPr lang="en-US" sz="1500" dirty="0" err="1"/>
              <a:t>kompetisi</a:t>
            </a:r>
            <a:r>
              <a:rPr lang="en-US" sz="1500" dirty="0"/>
              <a:t>, </a:t>
            </a:r>
            <a:r>
              <a:rPr lang="en-US" sz="1500" dirty="0" err="1"/>
              <a:t>pasar</a:t>
            </a:r>
            <a:r>
              <a:rPr lang="en-US" sz="1500" dirty="0"/>
              <a:t>, </a:t>
            </a:r>
            <a:r>
              <a:rPr lang="en-US" sz="1500" dirty="0" err="1"/>
              <a:t>budaya</a:t>
            </a:r>
            <a:r>
              <a:rPr lang="en-US" sz="1500" dirty="0"/>
              <a:t>, </a:t>
            </a:r>
            <a:r>
              <a:rPr lang="en-US" sz="1500" dirty="0" err="1"/>
              <a:t>sosial</a:t>
            </a:r>
            <a:r>
              <a:rPr lang="en-US" sz="1500" dirty="0"/>
              <a:t>, </a:t>
            </a:r>
            <a:r>
              <a:rPr lang="en-US" sz="1500" dirty="0" err="1"/>
              <a:t>kondisi</a:t>
            </a:r>
            <a:r>
              <a:rPr lang="en-US" sz="1500" dirty="0"/>
              <a:t> </a:t>
            </a:r>
            <a:r>
              <a:rPr lang="en-US" sz="1500" dirty="0" err="1"/>
              <a:t>lingkungan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ekonomi</a:t>
            </a:r>
            <a:r>
              <a:rPr lang="en-US" sz="1500" dirty="0"/>
              <a:t> </a:t>
            </a:r>
            <a:r>
              <a:rPr lang="en-US" sz="1500" dirty="0" err="1"/>
              <a:t>baik</a:t>
            </a:r>
            <a:r>
              <a:rPr lang="en-US" sz="1500" dirty="0"/>
              <a:t> </a:t>
            </a:r>
            <a:r>
              <a:rPr lang="en-US" sz="1500" dirty="0" err="1"/>
              <a:t>internasional</a:t>
            </a:r>
            <a:r>
              <a:rPr lang="en-US" sz="1500" dirty="0"/>
              <a:t>, </a:t>
            </a:r>
            <a:r>
              <a:rPr lang="en-US" sz="1500" dirty="0" err="1"/>
              <a:t>nasional</a:t>
            </a:r>
            <a:r>
              <a:rPr lang="en-US" sz="1500" dirty="0"/>
              <a:t>, regional, </a:t>
            </a:r>
            <a:r>
              <a:rPr lang="en-US" sz="1500" dirty="0" err="1"/>
              <a:t>maupun</a:t>
            </a:r>
            <a:r>
              <a:rPr lang="en-US" sz="1500" dirty="0"/>
              <a:t> </a:t>
            </a:r>
            <a:r>
              <a:rPr lang="en-US" sz="1500" dirty="0" err="1"/>
              <a:t>lokal</a:t>
            </a:r>
            <a:r>
              <a:rPr lang="en-US" sz="1500" dirty="0"/>
              <a:t> </a:t>
            </a:r>
          </a:p>
        </p:txBody>
      </p:sp>
      <p:sp>
        <p:nvSpPr>
          <p:cNvPr id="10" name="Down Arrow 9"/>
          <p:cNvSpPr/>
          <p:nvPr/>
        </p:nvSpPr>
        <p:spPr>
          <a:xfrm>
            <a:off x="4431330" y="1490417"/>
            <a:ext cx="422031" cy="528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2" name="Down Arrow 11"/>
          <p:cNvSpPr/>
          <p:nvPr/>
        </p:nvSpPr>
        <p:spPr>
          <a:xfrm>
            <a:off x="4431330" y="3003412"/>
            <a:ext cx="422031" cy="3516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3" name="Right Arrow 12"/>
          <p:cNvSpPr/>
          <p:nvPr/>
        </p:nvSpPr>
        <p:spPr>
          <a:xfrm>
            <a:off x="5838092" y="3917812"/>
            <a:ext cx="351692" cy="2813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4" name="Oval 13"/>
          <p:cNvSpPr/>
          <p:nvPr/>
        </p:nvSpPr>
        <p:spPr>
          <a:xfrm>
            <a:off x="5416062" y="5113570"/>
            <a:ext cx="3727938" cy="11957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Menetapkan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lingkup</a:t>
            </a:r>
            <a:r>
              <a:rPr lang="en-US" dirty="0">
                <a:solidFill>
                  <a:schemeClr val="tx1"/>
                </a:solidFill>
              </a:rPr>
              <a:t> SMMK3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(4.3) 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376246" y="5465265"/>
            <a:ext cx="1987844" cy="422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7" name="Down Arrow 16"/>
          <p:cNvSpPr/>
          <p:nvPr/>
        </p:nvSpPr>
        <p:spPr>
          <a:xfrm>
            <a:off x="7104188" y="4756835"/>
            <a:ext cx="422031" cy="3567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1" y="159234"/>
            <a:ext cx="1991777" cy="103751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305843" y="1196752"/>
            <a:ext cx="41609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FFEFB482-367A-4FE2-A533-B50F33250222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</p:spTree>
    <p:extLst>
      <p:ext uri="{BB962C8B-B14F-4D97-AF65-F5344CB8AC3E}">
        <p14:creationId xmlns:p14="http://schemas.microsoft.com/office/powerpoint/2010/main" val="2345164561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36063" y="0"/>
            <a:ext cx="5682343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403" y="544439"/>
            <a:ext cx="3184133" cy="798656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Input Internal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996" y="937604"/>
            <a:ext cx="5298868" cy="5152615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b="1" u="sng" dirty="0" err="1">
                <a:solidFill>
                  <a:srgbClr val="17375E"/>
                </a:solidFill>
              </a:rPr>
              <a:t>Isu</a:t>
            </a:r>
            <a:r>
              <a:rPr lang="en-US" sz="1800" b="1" u="sng" dirty="0">
                <a:solidFill>
                  <a:srgbClr val="17375E"/>
                </a:solidFill>
              </a:rPr>
              <a:t> Internal </a:t>
            </a:r>
            <a:r>
              <a:rPr lang="en-US" sz="1800" b="1" u="sng" dirty="0" err="1">
                <a:solidFill>
                  <a:srgbClr val="17375E"/>
                </a:solidFill>
              </a:rPr>
              <a:t>Meliputi</a:t>
            </a:r>
            <a:r>
              <a:rPr lang="en-US" sz="1800" b="1" u="sng" dirty="0">
                <a:solidFill>
                  <a:srgbClr val="17375E"/>
                </a:solidFill>
              </a:rPr>
              <a:t> :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Nilai</a:t>
            </a:r>
            <a:r>
              <a:rPr lang="en-US" sz="1800" b="1" dirty="0">
                <a:solidFill>
                  <a:srgbClr val="17375E"/>
                </a:solidFill>
              </a:rPr>
              <a:t> – </a:t>
            </a:r>
            <a:r>
              <a:rPr lang="en-US" sz="1800" b="1" dirty="0" err="1">
                <a:solidFill>
                  <a:srgbClr val="17375E"/>
                </a:solidFill>
              </a:rPr>
              <a:t>nilai</a:t>
            </a:r>
            <a:r>
              <a:rPr lang="en-US" sz="1800" b="1" dirty="0">
                <a:solidFill>
                  <a:srgbClr val="17375E"/>
                </a:solidFill>
              </a:rPr>
              <a:t> 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b="1" dirty="0" err="1">
                <a:solidFill>
                  <a:srgbClr val="17375E"/>
                </a:solidFill>
              </a:rPr>
              <a:t>Apa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nilai</a:t>
            </a:r>
            <a:r>
              <a:rPr lang="en-US" sz="1800" b="1" dirty="0">
                <a:solidFill>
                  <a:srgbClr val="17375E"/>
                </a:solidFill>
              </a:rPr>
              <a:t> – </a:t>
            </a:r>
            <a:r>
              <a:rPr lang="en-US" sz="1800" b="1" dirty="0" err="1">
                <a:solidFill>
                  <a:srgbClr val="17375E"/>
                </a:solidFill>
              </a:rPr>
              <a:t>nilai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dari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perusahaan</a:t>
            </a:r>
            <a:endParaRPr lang="en-US" sz="1800" b="1" dirty="0">
              <a:solidFill>
                <a:srgbClr val="17375E"/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800" b="1" dirty="0" err="1">
                <a:solidFill>
                  <a:srgbClr val="17375E"/>
                </a:solidFill>
              </a:rPr>
              <a:t>Budaya</a:t>
            </a:r>
            <a:r>
              <a:rPr lang="en-US" sz="1800" b="1" dirty="0">
                <a:solidFill>
                  <a:srgbClr val="17375E"/>
                </a:solidFill>
              </a:rPr>
              <a:t> 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b="1" dirty="0" err="1">
                <a:solidFill>
                  <a:srgbClr val="17375E"/>
                </a:solidFill>
              </a:rPr>
              <a:t>Bagaimana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budaya</a:t>
            </a:r>
            <a:r>
              <a:rPr lang="en-US" sz="1800" b="1" dirty="0">
                <a:solidFill>
                  <a:srgbClr val="17375E"/>
                </a:solidFill>
              </a:rPr>
              <a:t> yang </a:t>
            </a:r>
            <a:r>
              <a:rPr lang="en-US" sz="1800" b="1" dirty="0" err="1">
                <a:solidFill>
                  <a:srgbClr val="17375E"/>
                </a:solidFill>
              </a:rPr>
              <a:t>ada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pada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perusahaan</a:t>
            </a:r>
            <a:r>
              <a:rPr lang="en-US" sz="1800" b="1" dirty="0">
                <a:solidFill>
                  <a:srgbClr val="17375E"/>
                </a:solidFill>
              </a:rPr>
              <a:t>?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800" b="1" dirty="0" err="1">
                <a:solidFill>
                  <a:srgbClr val="17375E"/>
                </a:solidFill>
              </a:rPr>
              <a:t>Pengetahuan</a:t>
            </a:r>
            <a:r>
              <a:rPr lang="en-US" sz="1800" b="1" dirty="0">
                <a:solidFill>
                  <a:srgbClr val="17375E"/>
                </a:solidFill>
              </a:rPr>
              <a:t> 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17375E"/>
                </a:solidFill>
              </a:rPr>
              <a:t>Tingkat </a:t>
            </a:r>
            <a:r>
              <a:rPr lang="en-US" sz="1800" b="1" dirty="0" err="1">
                <a:solidFill>
                  <a:srgbClr val="17375E"/>
                </a:solidFill>
              </a:rPr>
              <a:t>pengetahuan</a:t>
            </a:r>
            <a:r>
              <a:rPr lang="en-US" sz="1800" b="1" dirty="0">
                <a:solidFill>
                  <a:srgbClr val="17375E"/>
                </a:solidFill>
              </a:rPr>
              <a:t> yang </a:t>
            </a:r>
            <a:r>
              <a:rPr lang="en-US" sz="1800" b="1" dirty="0" err="1">
                <a:solidFill>
                  <a:srgbClr val="17375E"/>
                </a:solidFill>
              </a:rPr>
              <a:t>dibutuhkan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oleh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organisasi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atau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perubahan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perubahan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ilmu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atau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teknologi</a:t>
            </a:r>
            <a:r>
              <a:rPr lang="en-US" sz="1800" b="1" dirty="0">
                <a:solidFill>
                  <a:srgbClr val="17375E"/>
                </a:solidFill>
              </a:rPr>
              <a:t> yang </a:t>
            </a:r>
            <a:r>
              <a:rPr lang="en-US" sz="1800" b="1" dirty="0" err="1">
                <a:solidFill>
                  <a:srgbClr val="17375E"/>
                </a:solidFill>
              </a:rPr>
              <a:t>berpengaruh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terkait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bisnis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perusahan</a:t>
            </a:r>
            <a:r>
              <a:rPr lang="en-US" sz="1800" b="1" dirty="0">
                <a:solidFill>
                  <a:srgbClr val="17375E"/>
                </a:solidFill>
              </a:rPr>
              <a:t>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800" b="1" dirty="0" err="1">
                <a:solidFill>
                  <a:srgbClr val="17375E"/>
                </a:solidFill>
              </a:rPr>
              <a:t>Kinerja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Organisasi</a:t>
            </a:r>
            <a:r>
              <a:rPr lang="en-US" sz="1800" b="1" dirty="0">
                <a:solidFill>
                  <a:srgbClr val="17375E"/>
                </a:solidFill>
              </a:rPr>
              <a:t> 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b="1" dirty="0" err="1">
                <a:solidFill>
                  <a:srgbClr val="17375E"/>
                </a:solidFill>
              </a:rPr>
              <a:t>Apakah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perusahaan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dalam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kondisi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bertumbuh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atau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mengalami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penurunan</a:t>
            </a:r>
            <a:r>
              <a:rPr lang="en-US" sz="1800" b="1" dirty="0">
                <a:solidFill>
                  <a:srgbClr val="17375E"/>
                </a:solidFill>
              </a:rPr>
              <a:t>, </a:t>
            </a:r>
            <a:r>
              <a:rPr lang="en-US" sz="1800" b="1" dirty="0" err="1">
                <a:solidFill>
                  <a:srgbClr val="17375E"/>
                </a:solidFill>
              </a:rPr>
              <a:t>bagaimana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kinerja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ini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berpengaruh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terhadap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bisnis</a:t>
            </a:r>
            <a:r>
              <a:rPr lang="en-US" sz="1800" b="1" dirty="0">
                <a:solidFill>
                  <a:srgbClr val="17375E"/>
                </a:solidFill>
              </a:rPr>
              <a:t> </a:t>
            </a:r>
            <a:r>
              <a:rPr lang="en-US" sz="1800" b="1" dirty="0" err="1">
                <a:solidFill>
                  <a:srgbClr val="17375E"/>
                </a:solidFill>
              </a:rPr>
              <a:t>perusahaan</a:t>
            </a:r>
            <a:r>
              <a:rPr lang="en-US" sz="1800" b="1" dirty="0">
                <a:solidFill>
                  <a:srgbClr val="17375E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800" b="1" dirty="0">
              <a:solidFill>
                <a:srgbClr val="17375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042" y="2116183"/>
            <a:ext cx="2842297" cy="4235984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6121469" y="3874948"/>
            <a:ext cx="2429692" cy="68399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CBEFA1-57E1-4208-897D-505B0FB8D152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</p:spTree>
    <p:extLst>
      <p:ext uri="{BB962C8B-B14F-4D97-AF65-F5344CB8AC3E}">
        <p14:creationId xmlns:p14="http://schemas.microsoft.com/office/powerpoint/2010/main" val="71386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07027" y="0"/>
            <a:ext cx="593697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55" y="587456"/>
            <a:ext cx="2883654" cy="798656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err="1"/>
              <a:t>Isu</a:t>
            </a:r>
            <a:r>
              <a:rPr lang="en-US" sz="3200" b="1" dirty="0"/>
              <a:t> </a:t>
            </a:r>
            <a:r>
              <a:rPr lang="en-US" sz="3200" b="1" dirty="0" err="1"/>
              <a:t>Eksternal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2469" y="164434"/>
            <a:ext cx="5578235" cy="637741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600" b="1" u="sng" dirty="0">
                <a:solidFill>
                  <a:srgbClr val="FF0066"/>
                </a:solidFill>
              </a:rPr>
              <a:t>Input </a:t>
            </a:r>
            <a:r>
              <a:rPr lang="en-US" sz="1600" b="1" u="sng" dirty="0" err="1">
                <a:solidFill>
                  <a:srgbClr val="FF0066"/>
                </a:solidFill>
              </a:rPr>
              <a:t>Eksternal</a:t>
            </a:r>
            <a:r>
              <a:rPr lang="en-US" sz="1600" b="1" u="sng" dirty="0">
                <a:solidFill>
                  <a:srgbClr val="FF0066"/>
                </a:solidFill>
              </a:rPr>
              <a:t> </a:t>
            </a:r>
            <a:r>
              <a:rPr lang="en-US" sz="1600" b="1" u="sng" dirty="0" err="1">
                <a:solidFill>
                  <a:srgbClr val="FF0066"/>
                </a:solidFill>
              </a:rPr>
              <a:t>Meliputi</a:t>
            </a:r>
            <a:r>
              <a:rPr lang="en-US" sz="1600" b="1" u="sng" dirty="0">
                <a:solidFill>
                  <a:srgbClr val="FF0066"/>
                </a:solidFill>
              </a:rPr>
              <a:t> :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Hukum</a:t>
            </a:r>
            <a:r>
              <a:rPr lang="en-US" sz="1600" b="1" dirty="0">
                <a:solidFill>
                  <a:srgbClr val="FF0066"/>
                </a:solidFill>
              </a:rPr>
              <a:t> 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600" b="1" dirty="0" err="1">
                <a:solidFill>
                  <a:srgbClr val="FF0066"/>
                </a:solidFill>
              </a:rPr>
              <a:t>Apakah</a:t>
            </a: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terdapat</a:t>
            </a: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peraturan</a:t>
            </a: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perundangan</a:t>
            </a: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terkait</a:t>
            </a: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dengan</a:t>
            </a: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bisnis</a:t>
            </a: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perusahaan</a:t>
            </a:r>
            <a:r>
              <a:rPr lang="en-US" sz="1600" b="1" dirty="0">
                <a:solidFill>
                  <a:srgbClr val="FF0066"/>
                </a:solidFill>
              </a:rPr>
              <a:t> yang </a:t>
            </a:r>
            <a:r>
              <a:rPr lang="en-US" sz="1600" b="1" dirty="0" err="1">
                <a:solidFill>
                  <a:srgbClr val="FF0066"/>
                </a:solidFill>
              </a:rPr>
              <a:t>perlu</a:t>
            </a: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dipertimbangkan</a:t>
            </a:r>
            <a:r>
              <a:rPr lang="en-US" sz="1600" b="1" dirty="0">
                <a:solidFill>
                  <a:srgbClr val="FF0066"/>
                </a:solidFill>
              </a:rPr>
              <a:t>?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Teknologi</a:t>
            </a:r>
            <a:r>
              <a:rPr lang="en-US" sz="1600" b="1" dirty="0">
                <a:solidFill>
                  <a:srgbClr val="FF0066"/>
                </a:solidFill>
              </a:rPr>
              <a:t> 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600" b="1" dirty="0" err="1">
                <a:solidFill>
                  <a:srgbClr val="FF0066"/>
                </a:solidFill>
              </a:rPr>
              <a:t>Apakah</a:t>
            </a: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terdapat</a:t>
            </a: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teknologi</a:t>
            </a:r>
            <a:r>
              <a:rPr lang="en-US" sz="1600" b="1" dirty="0">
                <a:solidFill>
                  <a:srgbClr val="FF0066"/>
                </a:solidFill>
              </a:rPr>
              <a:t> yang </a:t>
            </a:r>
            <a:r>
              <a:rPr lang="en-US" sz="1600" b="1" dirty="0" err="1">
                <a:solidFill>
                  <a:srgbClr val="FF0066"/>
                </a:solidFill>
              </a:rPr>
              <a:t>baru</a:t>
            </a:r>
            <a:endParaRPr lang="en-US" sz="1600" b="1" dirty="0">
              <a:solidFill>
                <a:srgbClr val="FF0066"/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Kompetisi</a:t>
            </a:r>
            <a:r>
              <a:rPr lang="en-US" sz="1600" b="1" dirty="0">
                <a:solidFill>
                  <a:srgbClr val="FF0066"/>
                </a:solidFill>
              </a:rPr>
              <a:t> 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600" b="1" dirty="0" err="1">
                <a:solidFill>
                  <a:srgbClr val="FF0066"/>
                </a:solidFill>
              </a:rPr>
              <a:t>Bagaimana</a:t>
            </a: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Kompetitor</a:t>
            </a: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saat</a:t>
            </a: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ini</a:t>
            </a:r>
            <a:r>
              <a:rPr lang="en-US" sz="1600" b="1" dirty="0">
                <a:solidFill>
                  <a:srgbClr val="FF0066"/>
                </a:solidFill>
              </a:rPr>
              <a:t>?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Pasar</a:t>
            </a:r>
            <a:r>
              <a:rPr lang="en-US" sz="1600" b="1" dirty="0">
                <a:solidFill>
                  <a:srgbClr val="FF0066"/>
                </a:solidFill>
              </a:rPr>
              <a:t> 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600" b="1" dirty="0" err="1">
                <a:solidFill>
                  <a:srgbClr val="FF0066"/>
                </a:solidFill>
              </a:rPr>
              <a:t>Bagaimana</a:t>
            </a: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kondisi</a:t>
            </a: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pasar</a:t>
            </a: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saat</a:t>
            </a: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ini</a:t>
            </a:r>
            <a:r>
              <a:rPr lang="en-US" sz="1600" b="1" dirty="0">
                <a:solidFill>
                  <a:srgbClr val="FF0066"/>
                </a:solidFill>
              </a:rPr>
              <a:t>?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Budaya</a:t>
            </a:r>
            <a:r>
              <a:rPr lang="en-US" sz="1600" b="1" dirty="0">
                <a:solidFill>
                  <a:srgbClr val="FF0066"/>
                </a:solidFill>
              </a:rPr>
              <a:t> 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600" b="1" dirty="0" err="1">
                <a:solidFill>
                  <a:srgbClr val="FF0066"/>
                </a:solidFill>
              </a:rPr>
              <a:t>Migrasi</a:t>
            </a:r>
            <a:r>
              <a:rPr lang="en-US" sz="1600" b="1" dirty="0">
                <a:solidFill>
                  <a:srgbClr val="FF0066"/>
                </a:solidFill>
              </a:rPr>
              <a:t>, </a:t>
            </a:r>
            <a:r>
              <a:rPr lang="en-US" sz="1600" b="1" dirty="0" err="1">
                <a:solidFill>
                  <a:srgbClr val="FF0066"/>
                </a:solidFill>
              </a:rPr>
              <a:t>Keragaman</a:t>
            </a:r>
            <a:r>
              <a:rPr lang="en-US" sz="1600" b="1" dirty="0">
                <a:solidFill>
                  <a:srgbClr val="FF0066"/>
                </a:solidFill>
              </a:rPr>
              <a:t>?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Sosial</a:t>
            </a:r>
            <a:r>
              <a:rPr lang="en-US" sz="1600" b="1" dirty="0">
                <a:solidFill>
                  <a:srgbClr val="FF0066"/>
                </a:solidFill>
              </a:rPr>
              <a:t> 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600" b="1" dirty="0" err="1">
                <a:solidFill>
                  <a:srgbClr val="FF0066"/>
                </a:solidFill>
              </a:rPr>
              <a:t>Standar</a:t>
            </a: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usia</a:t>
            </a: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pensiun</a:t>
            </a:r>
            <a:endParaRPr lang="en-US" sz="1600" b="1" dirty="0">
              <a:solidFill>
                <a:srgbClr val="FF0066"/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Lingkungan</a:t>
            </a: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Ekonomi</a:t>
            </a: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baik</a:t>
            </a: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internasional</a:t>
            </a:r>
            <a:r>
              <a:rPr lang="en-US" sz="1600" b="1" dirty="0">
                <a:solidFill>
                  <a:srgbClr val="FF0066"/>
                </a:solidFill>
              </a:rPr>
              <a:t>, </a:t>
            </a:r>
            <a:r>
              <a:rPr lang="en-US" sz="1600" b="1" dirty="0" err="1">
                <a:solidFill>
                  <a:srgbClr val="FF0066"/>
                </a:solidFill>
              </a:rPr>
              <a:t>nasional</a:t>
            </a:r>
            <a:r>
              <a:rPr lang="en-US" sz="1600" b="1" dirty="0">
                <a:solidFill>
                  <a:srgbClr val="FF0066"/>
                </a:solidFill>
              </a:rPr>
              <a:t>, regional or </a:t>
            </a:r>
            <a:r>
              <a:rPr lang="en-US" sz="1600" b="1" dirty="0" err="1">
                <a:solidFill>
                  <a:srgbClr val="FF0066"/>
                </a:solidFill>
              </a:rPr>
              <a:t>lokal</a:t>
            </a:r>
            <a:r>
              <a:rPr lang="en-US" sz="1600" b="1" dirty="0">
                <a:solidFill>
                  <a:srgbClr val="FF0066"/>
                </a:solidFill>
              </a:rPr>
              <a:t> : </a:t>
            </a:r>
            <a:r>
              <a:rPr lang="en-US" sz="1600" b="1" dirty="0" err="1">
                <a:solidFill>
                  <a:srgbClr val="FF0066"/>
                </a:solidFill>
              </a:rPr>
              <a:t>Situasi</a:t>
            </a: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politik</a:t>
            </a:r>
            <a:r>
              <a:rPr lang="en-US" sz="1600" b="1" dirty="0">
                <a:solidFill>
                  <a:srgbClr val="FF0066"/>
                </a:solidFill>
              </a:rPr>
              <a:t>, </a:t>
            </a:r>
            <a:r>
              <a:rPr lang="en-US" sz="1600" b="1" dirty="0" err="1">
                <a:solidFill>
                  <a:srgbClr val="FF0066"/>
                </a:solidFill>
              </a:rPr>
              <a:t>perubahan</a:t>
            </a: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pemerintah</a:t>
            </a:r>
            <a:r>
              <a:rPr lang="en-US" sz="1600" b="1" dirty="0">
                <a:solidFill>
                  <a:srgbClr val="FF0066"/>
                </a:solidFill>
              </a:rPr>
              <a:t>, </a:t>
            </a:r>
            <a:r>
              <a:rPr lang="en-US" sz="1600" b="1" dirty="0" err="1">
                <a:solidFill>
                  <a:srgbClr val="FF0066"/>
                </a:solidFill>
              </a:rPr>
              <a:t>pertumbuhan</a:t>
            </a:r>
            <a:r>
              <a:rPr lang="en-US" sz="1600" b="1" dirty="0">
                <a:solidFill>
                  <a:srgbClr val="FF0066"/>
                </a:solidFill>
              </a:rPr>
              <a:t> </a:t>
            </a:r>
            <a:r>
              <a:rPr lang="en-US" sz="1600" b="1" dirty="0" err="1">
                <a:solidFill>
                  <a:srgbClr val="FF0066"/>
                </a:solidFill>
              </a:rPr>
              <a:t>ekonomi</a:t>
            </a:r>
            <a:endParaRPr lang="en-US" sz="1600" b="1" dirty="0">
              <a:solidFill>
                <a:srgbClr val="FF0066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1600" b="1" dirty="0">
              <a:solidFill>
                <a:srgbClr val="FF006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55" y="1806839"/>
            <a:ext cx="2883654" cy="4297619"/>
          </a:xfrm>
          <a:prstGeom prst="rect">
            <a:avLst/>
          </a:prstGeom>
        </p:spPr>
      </p:pic>
      <p:sp>
        <p:nvSpPr>
          <p:cNvPr id="7" name="Rectangle: Rounded Corners 6"/>
          <p:cNvSpPr/>
          <p:nvPr/>
        </p:nvSpPr>
        <p:spPr>
          <a:xfrm>
            <a:off x="442918" y="4292798"/>
            <a:ext cx="2494247" cy="171611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CE22CB7-9BF8-41EC-9405-1586D3B7EAAC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</p:spTree>
    <p:extLst>
      <p:ext uri="{BB962C8B-B14F-4D97-AF65-F5344CB8AC3E}">
        <p14:creationId xmlns:p14="http://schemas.microsoft.com/office/powerpoint/2010/main" val="207481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/>
          <p:nvPr/>
        </p:nvGrpSpPr>
        <p:grpSpPr>
          <a:xfrm>
            <a:off x="96614" y="273711"/>
            <a:ext cx="8856984" cy="6027186"/>
            <a:chOff x="488504" y="260648"/>
            <a:chExt cx="8856984" cy="6027186"/>
          </a:xfrm>
        </p:grpSpPr>
        <p:pic>
          <p:nvPicPr>
            <p:cNvPr id="16" name="Picture 2" descr="Image result for stakeholders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95348" y="1276448"/>
              <a:ext cx="7272808" cy="472432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6177136" y="5373216"/>
              <a:ext cx="316835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Tidak</a:t>
              </a:r>
              <a:r>
                <a:rPr lang="en-US" sz="1600" dirty="0"/>
                <a:t> </a:t>
              </a:r>
              <a:r>
                <a:rPr lang="en-US" sz="1600" dirty="0" err="1"/>
                <a:t>rasis</a:t>
              </a:r>
              <a:r>
                <a:rPr lang="en-US" sz="1600" dirty="0"/>
                <a:t> </a:t>
              </a:r>
              <a:r>
                <a:rPr lang="en-US" sz="1600" dirty="0" err="1"/>
                <a:t>dan</a:t>
              </a:r>
              <a:r>
                <a:rPr lang="en-US" sz="1600" dirty="0"/>
                <a:t> </a:t>
              </a:r>
              <a:r>
                <a:rPr lang="en-US" sz="1600" dirty="0" err="1"/>
                <a:t>diskriminasi</a:t>
              </a:r>
              <a:r>
                <a:rPr lang="en-US" sz="1600" dirty="0"/>
                <a:t>, </a:t>
              </a:r>
              <a:r>
                <a:rPr lang="en-US" sz="1600" dirty="0" err="1"/>
                <a:t>peluang</a:t>
              </a:r>
              <a:r>
                <a:rPr lang="en-US" sz="1600" dirty="0"/>
                <a:t> yang </a:t>
              </a:r>
              <a:r>
                <a:rPr lang="en-US" sz="1600" dirty="0" err="1"/>
                <a:t>sama</a:t>
              </a:r>
              <a:r>
                <a:rPr lang="en-US" sz="1600" dirty="0"/>
                <a:t>, </a:t>
              </a:r>
              <a:r>
                <a:rPr lang="en-US" sz="1600" dirty="0" err="1"/>
                <a:t>mematuhi</a:t>
              </a:r>
              <a:r>
                <a:rPr lang="en-US" sz="1600" dirty="0"/>
                <a:t> </a:t>
              </a:r>
              <a:r>
                <a:rPr lang="en-US" sz="1600" dirty="0" err="1"/>
                <a:t>undang-undang</a:t>
              </a:r>
              <a:r>
                <a:rPr lang="en-US" sz="1600" dirty="0"/>
                <a:t> </a:t>
              </a:r>
              <a:r>
                <a:rPr lang="en-US" sz="1600" dirty="0" err="1"/>
                <a:t>tenaga</a:t>
              </a:r>
              <a:r>
                <a:rPr lang="en-US" sz="1600" dirty="0"/>
                <a:t> </a:t>
              </a:r>
              <a:r>
                <a:rPr lang="en-US" sz="1600" dirty="0" err="1"/>
                <a:t>kerja</a:t>
              </a:r>
              <a:endParaRPr lang="en-US" sz="16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8504" y="5445224"/>
              <a:ext cx="300878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Keterlibatan</a:t>
              </a:r>
              <a:r>
                <a:rPr lang="en-US" sz="1600" dirty="0"/>
                <a:t> </a:t>
              </a:r>
              <a:r>
                <a:rPr lang="en-US" sz="1600" dirty="0" err="1"/>
                <a:t>dan</a:t>
              </a:r>
              <a:r>
                <a:rPr lang="en-US" sz="1600" dirty="0"/>
                <a:t> </a:t>
              </a:r>
              <a:r>
                <a:rPr lang="en-US" sz="1600" dirty="0" err="1"/>
                <a:t>kontribusi</a:t>
              </a:r>
              <a:r>
                <a:rPr lang="en-US" sz="1600" dirty="0"/>
                <a:t> </a:t>
              </a:r>
              <a:r>
                <a:rPr lang="en-US" sz="1600" dirty="0" err="1"/>
                <a:t>perusahaan</a:t>
              </a:r>
              <a:r>
                <a:rPr lang="en-US" sz="1600" dirty="0"/>
                <a:t> </a:t>
              </a:r>
              <a:r>
                <a:rPr lang="en-US" sz="1600" dirty="0" err="1"/>
                <a:t>kepada</a:t>
              </a:r>
              <a:r>
                <a:rPr lang="en-US" sz="1600" dirty="0"/>
                <a:t> </a:t>
              </a:r>
              <a:r>
                <a:rPr lang="en-US" sz="1600" dirty="0" err="1"/>
                <a:t>masyarakat</a:t>
              </a:r>
              <a:r>
                <a:rPr lang="en-US" sz="1600" dirty="0"/>
                <a:t>, </a:t>
              </a:r>
              <a:r>
                <a:rPr lang="en-US" sz="1600" dirty="0" err="1"/>
                <a:t>tidak</a:t>
              </a:r>
              <a:r>
                <a:rPr lang="en-US" sz="1600" dirty="0"/>
                <a:t> </a:t>
              </a:r>
              <a:r>
                <a:rPr lang="en-US" sz="1600" dirty="0" err="1"/>
                <a:t>mencemari</a:t>
              </a:r>
              <a:r>
                <a:rPr lang="en-US" sz="1600" dirty="0"/>
                <a:t>  </a:t>
              </a:r>
              <a:r>
                <a:rPr lang="en-US" sz="1600" dirty="0" err="1"/>
                <a:t>lingkungan</a:t>
              </a:r>
              <a:endParaRPr lang="en-US" sz="16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4528" y="980728"/>
              <a:ext cx="381642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Sumbangsih</a:t>
              </a:r>
              <a:r>
                <a:rPr lang="en-US" sz="1600" dirty="0"/>
                <a:t> </a:t>
              </a:r>
              <a:r>
                <a:rPr lang="en-US" sz="1600" dirty="0" err="1"/>
                <a:t>kepada</a:t>
              </a:r>
              <a:r>
                <a:rPr lang="en-US" sz="1600" dirty="0"/>
                <a:t> </a:t>
              </a:r>
              <a:r>
                <a:rPr lang="en-US" sz="1600" dirty="0" err="1"/>
                <a:t>pemerintah</a:t>
              </a:r>
              <a:r>
                <a:rPr lang="en-US" sz="1600" dirty="0"/>
                <a:t> </a:t>
              </a:r>
              <a:r>
                <a:rPr lang="en-US" sz="1600" dirty="0" err="1"/>
                <a:t>dan</a:t>
              </a:r>
              <a:r>
                <a:rPr lang="en-US" sz="1600" dirty="0"/>
                <a:t> </a:t>
              </a:r>
              <a:r>
                <a:rPr lang="en-US" sz="1600" dirty="0" err="1"/>
                <a:t>masyarakat</a:t>
              </a:r>
              <a:r>
                <a:rPr lang="en-US" sz="1600" dirty="0"/>
                <a:t>, </a:t>
              </a:r>
              <a:r>
                <a:rPr lang="en-US" sz="1600" dirty="0" err="1"/>
                <a:t>menjaga</a:t>
              </a:r>
              <a:r>
                <a:rPr lang="en-US" sz="1600" dirty="0"/>
                <a:t> </a:t>
              </a:r>
              <a:r>
                <a:rPr lang="en-US" sz="1600" dirty="0" err="1"/>
                <a:t>lingkungan</a:t>
              </a:r>
              <a:endParaRPr lang="en-US" sz="1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894881" y="1517603"/>
              <a:ext cx="173967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Kerjasama</a:t>
              </a:r>
              <a:r>
                <a:rPr lang="en-US" sz="1600" dirty="0"/>
                <a:t> </a:t>
              </a:r>
              <a:r>
                <a:rPr lang="en-US" sz="1600" dirty="0" err="1"/>
                <a:t>Saling</a:t>
              </a:r>
              <a:r>
                <a:rPr lang="en-US" sz="1600" dirty="0"/>
                <a:t> </a:t>
              </a:r>
              <a:r>
                <a:rPr lang="en-US" sz="1600" dirty="0" err="1"/>
                <a:t>Menguntungkan</a:t>
              </a:r>
              <a:endParaRPr lang="en-US" sz="16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113240" y="4005064"/>
              <a:ext cx="179715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Profit, </a:t>
              </a:r>
              <a:r>
                <a:rPr lang="en-US" sz="1600" dirty="0" err="1"/>
                <a:t>Bisnis</a:t>
              </a:r>
              <a:r>
                <a:rPr lang="en-US" sz="1600" dirty="0"/>
                <a:t> </a:t>
              </a:r>
              <a:r>
                <a:rPr lang="en-US" sz="1600" dirty="0" err="1"/>
                <a:t>Aman</a:t>
              </a:r>
              <a:r>
                <a:rPr lang="en-US" sz="1600" dirty="0"/>
                <a:t> 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296816" y="5949280"/>
              <a:ext cx="300878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Exp : Support Customer Business 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93457" y="260648"/>
              <a:ext cx="7949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/>
                <a:t>SMML 4.2 </a:t>
              </a:r>
              <a:r>
                <a:rPr lang="en-US" sz="2400" b="1" u="sng" dirty="0" err="1"/>
                <a:t>Pihak-Pihak</a:t>
              </a:r>
              <a:r>
                <a:rPr lang="en-US" sz="2400" b="1" u="sng" dirty="0"/>
                <a:t> Yang </a:t>
              </a:r>
              <a:r>
                <a:rPr lang="en-US" sz="2400" b="1" u="sng" dirty="0" err="1"/>
                <a:t>Berkepentingan</a:t>
              </a:r>
              <a:r>
                <a:rPr lang="en-US" sz="2400" b="1" u="sng" dirty="0"/>
                <a:t> </a:t>
              </a:r>
              <a:r>
                <a:rPr lang="en-US" sz="2400" b="1" u="sng" dirty="0" err="1"/>
                <a:t>dan</a:t>
              </a:r>
              <a:r>
                <a:rPr lang="en-US" sz="2400" b="1" u="sng" dirty="0"/>
                <a:t> </a:t>
              </a:r>
              <a:r>
                <a:rPr lang="en-US" sz="2400" b="1" u="sng" dirty="0" err="1"/>
                <a:t>Harapannya</a:t>
              </a:r>
              <a:endParaRPr lang="en-US" sz="2400" b="1" u="sng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376936" y="2492896"/>
              <a:ext cx="1080120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22943" y="2682794"/>
              <a:ext cx="163673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PERUSAHAAN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008912" y="4336869"/>
            <a:ext cx="131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Berlin Sans FB" pitchFamily="34" charset="0"/>
              </a:rPr>
              <a:t>Employees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73773E8-9485-44D3-83E7-33EBCE5302DC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3575303" y="501649"/>
            <a:ext cx="5296023" cy="1143000"/>
          </a:xfrm>
        </p:spPr>
        <p:txBody>
          <a:bodyPr/>
          <a:lstStyle/>
          <a:p>
            <a:pPr eaLnBrk="1" hangingPunct="1"/>
            <a:r>
              <a:rPr lang="en-US" altLang="en-US" b="1" u="sng" dirty="0" err="1">
                <a:solidFill>
                  <a:srgbClr val="002060"/>
                </a:solidFill>
              </a:rPr>
              <a:t>Sasaran</a:t>
            </a:r>
            <a:r>
              <a:rPr lang="en-US" altLang="en-US" b="1" u="sng" dirty="0">
                <a:solidFill>
                  <a:srgbClr val="002060"/>
                </a:solidFill>
              </a:rPr>
              <a:t> </a:t>
            </a:r>
            <a:r>
              <a:rPr lang="en-US" altLang="en-US" b="1" u="sng" dirty="0" err="1">
                <a:solidFill>
                  <a:srgbClr val="002060"/>
                </a:solidFill>
              </a:rPr>
              <a:t>Pelatihan</a:t>
            </a:r>
            <a:endParaRPr lang="en-US" altLang="en-US" b="1" u="sng" dirty="0">
              <a:solidFill>
                <a:srgbClr val="00206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575303" y="1947964"/>
            <a:ext cx="5057707" cy="440838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 err="1"/>
              <a:t>Peserta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memahami</a:t>
            </a:r>
            <a:r>
              <a:rPr lang="en-US" altLang="en-US" sz="2000" dirty="0"/>
              <a:t> </a:t>
            </a:r>
            <a:r>
              <a:rPr lang="en-US" altLang="en-US" sz="2000" i="1" dirty="0"/>
              <a:t>reason behind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persyaratan</a:t>
            </a:r>
            <a:r>
              <a:rPr lang="en-US" altLang="en-US" sz="2000" dirty="0"/>
              <a:t> ISO 9001:2015 , ISO 14001:2015 &amp; ISO 45001 : 2018 </a:t>
            </a:r>
          </a:p>
          <a:p>
            <a:r>
              <a:rPr lang="en-US" altLang="en-US" sz="2000" dirty="0" err="1"/>
              <a:t>Peserta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memahami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cara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penerapan</a:t>
            </a:r>
            <a:r>
              <a:rPr lang="en-US" altLang="en-US" sz="2000" dirty="0"/>
              <a:t> Sistem </a:t>
            </a:r>
            <a:r>
              <a:rPr lang="en-US" altLang="en-US" sz="2000" dirty="0" err="1"/>
              <a:t>Manajemen</a:t>
            </a:r>
            <a:r>
              <a:rPr lang="en-US" altLang="en-US" sz="2000" dirty="0"/>
              <a:t> MLK3 </a:t>
            </a:r>
            <a:r>
              <a:rPr lang="en-US" altLang="en-US" sz="2000" dirty="0" err="1"/>
              <a:t>berdasarkan</a:t>
            </a:r>
            <a:r>
              <a:rPr lang="en-US" altLang="en-US" sz="2000" dirty="0"/>
              <a:t> ISO 9001:2015 , ISO 45001 : 2018</a:t>
            </a:r>
          </a:p>
          <a:p>
            <a:r>
              <a:rPr lang="en-US" altLang="en-US" sz="2000" dirty="0" err="1"/>
              <a:t>Peserta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bisa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mengevaluasi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kekurangan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sistem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manajemen</a:t>
            </a:r>
            <a:r>
              <a:rPr lang="en-US" altLang="en-US" sz="2000" dirty="0"/>
              <a:t> MLK3 </a:t>
            </a:r>
            <a:r>
              <a:rPr lang="en-US" altLang="en-US" sz="2000" dirty="0" err="1"/>
              <a:t>perusahaan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dibandingkan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persyaratan</a:t>
            </a:r>
            <a:r>
              <a:rPr lang="en-US" altLang="en-US" sz="2000" dirty="0"/>
              <a:t> ISO 9001:2015  &amp; ISO 45001 : 2018 </a:t>
            </a:r>
          </a:p>
          <a:p>
            <a:r>
              <a:rPr lang="en-US" altLang="en-US" sz="2000" dirty="0" err="1"/>
              <a:t>Peserta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dapat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memahami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strategi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migrasi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dari</a:t>
            </a:r>
            <a:r>
              <a:rPr lang="en-US" altLang="en-US" sz="2000" dirty="0"/>
              <a:t> ISO 9001:2008 </a:t>
            </a:r>
            <a:r>
              <a:rPr lang="en-US" altLang="en-US" sz="2000" dirty="0" err="1"/>
              <a:t>ke</a:t>
            </a:r>
            <a:r>
              <a:rPr lang="en-US" altLang="en-US" sz="2000" dirty="0"/>
              <a:t> ISO 9001:2015 </a:t>
            </a:r>
            <a:r>
              <a:rPr lang="en-US" altLang="en-US" sz="2000" dirty="0" err="1"/>
              <a:t>atau</a:t>
            </a:r>
            <a:r>
              <a:rPr lang="en-US" altLang="en-US" sz="2000" dirty="0"/>
              <a:t> OHSAS 18001:2007 </a:t>
            </a:r>
            <a:r>
              <a:rPr lang="en-US" altLang="en-US" sz="2000" dirty="0" err="1"/>
              <a:t>ke</a:t>
            </a:r>
            <a:r>
              <a:rPr lang="en-US" altLang="en-US" sz="2000" dirty="0"/>
              <a:t> ISO 45001:2018</a:t>
            </a:r>
          </a:p>
          <a:p>
            <a:r>
              <a:rPr lang="en-US" altLang="en-US" sz="2000" dirty="0" err="1"/>
              <a:t>Meningkatkan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kepedulian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terhadap</a:t>
            </a:r>
            <a:r>
              <a:rPr lang="en-US" altLang="en-US" sz="2000" dirty="0"/>
              <a:t> SM-MLK3 di </a:t>
            </a:r>
            <a:r>
              <a:rPr lang="en-US" altLang="en-US" sz="2000" dirty="0" err="1"/>
              <a:t>tempat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kerja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pendekatan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sistem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pencegahan</a:t>
            </a:r>
            <a:endParaRPr lang="en-US" alt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9BB2C4-F56F-48A3-9293-D1C6488A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2478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D4F9F9-885F-4E73-B939-E9E701C7FDB7}"/>
              </a:ext>
            </a:extLst>
          </p:cNvPr>
          <p:cNvSpPr/>
          <p:nvPr/>
        </p:nvSpPr>
        <p:spPr>
          <a:xfrm>
            <a:off x="3224785" y="0"/>
            <a:ext cx="94487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85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1118324" y="3506477"/>
            <a:ext cx="7568476" cy="206297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954" dirty="0" err="1"/>
              <a:t>Memahami</a:t>
            </a:r>
            <a:r>
              <a:rPr lang="en-US" sz="2954" dirty="0"/>
              <a:t> </a:t>
            </a:r>
            <a:r>
              <a:rPr lang="en-US" sz="2954" dirty="0" err="1"/>
              <a:t>konteks</a:t>
            </a:r>
            <a:r>
              <a:rPr lang="en-US" sz="2954" dirty="0"/>
              <a:t> </a:t>
            </a:r>
            <a:r>
              <a:rPr lang="en-US" sz="2954" dirty="0" err="1"/>
              <a:t>organisasi</a:t>
            </a:r>
            <a:r>
              <a:rPr lang="en-US" sz="2954" dirty="0"/>
              <a:t> </a:t>
            </a:r>
          </a:p>
          <a:p>
            <a:pPr lvl="1"/>
            <a:r>
              <a:rPr lang="en-US" sz="2585" dirty="0" err="1"/>
              <a:t>Mengidentifikasi</a:t>
            </a:r>
            <a:r>
              <a:rPr lang="en-US" sz="2585" dirty="0"/>
              <a:t> </a:t>
            </a:r>
            <a:r>
              <a:rPr lang="en-US" sz="2585" dirty="0" err="1"/>
              <a:t>Isu</a:t>
            </a:r>
            <a:r>
              <a:rPr lang="en-US" sz="2585" dirty="0"/>
              <a:t> SM-MK3L (Internal &amp; </a:t>
            </a:r>
            <a:r>
              <a:rPr lang="en-US" sz="2585" dirty="0" err="1"/>
              <a:t>Eksternal</a:t>
            </a:r>
            <a:r>
              <a:rPr lang="en-US" sz="2585" dirty="0"/>
              <a:t>)</a:t>
            </a:r>
          </a:p>
          <a:p>
            <a:pPr lvl="1"/>
            <a:r>
              <a:rPr lang="en-US" sz="2585" dirty="0" err="1"/>
              <a:t>Menetapkan</a:t>
            </a:r>
            <a:r>
              <a:rPr lang="en-US" sz="2585" dirty="0"/>
              <a:t> </a:t>
            </a:r>
            <a:r>
              <a:rPr lang="en-US" sz="2585" dirty="0" err="1"/>
              <a:t>Pihak</a:t>
            </a:r>
            <a:r>
              <a:rPr lang="en-US" sz="2585" dirty="0"/>
              <a:t> yang </a:t>
            </a:r>
            <a:r>
              <a:rPr lang="en-US" sz="2585" dirty="0" err="1"/>
              <a:t>berkepentingan</a:t>
            </a:r>
            <a:r>
              <a:rPr lang="en-US" sz="2585" dirty="0"/>
              <a:t> </a:t>
            </a:r>
            <a:r>
              <a:rPr lang="en-US" sz="2585" dirty="0" err="1"/>
              <a:t>serta</a:t>
            </a:r>
            <a:r>
              <a:rPr lang="en-US" sz="2585" dirty="0"/>
              <a:t> </a:t>
            </a:r>
            <a:r>
              <a:rPr lang="en-US" sz="2585" dirty="0" err="1"/>
              <a:t>kebutuhan</a:t>
            </a:r>
            <a:r>
              <a:rPr lang="en-US" sz="2585" dirty="0"/>
              <a:t> </a:t>
            </a:r>
            <a:r>
              <a:rPr lang="en-US" sz="2585" dirty="0" err="1"/>
              <a:t>dan</a:t>
            </a:r>
            <a:r>
              <a:rPr lang="en-US" sz="2585" dirty="0"/>
              <a:t> </a:t>
            </a:r>
            <a:r>
              <a:rPr lang="en-US" sz="2585" dirty="0" err="1"/>
              <a:t>harapannya</a:t>
            </a:r>
            <a:endParaRPr lang="en-US" sz="2585" dirty="0"/>
          </a:p>
        </p:txBody>
      </p:sp>
      <p:pic>
        <p:nvPicPr>
          <p:cNvPr id="79877" name="Picture 2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5037" y="5335705"/>
            <a:ext cx="1111248" cy="111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8" name="Text Box 8"/>
          <p:cNvSpPr txBox="1">
            <a:spLocks noChangeArrowheads="1"/>
          </p:cNvSpPr>
          <p:nvPr/>
        </p:nvSpPr>
        <p:spPr bwMode="auto">
          <a:xfrm>
            <a:off x="7019406" y="6345090"/>
            <a:ext cx="1885388" cy="37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1846" b="1" u="sng" dirty="0">
                <a:solidFill>
                  <a:srgbClr val="0070C0"/>
                </a:solidFill>
              </a:rPr>
              <a:t>Waktu : </a:t>
            </a:r>
            <a:r>
              <a:rPr lang="en-US" sz="1846" b="1" u="sng" dirty="0">
                <a:solidFill>
                  <a:srgbClr val="0070C0"/>
                </a:solidFill>
              </a:rPr>
              <a:t>30</a:t>
            </a:r>
            <a:r>
              <a:rPr lang="id-ID" sz="1846" b="1" u="sng" dirty="0">
                <a:solidFill>
                  <a:srgbClr val="0070C0"/>
                </a:solidFill>
              </a:rPr>
              <a:t> Menit</a:t>
            </a:r>
            <a:endParaRPr lang="en-US" sz="1846" b="1" u="sng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EEB6CE-9D5A-422D-9D5D-944717396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19" y="7879"/>
            <a:ext cx="7326351" cy="310515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68EB7D8-68EB-4EE3-996D-A1824DFEEE95}"/>
              </a:ext>
            </a:extLst>
          </p:cNvPr>
          <p:cNvGrpSpPr/>
          <p:nvPr/>
        </p:nvGrpSpPr>
        <p:grpSpPr>
          <a:xfrm>
            <a:off x="7783551" y="265398"/>
            <a:ext cx="903249" cy="1599686"/>
            <a:chOff x="7783551" y="265398"/>
            <a:chExt cx="903249" cy="159968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11A7951-8607-4B52-B11A-B8F7CE706F79}"/>
                </a:ext>
              </a:extLst>
            </p:cNvPr>
            <p:cNvSpPr/>
            <p:nvPr/>
          </p:nvSpPr>
          <p:spPr>
            <a:xfrm>
              <a:off x="7783551" y="265398"/>
              <a:ext cx="903249" cy="1599686"/>
            </a:xfrm>
            <a:prstGeom prst="roundRect">
              <a:avLst>
                <a:gd name="adj" fmla="val 20371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7B3C33-3EF0-4D9D-8B5D-0BC91C94D212}"/>
                </a:ext>
              </a:extLst>
            </p:cNvPr>
            <p:cNvSpPr txBox="1"/>
            <p:nvPr/>
          </p:nvSpPr>
          <p:spPr>
            <a:xfrm>
              <a:off x="8022513" y="511243"/>
              <a:ext cx="58065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  <a:latin typeface="Bernard MT Condensed" panose="020508060609050204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4514882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6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78389" y="1109230"/>
            <a:ext cx="4927351" cy="3204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Rounded Rectangle 33"/>
          <p:cNvSpPr/>
          <p:nvPr/>
        </p:nvSpPr>
        <p:spPr>
          <a:xfrm>
            <a:off x="140676" y="711842"/>
            <a:ext cx="2846264" cy="6005880"/>
          </a:xfrm>
          <a:prstGeom prst="roundRect">
            <a:avLst>
              <a:gd name="adj" fmla="val 86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1" name="Rounded Rectangle 30"/>
          <p:cNvSpPr/>
          <p:nvPr/>
        </p:nvSpPr>
        <p:spPr>
          <a:xfrm>
            <a:off x="3235950" y="645031"/>
            <a:ext cx="5556738" cy="3714932"/>
          </a:xfrm>
          <a:prstGeom prst="roundRect">
            <a:avLst>
              <a:gd name="adj" fmla="val 1042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9" name="TextBox 8"/>
          <p:cNvSpPr txBox="1"/>
          <p:nvPr/>
        </p:nvSpPr>
        <p:spPr>
          <a:xfrm>
            <a:off x="140675" y="752569"/>
            <a:ext cx="2846264" cy="60016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sz="1600" u="sng" dirty="0" err="1"/>
              <a:t>Memahami</a:t>
            </a:r>
            <a:r>
              <a:rPr lang="en-US" sz="1600" u="sng" dirty="0"/>
              <a:t> </a:t>
            </a:r>
            <a:r>
              <a:rPr lang="en-US" sz="1600" u="sng" dirty="0" err="1"/>
              <a:t>organisasi</a:t>
            </a:r>
            <a:r>
              <a:rPr lang="en-US" sz="1600" u="sng" dirty="0"/>
              <a:t> </a:t>
            </a:r>
            <a:r>
              <a:rPr lang="en-US" sz="1600" u="sng" dirty="0" err="1"/>
              <a:t>dan</a:t>
            </a:r>
            <a:r>
              <a:rPr lang="en-US" sz="1600" u="sng" dirty="0"/>
              <a:t> </a:t>
            </a:r>
            <a:r>
              <a:rPr lang="en-US" sz="1600" u="sng" dirty="0" err="1"/>
              <a:t>konteksnya</a:t>
            </a:r>
            <a:r>
              <a:rPr lang="en-US" sz="1600" u="sng" dirty="0"/>
              <a:t> (4.1)</a:t>
            </a:r>
          </a:p>
          <a:p>
            <a:pPr marL="260845" lvl="1" indent="-156801"/>
            <a:r>
              <a:rPr lang="en-US" sz="1600" dirty="0" err="1"/>
              <a:t>Organisasi</a:t>
            </a:r>
            <a:r>
              <a:rPr lang="en-US" sz="1600" dirty="0"/>
              <a:t>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Menetapkan</a:t>
            </a:r>
            <a:r>
              <a:rPr lang="en-US" sz="1600" dirty="0"/>
              <a:t> :</a:t>
            </a:r>
          </a:p>
          <a:p>
            <a:pPr marL="260845" lvl="1" indent="-156801"/>
            <a:r>
              <a:rPr lang="en-US" sz="1600" dirty="0"/>
              <a:t>1. </a:t>
            </a:r>
            <a:r>
              <a:rPr lang="en-US" sz="1600" dirty="0" err="1"/>
              <a:t>Isu</a:t>
            </a:r>
            <a:r>
              <a:rPr lang="en-US" sz="1600" dirty="0"/>
              <a:t> Internal: </a:t>
            </a:r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Organisasi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Kebijakan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Kemampuan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Budaya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/>
              <a:t>Sistem </a:t>
            </a:r>
            <a:r>
              <a:rPr lang="en-US" sz="1600" dirty="0" err="1"/>
              <a:t>informasi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Kondisi</a:t>
            </a:r>
            <a:r>
              <a:rPr lang="en-US" sz="1600" dirty="0"/>
              <a:t> </a:t>
            </a:r>
            <a:r>
              <a:rPr lang="en-US" sz="1600" dirty="0" err="1"/>
              <a:t>pekerjaan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/>
              <a:t>Jam </a:t>
            </a:r>
            <a:r>
              <a:rPr lang="en-US" sz="1600" dirty="0" err="1"/>
              <a:t>kerja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Standar</a:t>
            </a:r>
            <a:r>
              <a:rPr lang="en-US" sz="1600" dirty="0"/>
              <a:t> internal</a:t>
            </a:r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dll</a:t>
            </a:r>
            <a:endParaRPr lang="en-US" sz="1600" dirty="0"/>
          </a:p>
          <a:p>
            <a:pPr marL="104044" lvl="1"/>
            <a:endParaRPr lang="en-US" sz="1600" dirty="0"/>
          </a:p>
          <a:p>
            <a:pPr marL="260845" lvl="1" indent="-156801"/>
            <a:r>
              <a:rPr lang="en-US" sz="1600" dirty="0"/>
              <a:t>2. </a:t>
            </a:r>
            <a:r>
              <a:rPr lang="en-US" sz="1600" dirty="0" err="1"/>
              <a:t>Isu</a:t>
            </a:r>
            <a:r>
              <a:rPr lang="en-US" sz="1600" dirty="0"/>
              <a:t> </a:t>
            </a:r>
            <a:r>
              <a:rPr lang="en-US" sz="1600" dirty="0" err="1"/>
              <a:t>Eksternal</a:t>
            </a:r>
            <a:r>
              <a:rPr lang="en-US" sz="1600" dirty="0"/>
              <a:t>: </a:t>
            </a:r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Budaya</a:t>
            </a:r>
            <a:r>
              <a:rPr lang="en-US" sz="1600" dirty="0"/>
              <a:t>, </a:t>
            </a:r>
            <a:r>
              <a:rPr lang="en-US" sz="1600" dirty="0" err="1"/>
              <a:t>Sosial</a:t>
            </a:r>
            <a:r>
              <a:rPr lang="en-US" sz="1600" dirty="0"/>
              <a:t>, </a:t>
            </a:r>
            <a:r>
              <a:rPr lang="en-US" sz="1600" dirty="0" err="1"/>
              <a:t>Politik</a:t>
            </a:r>
            <a:r>
              <a:rPr lang="en-US" sz="1600" dirty="0"/>
              <a:t>, </a:t>
            </a:r>
            <a:r>
              <a:rPr lang="en-US" sz="1600" dirty="0" err="1"/>
              <a:t>Peraturan</a:t>
            </a:r>
            <a:r>
              <a:rPr lang="en-US" sz="1600" dirty="0"/>
              <a:t>, </a:t>
            </a:r>
            <a:r>
              <a:rPr lang="en-US" sz="1600" dirty="0" err="1"/>
              <a:t>Keuangan</a:t>
            </a:r>
            <a:r>
              <a:rPr lang="en-US" sz="1600" dirty="0"/>
              <a:t>, </a:t>
            </a:r>
            <a:r>
              <a:rPr lang="en-US" sz="1600" dirty="0" err="1"/>
              <a:t>Teknologi</a:t>
            </a:r>
            <a:r>
              <a:rPr lang="en-US" sz="1600" dirty="0"/>
              <a:t>, </a:t>
            </a:r>
            <a:r>
              <a:rPr lang="en-US" sz="1600" dirty="0" err="1"/>
              <a:t>dll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Kompetisi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Kontraktor</a:t>
            </a:r>
            <a:r>
              <a:rPr lang="en-US" sz="1600" dirty="0"/>
              <a:t>, outsourcing </a:t>
            </a:r>
            <a:r>
              <a:rPr lang="en-US" sz="1600" dirty="0" err="1"/>
              <a:t>baru</a:t>
            </a:r>
            <a:r>
              <a:rPr lang="en-US" sz="1600" dirty="0"/>
              <a:t>,</a:t>
            </a:r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Kondisi</a:t>
            </a:r>
            <a:r>
              <a:rPr lang="en-US" sz="1600" dirty="0"/>
              <a:t> </a:t>
            </a:r>
            <a:r>
              <a:rPr lang="en-US" sz="1600" dirty="0" err="1"/>
              <a:t>lingkungan</a:t>
            </a:r>
            <a:r>
              <a:rPr lang="en-US" sz="1600" dirty="0"/>
              <a:t> </a:t>
            </a:r>
            <a:r>
              <a:rPr lang="en-US" sz="1600" dirty="0" err="1"/>
              <a:t>sekitar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Dll</a:t>
            </a:r>
            <a:endParaRPr lang="en-US" sz="1600" dirty="0"/>
          </a:p>
          <a:p>
            <a:pPr marL="104044" lvl="1"/>
            <a:endParaRPr lang="en-US" sz="1600" dirty="0"/>
          </a:p>
        </p:txBody>
      </p:sp>
      <p:sp>
        <p:nvSpPr>
          <p:cNvPr id="28" name="Right Arrow 27"/>
          <p:cNvSpPr/>
          <p:nvPr/>
        </p:nvSpPr>
        <p:spPr>
          <a:xfrm>
            <a:off x="2720594" y="5173451"/>
            <a:ext cx="464679" cy="8874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9" name="TextBox 28"/>
          <p:cNvSpPr txBox="1"/>
          <p:nvPr/>
        </p:nvSpPr>
        <p:spPr>
          <a:xfrm>
            <a:off x="3366724" y="645031"/>
            <a:ext cx="5281465" cy="60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2" u="sng" dirty="0" err="1"/>
              <a:t>Memahami</a:t>
            </a:r>
            <a:r>
              <a:rPr lang="en-US" sz="1662" u="sng" dirty="0"/>
              <a:t> </a:t>
            </a:r>
            <a:r>
              <a:rPr lang="en-US" sz="1662" u="sng" dirty="0" err="1"/>
              <a:t>Kebutuhan</a:t>
            </a:r>
            <a:r>
              <a:rPr lang="en-US" sz="1662" u="sng" dirty="0"/>
              <a:t> </a:t>
            </a:r>
            <a:r>
              <a:rPr lang="en-US" sz="1662" u="sng" dirty="0" err="1"/>
              <a:t>dan</a:t>
            </a:r>
            <a:r>
              <a:rPr lang="en-US" sz="1662" u="sng" dirty="0"/>
              <a:t> </a:t>
            </a:r>
            <a:r>
              <a:rPr lang="en-US" sz="1662" u="sng" dirty="0" err="1"/>
              <a:t>Harapan</a:t>
            </a:r>
            <a:r>
              <a:rPr lang="en-US" sz="1662" u="sng" dirty="0"/>
              <a:t> </a:t>
            </a:r>
            <a:r>
              <a:rPr lang="en-US" sz="1662" u="sng" dirty="0" err="1"/>
              <a:t>dari</a:t>
            </a:r>
            <a:r>
              <a:rPr lang="en-US" sz="1662" u="sng" dirty="0"/>
              <a:t> </a:t>
            </a:r>
            <a:r>
              <a:rPr lang="en-US" sz="1662" u="sng" dirty="0" err="1"/>
              <a:t>Pekerja</a:t>
            </a:r>
            <a:r>
              <a:rPr lang="en-US" sz="1662" u="sng" dirty="0"/>
              <a:t> </a:t>
            </a:r>
            <a:r>
              <a:rPr lang="en-US" sz="1662" u="sng" dirty="0" err="1"/>
              <a:t>dan</a:t>
            </a:r>
            <a:r>
              <a:rPr lang="en-US" sz="1662" u="sng" dirty="0"/>
              <a:t> </a:t>
            </a:r>
            <a:r>
              <a:rPr lang="en-US" sz="1662" u="sng" dirty="0" err="1"/>
              <a:t>Pihak</a:t>
            </a:r>
            <a:r>
              <a:rPr lang="en-US" sz="1662" u="sng" dirty="0"/>
              <a:t> yang </a:t>
            </a:r>
            <a:r>
              <a:rPr lang="en-US" sz="1662" u="sng" dirty="0" err="1"/>
              <a:t>Berkepentingan</a:t>
            </a:r>
            <a:r>
              <a:rPr lang="en-US" sz="1662" u="sng" dirty="0"/>
              <a:t> </a:t>
            </a:r>
            <a:r>
              <a:rPr lang="en-US" sz="1662" u="sng" dirty="0" err="1"/>
              <a:t>lainnya</a:t>
            </a:r>
            <a:r>
              <a:rPr lang="en-US" sz="1662" u="sng" dirty="0"/>
              <a:t> (4.2)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9116" y="60470"/>
            <a:ext cx="3451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err="1">
                <a:solidFill>
                  <a:srgbClr val="FF0000"/>
                </a:solidFill>
                <a:latin typeface="Impact" panose="020B0806030902050204" pitchFamily="34" charset="0"/>
              </a:rPr>
              <a:t>Konteks</a:t>
            </a:r>
            <a:r>
              <a:rPr lang="en-US" sz="3200" dirty="0">
                <a:solidFill>
                  <a:srgbClr val="FF0000"/>
                </a:solidFill>
                <a:latin typeface="Impact" panose="020B0806030902050204" pitchFamily="3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Impact" panose="020B0806030902050204" pitchFamily="34" charset="0"/>
              </a:rPr>
              <a:t>Organisasi</a:t>
            </a:r>
            <a:endParaRPr lang="en-US" sz="3200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32484" y="5246105"/>
            <a:ext cx="2216838" cy="70788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Risiko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Peluang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(6.1.1)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833203" y="4516589"/>
            <a:ext cx="2970483" cy="220113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0" name="TextBox 19"/>
          <p:cNvSpPr txBox="1"/>
          <p:nvPr/>
        </p:nvSpPr>
        <p:spPr>
          <a:xfrm>
            <a:off x="5908157" y="4516589"/>
            <a:ext cx="2895529" cy="60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2" u="sng" dirty="0" err="1"/>
              <a:t>Batasan</a:t>
            </a:r>
            <a:r>
              <a:rPr lang="en-US" sz="1662" u="sng" dirty="0"/>
              <a:t> &amp; </a:t>
            </a:r>
            <a:r>
              <a:rPr lang="en-US" sz="1662" u="sng" dirty="0" err="1"/>
              <a:t>Lingkup</a:t>
            </a:r>
            <a:r>
              <a:rPr lang="en-US" sz="1662" u="sng" dirty="0"/>
              <a:t> Sistem </a:t>
            </a:r>
            <a:r>
              <a:rPr lang="en-US" sz="1662" u="sng" dirty="0" err="1"/>
              <a:t>Manajemen</a:t>
            </a:r>
            <a:r>
              <a:rPr lang="en-US" sz="1662" u="sng" dirty="0"/>
              <a:t> K3L (4.3)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01925" y="5061720"/>
            <a:ext cx="284626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Pertimbangan</a:t>
            </a:r>
            <a:r>
              <a:rPr lang="en-US" sz="1600" dirty="0"/>
              <a:t> </a:t>
            </a:r>
            <a:r>
              <a:rPr lang="en-US" sz="1600" dirty="0" err="1"/>
              <a:t>isu</a:t>
            </a:r>
            <a:r>
              <a:rPr lang="en-US" sz="1600" dirty="0"/>
              <a:t> internal &amp; </a:t>
            </a:r>
            <a:r>
              <a:rPr lang="en-US" sz="1600" dirty="0" err="1"/>
              <a:t>eksternal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pihak</a:t>
            </a:r>
            <a:r>
              <a:rPr lang="en-US" sz="1600" dirty="0"/>
              <a:t> yang </a:t>
            </a:r>
            <a:r>
              <a:rPr lang="en-US" sz="1600" dirty="0" err="1"/>
              <a:t>berkepentingan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Peraturan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persyaratan</a:t>
            </a:r>
            <a:r>
              <a:rPr lang="en-US" sz="1600" dirty="0"/>
              <a:t> lain</a:t>
            </a:r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Aktivitas</a:t>
            </a:r>
            <a:r>
              <a:rPr lang="en-US" sz="1600" dirty="0"/>
              <a:t>,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jasa</a:t>
            </a:r>
            <a:endParaRPr lang="en-US" sz="1600" dirty="0"/>
          </a:p>
        </p:txBody>
      </p:sp>
      <p:sp>
        <p:nvSpPr>
          <p:cNvPr id="22" name="Down Arrow 21"/>
          <p:cNvSpPr/>
          <p:nvPr/>
        </p:nvSpPr>
        <p:spPr>
          <a:xfrm>
            <a:off x="7621002" y="4114225"/>
            <a:ext cx="984738" cy="424984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3" name="Down Arrow 22"/>
          <p:cNvSpPr/>
          <p:nvPr/>
        </p:nvSpPr>
        <p:spPr>
          <a:xfrm rot="16200000">
            <a:off x="4125288" y="4874631"/>
            <a:ext cx="343037" cy="3222702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4" name="Right Arrow 23"/>
          <p:cNvSpPr/>
          <p:nvPr/>
        </p:nvSpPr>
        <p:spPr>
          <a:xfrm rot="5400000">
            <a:off x="3762886" y="4244272"/>
            <a:ext cx="802881" cy="8874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6" name="Right Arrow 25"/>
          <p:cNvSpPr/>
          <p:nvPr/>
        </p:nvSpPr>
        <p:spPr>
          <a:xfrm rot="10800000">
            <a:off x="5566857" y="5196395"/>
            <a:ext cx="261582" cy="8874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10680F3-2057-41CF-BC19-13E142169DD2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</p:spTree>
    <p:extLst>
      <p:ext uri="{BB962C8B-B14F-4D97-AF65-F5344CB8AC3E}">
        <p14:creationId xmlns:p14="http://schemas.microsoft.com/office/powerpoint/2010/main" val="2699929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70544" y="573202"/>
            <a:ext cx="4360985" cy="1384261"/>
          </a:xfrm>
        </p:spPr>
        <p:txBody>
          <a:bodyPr>
            <a:normAutofit/>
          </a:bodyPr>
          <a:lstStyle/>
          <a:p>
            <a:r>
              <a:rPr lang="en-US" sz="4062" b="1" dirty="0" err="1">
                <a:solidFill>
                  <a:srgbClr val="C00000"/>
                </a:solidFill>
              </a:rPr>
              <a:t>Apakah</a:t>
            </a:r>
            <a:r>
              <a:rPr lang="en-US" sz="4062" b="1" dirty="0">
                <a:solidFill>
                  <a:srgbClr val="C00000"/>
                </a:solidFill>
              </a:rPr>
              <a:t> </a:t>
            </a:r>
            <a:r>
              <a:rPr lang="en-US" sz="4062" b="1" dirty="0" err="1">
                <a:solidFill>
                  <a:srgbClr val="C00000"/>
                </a:solidFill>
              </a:rPr>
              <a:t>risiko</a:t>
            </a:r>
            <a:r>
              <a:rPr lang="en-US" sz="4062" b="1" dirty="0">
                <a:solidFill>
                  <a:srgbClr val="C00000"/>
                </a:solidFill>
              </a:rPr>
              <a:t> </a:t>
            </a:r>
            <a:r>
              <a:rPr lang="en-US" sz="4062" b="1" dirty="0" err="1">
                <a:solidFill>
                  <a:srgbClr val="C00000"/>
                </a:solidFill>
              </a:rPr>
              <a:t>itu</a:t>
            </a:r>
            <a:r>
              <a:rPr lang="en-US" sz="4062" b="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67474" y="2215289"/>
            <a:ext cx="5485257" cy="4016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Definisi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ISO 31000</a:t>
            </a:r>
          </a:p>
          <a:p>
            <a:pPr marL="0" lvl="1" indent="0">
              <a:buNone/>
            </a:pPr>
            <a:endParaRPr lang="en-US" sz="1846" i="1" dirty="0"/>
          </a:p>
          <a:p>
            <a:pPr marL="0" lvl="1" indent="0">
              <a:buNone/>
            </a:pPr>
            <a:r>
              <a:rPr lang="en-US" sz="1846" i="1" dirty="0"/>
              <a:t>“Risk is all about </a:t>
            </a:r>
            <a:r>
              <a:rPr lang="en-US" sz="1846" i="1" u="sng" dirty="0"/>
              <a:t>uncertainty</a:t>
            </a:r>
            <a:r>
              <a:rPr lang="en-US" sz="1846" i="1" dirty="0"/>
              <a:t>, or more importantly, the </a:t>
            </a:r>
            <a:r>
              <a:rPr lang="en-US" sz="1846" i="1" u="sng" dirty="0"/>
              <a:t>effect of uncertainty on the achievement of objectives</a:t>
            </a:r>
            <a:r>
              <a:rPr lang="en-US" sz="1846" i="1" dirty="0"/>
              <a:t>. </a:t>
            </a:r>
          </a:p>
          <a:p>
            <a:pPr marL="0" lvl="1" indent="0">
              <a:spcBef>
                <a:spcPts val="1108"/>
              </a:spcBef>
              <a:buNone/>
            </a:pPr>
            <a:endParaRPr lang="en-US" sz="1846" i="1" dirty="0"/>
          </a:p>
          <a:p>
            <a:pPr marL="0" lvl="1" indent="0">
              <a:spcBef>
                <a:spcPts val="1108"/>
              </a:spcBef>
              <a:buNone/>
            </a:pPr>
            <a:r>
              <a:rPr lang="en-US" sz="1846" i="1" dirty="0"/>
              <a:t>This is where ISO 31000 is clearly different from existing guidelines in that </a:t>
            </a:r>
            <a:r>
              <a:rPr lang="en-US" sz="1846" b="1" i="1" dirty="0"/>
              <a:t>the emphasis is shifted from something happening – the event – to the effect on objectives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179169" y="5159343"/>
            <a:ext cx="4343399" cy="43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eaLnBrk="1" hangingPunct="1">
              <a:buSzPct val="85000"/>
            </a:pPr>
            <a:r>
              <a:rPr lang="en-US" sz="1108" i="1" dirty="0">
                <a:latin typeface="+mn-lt"/>
                <a:ea typeface="Helvetica Neue Light" pitchFamily="2" charset="2"/>
                <a:cs typeface="Helvetica Neue Light" pitchFamily="2" charset="2"/>
              </a:rPr>
              <a:t>Source: Kevin W. Knight, AM, Chair of the ISO 31000 working group</a:t>
            </a:r>
          </a:p>
          <a:p>
            <a:pPr algn="r" eaLnBrk="1" hangingPunct="1"/>
            <a:r>
              <a:rPr lang="en-US" sz="1108" i="1" dirty="0">
                <a:latin typeface="+mn-lt"/>
                <a:ea typeface="Helvetica Neue Light" pitchFamily="2" charset="2"/>
                <a:cs typeface="Helvetica Neue Light" pitchFamily="2" charset="2"/>
              </a:rPr>
              <a:t>&amp; Chair of ISO 31004 project committee ,ISO Focus, June 2009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1808F2-E883-4456-A845-61C63CCF2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634" b="30992"/>
          <a:stretch/>
        </p:blipFill>
        <p:spPr>
          <a:xfrm>
            <a:off x="308754" y="0"/>
            <a:ext cx="2607433" cy="47365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589B0D-743B-499D-B6AF-F9A384DE2405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SM-MLK3</a:t>
            </a:r>
          </a:p>
        </p:txBody>
      </p:sp>
    </p:spTree>
    <p:extLst>
      <p:ext uri="{BB962C8B-B14F-4D97-AF65-F5344CB8AC3E}">
        <p14:creationId xmlns:p14="http://schemas.microsoft.com/office/powerpoint/2010/main" val="4088389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532" y="449610"/>
            <a:ext cx="4992330" cy="914400"/>
          </a:xfrm>
        </p:spPr>
        <p:txBody>
          <a:bodyPr>
            <a:normAutofit/>
          </a:bodyPr>
          <a:lstStyle/>
          <a:p>
            <a:r>
              <a:rPr lang="en-US" sz="3692" dirty="0" err="1"/>
              <a:t>Apakah</a:t>
            </a:r>
            <a:r>
              <a:rPr lang="en-US" sz="3692" dirty="0"/>
              <a:t> </a:t>
            </a:r>
            <a:r>
              <a:rPr lang="en-US" sz="3692" dirty="0" err="1"/>
              <a:t>risiko</a:t>
            </a:r>
            <a:r>
              <a:rPr lang="en-US" sz="3692" dirty="0"/>
              <a:t> </a:t>
            </a:r>
            <a:r>
              <a:rPr lang="en-US" sz="3692" dirty="0" err="1"/>
              <a:t>itu</a:t>
            </a:r>
            <a:r>
              <a:rPr lang="en-US" sz="3692" dirty="0"/>
              <a:t>?</a:t>
            </a:r>
            <a:endParaRPr lang="id-ID" sz="3692" dirty="0"/>
          </a:p>
        </p:txBody>
      </p:sp>
      <p:sp>
        <p:nvSpPr>
          <p:cNvPr id="26" name="TextBox 25"/>
          <p:cNvSpPr txBox="1"/>
          <p:nvPr/>
        </p:nvSpPr>
        <p:spPr>
          <a:xfrm>
            <a:off x="1758462" y="2092570"/>
            <a:ext cx="5600700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Multi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sebab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&amp; multi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dampak</a:t>
            </a:r>
            <a:endParaRPr lang="en-US" sz="1846" b="1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25416" y="1529862"/>
            <a:ext cx="6981092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041" indent="-422041">
              <a:buFont typeface="Arial" pitchFamily="34" charset="0"/>
              <a:buChar char="•"/>
            </a:pPr>
            <a:r>
              <a:rPr lang="en-US" sz="2215" b="1" dirty="0" err="1">
                <a:ea typeface="Helvetica Neue Light" pitchFamily="2" charset="2"/>
                <a:cs typeface="Helvetica Neue Light" pitchFamily="2" charset="2"/>
              </a:rPr>
              <a:t>Definisi</a:t>
            </a:r>
            <a:r>
              <a:rPr lang="en-US" sz="2215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215" b="1" dirty="0" err="1">
                <a:ea typeface="Helvetica Neue Light" pitchFamily="2" charset="2"/>
                <a:cs typeface="Helvetica Neue Light" pitchFamily="2" charset="2"/>
              </a:rPr>
              <a:t>risiko</a:t>
            </a:r>
            <a:r>
              <a:rPr lang="en-US" sz="2215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215" b="1" dirty="0" err="1">
                <a:ea typeface="Helvetica Neue Light" pitchFamily="2" charset="2"/>
                <a:cs typeface="Helvetica Neue Light" pitchFamily="2" charset="2"/>
              </a:rPr>
              <a:t>berdasarkan</a:t>
            </a:r>
            <a:r>
              <a:rPr lang="en-US" sz="2215" b="1" dirty="0">
                <a:ea typeface="Helvetica Neue Light" pitchFamily="2" charset="2"/>
                <a:cs typeface="Helvetica Neue Light" pitchFamily="2" charset="2"/>
              </a:rPr>
              <a:t> SNI ISO 31000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23A4B1-E820-4EAE-87E5-C95D9A2DD0E1}"/>
              </a:ext>
            </a:extLst>
          </p:cNvPr>
          <p:cNvSpPr/>
          <p:nvPr/>
        </p:nvSpPr>
        <p:spPr>
          <a:xfrm>
            <a:off x="0" y="263769"/>
            <a:ext cx="562708" cy="21981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9577560C-85ED-4072-8757-D6C8E5AB11BB}"/>
              </a:ext>
            </a:extLst>
          </p:cNvPr>
          <p:cNvGrpSpPr/>
          <p:nvPr/>
        </p:nvGrpSpPr>
        <p:grpSpPr>
          <a:xfrm>
            <a:off x="1031760" y="2557668"/>
            <a:ext cx="7535775" cy="3996639"/>
            <a:chOff x="82550" y="1328676"/>
            <a:chExt cx="9740900" cy="5254361"/>
          </a:xfrm>
        </p:grpSpPr>
        <p:grpSp>
          <p:nvGrpSpPr>
            <p:cNvPr id="30" name="Group 11">
              <a:extLst>
                <a:ext uri="{FF2B5EF4-FFF2-40B4-BE49-F238E27FC236}">
                  <a16:creationId xmlns:a16="http://schemas.microsoft.com/office/drawing/2014/main" id="{3930DCDF-E3B5-4B4F-AC96-104E9D56D20A}"/>
                </a:ext>
              </a:extLst>
            </p:cNvPr>
            <p:cNvGrpSpPr/>
            <p:nvPr/>
          </p:nvGrpSpPr>
          <p:grpSpPr>
            <a:xfrm flipH="1">
              <a:off x="4899931" y="1447800"/>
              <a:ext cx="3932919" cy="3581400"/>
              <a:chOff x="990600" y="1828800"/>
              <a:chExt cx="3630387" cy="358140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7084F6C-21FE-41F2-B08C-54E578B2B3B2}"/>
                  </a:ext>
                </a:extLst>
              </p:cNvPr>
              <p:cNvSpPr/>
              <p:nvPr/>
            </p:nvSpPr>
            <p:spPr>
              <a:xfrm>
                <a:off x="990600" y="1828800"/>
                <a:ext cx="457200" cy="358140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400" b="1" dirty="0">
                    <a:ea typeface="Helvetica Neue Light" pitchFamily="2" charset="2"/>
                    <a:cs typeface="Helvetica Neue Light" pitchFamily="2" charset="2"/>
                  </a:rPr>
                  <a:t>CONSEQUENCES</a:t>
                </a:r>
              </a:p>
            </p:txBody>
          </p:sp>
          <p:sp>
            <p:nvSpPr>
              <p:cNvPr id="49" name="Isosceles Triangle 48">
                <a:extLst>
                  <a:ext uri="{FF2B5EF4-FFF2-40B4-BE49-F238E27FC236}">
                    <a16:creationId xmlns:a16="http://schemas.microsoft.com/office/drawing/2014/main" id="{BF7B7445-F8C6-48D8-A257-197F5FE46FF6}"/>
                  </a:ext>
                </a:extLst>
              </p:cNvPr>
              <p:cNvSpPr/>
              <p:nvPr/>
            </p:nvSpPr>
            <p:spPr>
              <a:xfrm rot="5400000">
                <a:off x="1268187" y="2057400"/>
                <a:ext cx="3581400" cy="3124200"/>
              </a:xfrm>
              <a:prstGeom prst="triangle">
                <a:avLst>
                  <a:gd name="adj" fmla="val 500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ea typeface="Helvetica Neue Light" pitchFamily="2" charset="2"/>
                  <a:cs typeface="Helvetica Neue Light" pitchFamily="2" charset="2"/>
                </a:endParaRPr>
              </a:p>
            </p:txBody>
          </p:sp>
        </p:grpSp>
        <p:grpSp>
          <p:nvGrpSpPr>
            <p:cNvPr id="31" name="Group 10">
              <a:extLst>
                <a:ext uri="{FF2B5EF4-FFF2-40B4-BE49-F238E27FC236}">
                  <a16:creationId xmlns:a16="http://schemas.microsoft.com/office/drawing/2014/main" id="{7398052C-B1C9-46E6-817B-EB176532B443}"/>
                </a:ext>
              </a:extLst>
            </p:cNvPr>
            <p:cNvGrpSpPr/>
            <p:nvPr/>
          </p:nvGrpSpPr>
          <p:grpSpPr>
            <a:xfrm>
              <a:off x="1073151" y="1447800"/>
              <a:ext cx="3932919" cy="3581400"/>
              <a:chOff x="990600" y="1828800"/>
              <a:chExt cx="3630387" cy="35814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58415AA-2105-438B-A213-2735E673F9E8}"/>
                  </a:ext>
                </a:extLst>
              </p:cNvPr>
              <p:cNvSpPr/>
              <p:nvPr/>
            </p:nvSpPr>
            <p:spPr>
              <a:xfrm>
                <a:off x="990600" y="1828800"/>
                <a:ext cx="457200" cy="3581400"/>
              </a:xfrm>
              <a:prstGeom prst="rect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400" b="1" dirty="0">
                    <a:ea typeface="Helvetica Neue Light" pitchFamily="2" charset="2"/>
                    <a:cs typeface="Helvetica Neue Light" pitchFamily="2" charset="2"/>
                  </a:rPr>
                  <a:t>CAUSES OF RISKS</a:t>
                </a: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C080819A-A4A1-4EF8-98BC-45FE3D01D809}"/>
                  </a:ext>
                </a:extLst>
              </p:cNvPr>
              <p:cNvSpPr/>
              <p:nvPr/>
            </p:nvSpPr>
            <p:spPr>
              <a:xfrm rot="5400000">
                <a:off x="1268187" y="2057400"/>
                <a:ext cx="3581400" cy="3124200"/>
              </a:xfrm>
              <a:prstGeom prst="triangle">
                <a:avLst>
                  <a:gd name="adj" fmla="val 500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ea typeface="Helvetica Neue Light" pitchFamily="2" charset="2"/>
                  <a:cs typeface="Helvetica Neue Light" pitchFamily="2" charset="2"/>
                </a:endParaRPr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F17BCED-88A8-4831-9809-CC7C5B215D03}"/>
                </a:ext>
              </a:extLst>
            </p:cNvPr>
            <p:cNvSpPr/>
            <p:nvPr/>
          </p:nvSpPr>
          <p:spPr>
            <a:xfrm>
              <a:off x="4457700" y="2667000"/>
              <a:ext cx="1073150" cy="11430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ea typeface="Helvetica Neue Light" pitchFamily="2" charset="2"/>
                <a:cs typeface="Helvetica Neue Light" pitchFamily="2" charset="2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B0E6F3D-D48D-43A0-B9FC-CBA36E3C81ED}"/>
                </a:ext>
              </a:extLst>
            </p:cNvPr>
            <p:cNvSpPr txBox="1"/>
            <p:nvPr/>
          </p:nvSpPr>
          <p:spPr>
            <a:xfrm>
              <a:off x="4457700" y="3048000"/>
              <a:ext cx="1073151" cy="759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EVENT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5B6B15-6F33-44BE-B527-EB62C5262973}"/>
                </a:ext>
              </a:extLst>
            </p:cNvPr>
            <p:cNvSpPr txBox="1"/>
            <p:nvPr/>
          </p:nvSpPr>
          <p:spPr>
            <a:xfrm>
              <a:off x="1568449" y="2884639"/>
              <a:ext cx="3114780" cy="1071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LIKELiHOOD</a:t>
              </a:r>
              <a:r>
                <a:rPr lang="en-US" sz="1400" b="1" dirty="0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 </a:t>
              </a:r>
              <a:br>
                <a:rPr lang="en-US" sz="1400" b="1" dirty="0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</a:br>
              <a:r>
                <a:rPr lang="en-US" sz="1400" dirty="0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(Prevention Capability)</a:t>
              </a:r>
              <a:br>
                <a:rPr lang="en-US" sz="1400" b="1" dirty="0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</a:br>
              <a:endParaRPr lang="en-US" sz="1400" b="1" dirty="0">
                <a:solidFill>
                  <a:schemeClr val="bg1"/>
                </a:solidFill>
                <a:ea typeface="Helvetica Neue Light" pitchFamily="2" charset="2"/>
                <a:cs typeface="Helvetica Neue Light" pitchFamily="2" charset="2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D87BB8-1120-4D0C-8932-BA67E9415038}"/>
                </a:ext>
              </a:extLst>
            </p:cNvPr>
            <p:cNvSpPr txBox="1"/>
            <p:nvPr/>
          </p:nvSpPr>
          <p:spPr>
            <a:xfrm>
              <a:off x="5530851" y="2884639"/>
              <a:ext cx="2724149" cy="1697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POTENTIAL IMPACT</a:t>
              </a:r>
              <a:br>
                <a:rPr lang="en-US" sz="1400" b="1" dirty="0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</a:br>
              <a:r>
                <a:rPr lang="en-US" sz="1400" dirty="0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(Protection Capability)</a:t>
              </a:r>
              <a:br>
                <a:rPr lang="en-US" sz="1400" b="1" dirty="0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</a:br>
              <a:endParaRPr lang="en-US" sz="1400" b="1" dirty="0">
                <a:solidFill>
                  <a:schemeClr val="bg1"/>
                </a:solidFill>
                <a:ea typeface="Helvetica Neue Light" pitchFamily="2" charset="2"/>
                <a:cs typeface="Helvetica Neue Light" pitchFamily="2" charset="2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3AEDA8-EAAD-4806-A7E2-15391EEF663A}"/>
                </a:ext>
              </a:extLst>
            </p:cNvPr>
            <p:cNvSpPr txBox="1"/>
            <p:nvPr/>
          </p:nvSpPr>
          <p:spPr>
            <a:xfrm>
              <a:off x="3302001" y="4648200"/>
              <a:ext cx="3301999" cy="849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ea typeface="Helvetica Neue Light" pitchFamily="2" charset="2"/>
                  <a:cs typeface="Helvetica Neue Light" pitchFamily="2" charset="2"/>
                </a:rPr>
                <a:t>Perlakuan</a:t>
              </a:r>
              <a:r>
                <a:rPr lang="en-US" dirty="0">
                  <a:ea typeface="Helvetica Neue Light" pitchFamily="2" charset="2"/>
                  <a:cs typeface="Helvetica Neue Light" pitchFamily="2" charset="2"/>
                </a:rPr>
                <a:t> / </a:t>
              </a:r>
              <a:r>
                <a:rPr lang="en-US" dirty="0" err="1">
                  <a:ea typeface="Helvetica Neue Light" pitchFamily="2" charset="2"/>
                  <a:cs typeface="Helvetica Neue Light" pitchFamily="2" charset="2"/>
                </a:rPr>
                <a:t>Mitigasi</a:t>
              </a:r>
              <a:r>
                <a:rPr lang="en-US" dirty="0">
                  <a:ea typeface="Helvetica Neue Light" pitchFamily="2" charset="2"/>
                  <a:cs typeface="Helvetica Neue Light" pitchFamily="2" charset="2"/>
                </a:rPr>
                <a:t> / </a:t>
              </a:r>
              <a:r>
                <a:rPr lang="en-US" dirty="0" err="1">
                  <a:ea typeface="Helvetica Neue Light" pitchFamily="2" charset="2"/>
                  <a:cs typeface="Helvetica Neue Light" pitchFamily="2" charset="2"/>
                </a:rPr>
                <a:t>pengendalian</a:t>
              </a:r>
              <a:r>
                <a:rPr lang="en-US" dirty="0">
                  <a:ea typeface="Helvetica Neue Light" pitchFamily="2" charset="2"/>
                  <a:cs typeface="Helvetica Neue Light" pitchFamily="2" charset="2"/>
                </a:rPr>
                <a:t> </a:t>
              </a:r>
              <a:r>
                <a:rPr lang="en-US" dirty="0" err="1">
                  <a:ea typeface="Helvetica Neue Light" pitchFamily="2" charset="2"/>
                  <a:cs typeface="Helvetica Neue Light" pitchFamily="2" charset="2"/>
                </a:rPr>
                <a:t>risiko</a:t>
              </a:r>
              <a:endParaRPr lang="en-US" dirty="0">
                <a:ea typeface="Helvetica Neue Light" pitchFamily="2" charset="2"/>
                <a:cs typeface="Helvetica Neue Light" pitchFamily="2" charset="2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749D099-8024-467B-A1F0-FBA09BA3D144}"/>
                </a:ext>
              </a:extLst>
            </p:cNvPr>
            <p:cNvCxnSpPr>
              <a:stCxn id="36" idx="0"/>
            </p:cNvCxnSpPr>
            <p:nvPr/>
          </p:nvCxnSpPr>
          <p:spPr>
            <a:xfrm rot="5400000" flipH="1" flipV="1">
              <a:off x="5283203" y="3327405"/>
              <a:ext cx="990594" cy="165099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BA7A2B5-1589-430B-82F7-BE762AB1F809}"/>
                </a:ext>
              </a:extLst>
            </p:cNvPr>
            <p:cNvCxnSpPr>
              <a:stCxn id="36" idx="0"/>
            </p:cNvCxnSpPr>
            <p:nvPr/>
          </p:nvCxnSpPr>
          <p:spPr>
            <a:xfrm rot="16200000" flipV="1">
              <a:off x="3425830" y="3121029"/>
              <a:ext cx="990598" cy="20637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933C42D-FA2A-493E-9C09-0AD2961BA246}"/>
                </a:ext>
              </a:extLst>
            </p:cNvPr>
            <p:cNvSpPr txBox="1"/>
            <p:nvPr/>
          </p:nvSpPr>
          <p:spPr>
            <a:xfrm>
              <a:off x="3121815" y="1328676"/>
              <a:ext cx="3767817" cy="759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ea typeface="Helvetica Neue Light" pitchFamily="2" charset="2"/>
                  <a:cs typeface="Helvetica Neue Light" pitchFamily="2" charset="2"/>
                </a:rPr>
                <a:t>Peristiwa</a:t>
              </a:r>
              <a:r>
                <a:rPr lang="en-US" sz="1400" dirty="0">
                  <a:ea typeface="Helvetica Neue Light" pitchFamily="2" charset="2"/>
                  <a:cs typeface="Helvetica Neue Light" pitchFamily="2" charset="2"/>
                </a:rPr>
                <a:t> yang </a:t>
              </a:r>
              <a:r>
                <a:rPr lang="en-US" sz="1400" dirty="0" err="1">
                  <a:ea typeface="Helvetica Neue Light" pitchFamily="2" charset="2"/>
                  <a:cs typeface="Helvetica Neue Light" pitchFamily="2" charset="2"/>
                </a:rPr>
                <a:t>berpotensi</a:t>
              </a:r>
              <a:r>
                <a:rPr lang="en-US" sz="1400" dirty="0">
                  <a:ea typeface="Helvetica Neue Light" pitchFamily="2" charset="2"/>
                  <a:cs typeface="Helvetica Neue Light" pitchFamily="2" charset="2"/>
                </a:rPr>
                <a:t> </a:t>
              </a:r>
              <a:r>
                <a:rPr lang="en-US" sz="1400" dirty="0" err="1">
                  <a:ea typeface="Helvetica Neue Light" pitchFamily="2" charset="2"/>
                  <a:cs typeface="Helvetica Neue Light" pitchFamily="2" charset="2"/>
                </a:rPr>
                <a:t>menimbulkan</a:t>
              </a:r>
              <a:r>
                <a:rPr lang="en-US" sz="1400" dirty="0">
                  <a:ea typeface="Helvetica Neue Light" pitchFamily="2" charset="2"/>
                  <a:cs typeface="Helvetica Neue Light" pitchFamily="2" charset="2"/>
                </a:rPr>
                <a:t> </a:t>
              </a:r>
              <a:r>
                <a:rPr lang="en-US" sz="1400" dirty="0" err="1">
                  <a:ea typeface="Helvetica Neue Light" pitchFamily="2" charset="2"/>
                  <a:cs typeface="Helvetica Neue Light" pitchFamily="2" charset="2"/>
                </a:rPr>
                <a:t>dampak</a:t>
              </a:r>
              <a:endParaRPr lang="en-US" sz="1400" dirty="0">
                <a:ea typeface="Helvetica Neue Light" pitchFamily="2" charset="2"/>
                <a:cs typeface="Helvetica Neue Light" pitchFamily="2" charset="2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77915AB-1354-4BA6-8912-A57AC79E910C}"/>
                </a:ext>
              </a:extLst>
            </p:cNvPr>
            <p:cNvCxnSpPr>
              <a:stCxn id="39" idx="2"/>
              <a:endCxn id="32" idx="0"/>
            </p:cNvCxnSpPr>
            <p:nvPr/>
          </p:nvCxnSpPr>
          <p:spPr>
            <a:xfrm rot="5400000">
              <a:off x="4710437" y="2371714"/>
              <a:ext cx="579125" cy="114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C0F636-A220-44E1-BC68-6C56DBB7D5E8}"/>
                </a:ext>
              </a:extLst>
            </p:cNvPr>
            <p:cNvSpPr txBox="1"/>
            <p:nvPr/>
          </p:nvSpPr>
          <p:spPr>
            <a:xfrm>
              <a:off x="82550" y="5498070"/>
              <a:ext cx="2476500" cy="759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ea typeface="Helvetica Neue Light" pitchFamily="2" charset="2"/>
                  <a:cs typeface="Helvetica Neue Light" pitchFamily="2" charset="2"/>
                </a:rPr>
                <a:t>Faktor</a:t>
              </a:r>
              <a:r>
                <a:rPr lang="en-US" sz="1400" dirty="0">
                  <a:ea typeface="Helvetica Neue Light" pitchFamily="2" charset="2"/>
                  <a:cs typeface="Helvetica Neue Light" pitchFamily="2" charset="2"/>
                </a:rPr>
                <a:t> </a:t>
              </a:r>
              <a:r>
                <a:rPr lang="en-US" sz="1400" dirty="0" err="1">
                  <a:ea typeface="Helvetica Neue Light" pitchFamily="2" charset="2"/>
                  <a:cs typeface="Helvetica Neue Light" pitchFamily="2" charset="2"/>
                </a:rPr>
                <a:t>atau</a:t>
              </a:r>
              <a:r>
                <a:rPr lang="en-US" sz="1400" dirty="0">
                  <a:ea typeface="Helvetica Neue Light" pitchFamily="2" charset="2"/>
                  <a:cs typeface="Helvetica Neue Light" pitchFamily="2" charset="2"/>
                </a:rPr>
                <a:t> </a:t>
              </a:r>
              <a:r>
                <a:rPr lang="en-US" sz="1400" dirty="0" err="1">
                  <a:ea typeface="Helvetica Neue Light" pitchFamily="2" charset="2"/>
                  <a:cs typeface="Helvetica Neue Light" pitchFamily="2" charset="2"/>
                </a:rPr>
                <a:t>kondisi</a:t>
              </a:r>
              <a:r>
                <a:rPr lang="en-US" sz="1400" dirty="0">
                  <a:ea typeface="Helvetica Neue Light" pitchFamily="2" charset="2"/>
                  <a:cs typeface="Helvetica Neue Light" pitchFamily="2" charset="2"/>
                </a:rPr>
                <a:t> </a:t>
              </a:r>
              <a:r>
                <a:rPr lang="en-US" sz="1400" dirty="0" err="1">
                  <a:ea typeface="Helvetica Neue Light" pitchFamily="2" charset="2"/>
                  <a:cs typeface="Helvetica Neue Light" pitchFamily="2" charset="2"/>
                </a:rPr>
                <a:t>penyebab</a:t>
              </a:r>
              <a:endParaRPr lang="en-US" sz="1400" dirty="0">
                <a:ea typeface="Helvetica Neue Light" pitchFamily="2" charset="2"/>
                <a:cs typeface="Helvetica Neue Light" pitchFamily="2" charset="2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F4A199C-A3A7-48D9-B17D-3F6EF1D0FFB8}"/>
                </a:ext>
              </a:extLst>
            </p:cNvPr>
            <p:cNvCxnSpPr>
              <a:stCxn id="41" idx="0"/>
              <a:endCxn id="46" idx="2"/>
            </p:cNvCxnSpPr>
            <p:nvPr/>
          </p:nvCxnSpPr>
          <p:spPr>
            <a:xfrm rot="5400000" flipH="1" flipV="1">
              <a:off x="1086366" y="5263567"/>
              <a:ext cx="468870" cy="244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B5DB612-6CEE-4C47-A973-DEA911A471B4}"/>
                </a:ext>
              </a:extLst>
            </p:cNvPr>
            <p:cNvSpPr txBox="1"/>
            <p:nvPr/>
          </p:nvSpPr>
          <p:spPr>
            <a:xfrm>
              <a:off x="7346950" y="5511226"/>
              <a:ext cx="2476500" cy="1071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ea typeface="Helvetica Neue Light" pitchFamily="2" charset="2"/>
                  <a:cs typeface="Helvetica Neue Light" pitchFamily="2" charset="2"/>
                </a:rPr>
                <a:t>Keluaran</a:t>
              </a:r>
              <a:r>
                <a:rPr lang="en-US" sz="1400" dirty="0">
                  <a:ea typeface="Helvetica Neue Light" pitchFamily="2" charset="2"/>
                  <a:cs typeface="Helvetica Neue Light" pitchFamily="2" charset="2"/>
                </a:rPr>
                <a:t> / </a:t>
              </a:r>
              <a:r>
                <a:rPr lang="en-US" sz="1400" dirty="0" err="1">
                  <a:ea typeface="Helvetica Neue Light" pitchFamily="2" charset="2"/>
                  <a:cs typeface="Helvetica Neue Light" pitchFamily="2" charset="2"/>
                </a:rPr>
                <a:t>dampak</a:t>
              </a:r>
              <a:r>
                <a:rPr lang="en-US" sz="1400" dirty="0">
                  <a:ea typeface="Helvetica Neue Light" pitchFamily="2" charset="2"/>
                  <a:cs typeface="Helvetica Neue Light" pitchFamily="2" charset="2"/>
                </a:rPr>
                <a:t> </a:t>
              </a:r>
              <a:r>
                <a:rPr lang="en-US" sz="1400" dirty="0" err="1">
                  <a:ea typeface="Helvetica Neue Light" pitchFamily="2" charset="2"/>
                  <a:cs typeface="Helvetica Neue Light" pitchFamily="2" charset="2"/>
                </a:rPr>
                <a:t>pada</a:t>
              </a:r>
              <a:r>
                <a:rPr lang="en-US" sz="1400" dirty="0">
                  <a:ea typeface="Helvetica Neue Light" pitchFamily="2" charset="2"/>
                  <a:cs typeface="Helvetica Neue Light" pitchFamily="2" charset="2"/>
                </a:rPr>
                <a:t> </a:t>
              </a:r>
              <a:r>
                <a:rPr lang="en-US" sz="1400" dirty="0" err="1">
                  <a:ea typeface="Helvetica Neue Light" pitchFamily="2" charset="2"/>
                  <a:cs typeface="Helvetica Neue Light" pitchFamily="2" charset="2"/>
                </a:rPr>
                <a:t>saaran</a:t>
              </a:r>
              <a:endParaRPr lang="en-US" sz="1400" dirty="0">
                <a:ea typeface="Helvetica Neue Light" pitchFamily="2" charset="2"/>
                <a:cs typeface="Helvetica Neue Light" pitchFamily="2" charset="2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E076B81-5BA5-4953-9221-A2047931573B}"/>
                </a:ext>
              </a:extLst>
            </p:cNvPr>
            <p:cNvCxnSpPr>
              <a:stCxn id="43" idx="0"/>
              <a:endCxn id="48" idx="2"/>
            </p:cNvCxnSpPr>
            <p:nvPr/>
          </p:nvCxnSpPr>
          <p:spPr>
            <a:xfrm rot="5400000" flipH="1" flipV="1">
              <a:off x="8344187" y="5270213"/>
              <a:ext cx="482026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E885773-3CFE-4FB0-B146-8BFD246C2B84}"/>
                </a:ext>
              </a:extLst>
            </p:cNvPr>
            <p:cNvSpPr txBox="1"/>
            <p:nvPr/>
          </p:nvSpPr>
          <p:spPr>
            <a:xfrm>
              <a:off x="3219450" y="5869953"/>
              <a:ext cx="3384551" cy="446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6"/>
                  </a:solidFill>
                  <a:ea typeface="Helvetica Neue Light" pitchFamily="2" charset="2"/>
                  <a:cs typeface="Helvetica Neue Light" pitchFamily="2" charset="2"/>
                </a:rPr>
                <a:t>THE BOWTIE MODEL</a:t>
              </a:r>
            </a:p>
          </p:txBody>
        </p:sp>
      </p:grpSp>
    </p:spTree>
    <p:extLst/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725190" y="2015924"/>
            <a:ext cx="7080958" cy="786903"/>
          </a:xfrm>
          <a:ln w="9525"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sz="2215" dirty="0"/>
              <a:t>Keterkaitan antara </a:t>
            </a:r>
            <a:r>
              <a:rPr lang="id-ID" sz="2215" u="sng" dirty="0"/>
              <a:t>Sasaran</a:t>
            </a:r>
            <a:r>
              <a:rPr lang="id-ID" sz="2215" dirty="0"/>
              <a:t>, </a:t>
            </a:r>
            <a:r>
              <a:rPr lang="id-ID" sz="2215" u="sng" dirty="0"/>
              <a:t>Ketidakpastian</a:t>
            </a:r>
            <a:r>
              <a:rPr lang="id-ID" sz="2215" dirty="0"/>
              <a:t> dan </a:t>
            </a:r>
            <a:r>
              <a:rPr lang="id-ID" sz="2215" u="sng" dirty="0"/>
              <a:t>Risiko</a:t>
            </a:r>
            <a:r>
              <a:rPr lang="en-US" sz="2215" dirty="0"/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4347" y="3865815"/>
            <a:ext cx="1294791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15"/>
              </a:lnSpc>
            </a:pPr>
            <a:r>
              <a:rPr lang="en-US" sz="1600" b="1" dirty="0" err="1">
                <a:ea typeface="Helvetica Neue Light" pitchFamily="2" charset="2"/>
                <a:cs typeface="Helvetica Neue Light" pitchFamily="2" charset="2"/>
              </a:rPr>
              <a:t>Kondisi</a:t>
            </a:r>
            <a:r>
              <a:rPr lang="en-US" sz="1600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600" b="1" dirty="0" err="1">
                <a:ea typeface="Helvetica Neue Light" pitchFamily="2" charset="2"/>
                <a:cs typeface="Helvetica Neue Light" pitchFamily="2" charset="2"/>
              </a:rPr>
              <a:t>Saat</a:t>
            </a:r>
            <a:r>
              <a:rPr lang="en-US" sz="1600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600" b="1" dirty="0" err="1">
                <a:ea typeface="Helvetica Neue Light" pitchFamily="2" charset="2"/>
                <a:cs typeface="Helvetica Neue Light" pitchFamily="2" charset="2"/>
              </a:rPr>
              <a:t>ini</a:t>
            </a:r>
            <a:endParaRPr lang="id-ID" sz="1600" b="1" dirty="0">
              <a:ea typeface="Helvetica Neue Light" pitchFamily="2" charset="2"/>
              <a:cs typeface="Helvetica Neue Light" pitchFamily="2" charset="2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108008" y="4237049"/>
            <a:ext cx="3957457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108008" y="3244533"/>
            <a:ext cx="3957457" cy="1918313"/>
          </a:xfrm>
          <a:prstGeom prst="ellipse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77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51050" y="5181156"/>
            <a:ext cx="1461297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2" dirty="0" err="1">
                <a:ea typeface="Helvetica Neue Light" pitchFamily="2" charset="2"/>
                <a:cs typeface="Helvetica Neue Light" pitchFamily="2" charset="2"/>
              </a:rPr>
              <a:t>Ketidakpastian</a:t>
            </a:r>
            <a:endParaRPr lang="id-ID" sz="1662" dirty="0">
              <a:ea typeface="Helvetica Neue Light" pitchFamily="2" charset="2"/>
              <a:cs typeface="Helvetica Neue Light" pitchFamily="2" charset="2"/>
            </a:endParaRPr>
          </a:p>
        </p:txBody>
      </p:sp>
      <p:grpSp>
        <p:nvGrpSpPr>
          <p:cNvPr id="4" name="Group 73"/>
          <p:cNvGrpSpPr/>
          <p:nvPr/>
        </p:nvGrpSpPr>
        <p:grpSpPr>
          <a:xfrm>
            <a:off x="3827303" y="4451216"/>
            <a:ext cx="860428" cy="671587"/>
            <a:chOff x="3843357" y="4351731"/>
            <a:chExt cx="1174191" cy="806703"/>
          </a:xfrm>
        </p:grpSpPr>
        <p:grpSp>
          <p:nvGrpSpPr>
            <p:cNvPr id="5" name="Group 72"/>
            <p:cNvGrpSpPr/>
            <p:nvPr/>
          </p:nvGrpSpPr>
          <p:grpSpPr>
            <a:xfrm>
              <a:off x="3949445" y="4351731"/>
              <a:ext cx="438115" cy="537401"/>
              <a:chOff x="3949445" y="4351731"/>
              <a:chExt cx="438115" cy="537401"/>
            </a:xfrm>
          </p:grpSpPr>
          <p:sp>
            <p:nvSpPr>
              <p:cNvPr id="14" name="TextBox 13"/>
              <p:cNvSpPr txBox="1"/>
              <p:nvPr/>
            </p:nvSpPr>
            <p:spPr>
              <a:xfrm rot="10800000">
                <a:off x="4017427" y="4368781"/>
                <a:ext cx="370133" cy="520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2215" b="1" dirty="0">
                    <a:solidFill>
                      <a:srgbClr val="FF0000"/>
                    </a:solidFill>
                    <a:ea typeface="Helvetica Neue Light" pitchFamily="2" charset="2"/>
                    <a:cs typeface="Helvetica Neue Light" pitchFamily="2" charset="2"/>
                  </a:rPr>
                  <a:t>-</a:t>
                </a: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949445" y="4351731"/>
                <a:ext cx="432048" cy="45121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77" dirty="0">
                  <a:ea typeface="Helvetica Neue Light" pitchFamily="2" charset="2"/>
                  <a:cs typeface="Helvetica Neue Light" pitchFamily="2" charset="2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843357" y="4774487"/>
              <a:ext cx="1174191" cy="383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77" dirty="0">
                  <a:ea typeface="Helvetica Neue Light" pitchFamily="2" charset="2"/>
                  <a:cs typeface="Helvetica Neue Light" pitchFamily="2" charset="2"/>
                </a:rPr>
                <a:t>DAMPAK</a:t>
              </a:r>
              <a:endParaRPr lang="id-ID" sz="1477" dirty="0">
                <a:ea typeface="Helvetica Neue Light" pitchFamily="2" charset="2"/>
                <a:cs typeface="Helvetica Neue Light" pitchFamily="2" charset="2"/>
              </a:endParaRPr>
            </a:p>
          </p:txBody>
        </p:sp>
      </p:grpSp>
      <p:grpSp>
        <p:nvGrpSpPr>
          <p:cNvPr id="11" name="Group 71"/>
          <p:cNvGrpSpPr/>
          <p:nvPr/>
        </p:nvGrpSpPr>
        <p:grpSpPr>
          <a:xfrm>
            <a:off x="3797111" y="3282019"/>
            <a:ext cx="860428" cy="741832"/>
            <a:chOff x="3765849" y="2947303"/>
            <a:chExt cx="1174191" cy="891080"/>
          </a:xfrm>
        </p:grpSpPr>
        <p:sp>
          <p:nvSpPr>
            <p:cNvPr id="17" name="TextBox 16"/>
            <p:cNvSpPr txBox="1"/>
            <p:nvPr/>
          </p:nvSpPr>
          <p:spPr>
            <a:xfrm>
              <a:off x="3765849" y="2947303"/>
              <a:ext cx="1174191" cy="383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77" dirty="0">
                  <a:ea typeface="Helvetica Neue Light" pitchFamily="2" charset="2"/>
                  <a:cs typeface="Helvetica Neue Light" pitchFamily="2" charset="2"/>
                </a:rPr>
                <a:t>DAMPAK</a:t>
              </a:r>
              <a:endParaRPr lang="id-ID" sz="1477" dirty="0">
                <a:ea typeface="Helvetica Neue Light" pitchFamily="2" charset="2"/>
                <a:cs typeface="Helvetica Neue Light" pitchFamily="2" charset="2"/>
              </a:endParaRPr>
            </a:p>
          </p:txBody>
        </p:sp>
        <p:grpSp>
          <p:nvGrpSpPr>
            <p:cNvPr id="12" name="Group 70"/>
            <p:cNvGrpSpPr/>
            <p:nvPr/>
          </p:nvGrpSpPr>
          <p:grpSpPr>
            <a:xfrm>
              <a:off x="3949445" y="3285262"/>
              <a:ext cx="454241" cy="553121"/>
              <a:chOff x="3949445" y="3285262"/>
              <a:chExt cx="454241" cy="553121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959176" y="3285262"/>
                <a:ext cx="444510" cy="520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d-ID" sz="2215" b="1" dirty="0">
                    <a:solidFill>
                      <a:schemeClr val="accent1">
                        <a:lumMod val="75000"/>
                      </a:schemeClr>
                    </a:solidFill>
                    <a:ea typeface="Helvetica Neue Light" pitchFamily="2" charset="2"/>
                    <a:cs typeface="Helvetica Neue Light" pitchFamily="2" charset="2"/>
                  </a:rPr>
                  <a:t>+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949445" y="3380852"/>
                <a:ext cx="432048" cy="45753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77" dirty="0">
                  <a:ea typeface="Helvetica Neue Light" pitchFamily="2" charset="2"/>
                  <a:cs typeface="Helvetica Neue Light" pitchFamily="2" charset="2"/>
                </a:endParaRPr>
              </a:p>
            </p:txBody>
          </p:sp>
        </p:grpSp>
      </p:grpSp>
      <p:sp>
        <p:nvSpPr>
          <p:cNvPr id="21" name="Freeform 20"/>
          <p:cNvSpPr/>
          <p:nvPr/>
        </p:nvSpPr>
        <p:spPr>
          <a:xfrm>
            <a:off x="1854466" y="3260629"/>
            <a:ext cx="2075009" cy="626353"/>
          </a:xfrm>
          <a:custGeom>
            <a:avLst/>
            <a:gdLst>
              <a:gd name="connsiteX0" fmla="*/ 2831690 w 2831690"/>
              <a:gd name="connsiteY0" fmla="*/ 693375 h 752368"/>
              <a:gd name="connsiteX1" fmla="*/ 1076632 w 2831690"/>
              <a:gd name="connsiteY1" fmla="*/ 201 h 752368"/>
              <a:gd name="connsiteX2" fmla="*/ 0 w 2831690"/>
              <a:gd name="connsiteY2" fmla="*/ 752368 h 75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1690" h="752368">
                <a:moveTo>
                  <a:pt x="2831690" y="693375"/>
                </a:moveTo>
                <a:cubicBezTo>
                  <a:pt x="2190135" y="341872"/>
                  <a:pt x="1548580" y="-9631"/>
                  <a:pt x="1076632" y="201"/>
                </a:cubicBezTo>
                <a:cubicBezTo>
                  <a:pt x="604684" y="10033"/>
                  <a:pt x="302342" y="381200"/>
                  <a:pt x="0" y="752368"/>
                </a:cubicBezTo>
              </a:path>
            </a:pathLst>
          </a:custGeom>
          <a:noFill/>
          <a:ln w="9525">
            <a:prstDash val="sysDash"/>
            <a:headEnd type="triangl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77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1855065" y="4536496"/>
            <a:ext cx="2075009" cy="626353"/>
          </a:xfrm>
          <a:custGeom>
            <a:avLst/>
            <a:gdLst>
              <a:gd name="connsiteX0" fmla="*/ 2831690 w 2831690"/>
              <a:gd name="connsiteY0" fmla="*/ 693375 h 752368"/>
              <a:gd name="connsiteX1" fmla="*/ 1076632 w 2831690"/>
              <a:gd name="connsiteY1" fmla="*/ 201 h 752368"/>
              <a:gd name="connsiteX2" fmla="*/ 0 w 2831690"/>
              <a:gd name="connsiteY2" fmla="*/ 752368 h 75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1690" h="752368">
                <a:moveTo>
                  <a:pt x="2831690" y="693375"/>
                </a:moveTo>
                <a:cubicBezTo>
                  <a:pt x="2190135" y="341872"/>
                  <a:pt x="1548580" y="-9631"/>
                  <a:pt x="1076632" y="201"/>
                </a:cubicBezTo>
                <a:cubicBezTo>
                  <a:pt x="604684" y="10033"/>
                  <a:pt x="302342" y="381200"/>
                  <a:pt x="0" y="752368"/>
                </a:cubicBezTo>
              </a:path>
            </a:pathLst>
          </a:custGeom>
          <a:noFill/>
          <a:ln w="9525">
            <a:solidFill>
              <a:srgbClr val="FF0000"/>
            </a:solidFill>
            <a:prstDash val="sysDash"/>
            <a:headEnd type="triangle" w="med" len="med"/>
            <a:tailEnd type="none" w="med" len="med"/>
          </a:ln>
          <a:scene3d>
            <a:camera prst="orthographicFront">
              <a:rot lat="0" lon="10799999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77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3" name="TextBox 22"/>
          <p:cNvSpPr txBox="1"/>
          <p:nvPr/>
        </p:nvSpPr>
        <p:spPr>
          <a:xfrm rot="2637726">
            <a:off x="1623752" y="4850039"/>
            <a:ext cx="919291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92" dirty="0" err="1">
                <a:ea typeface="Helvetica Neue Light" pitchFamily="2" charset="2"/>
                <a:cs typeface="Helvetica Neue Light" pitchFamily="2" charset="2"/>
              </a:rPr>
              <a:t>Identifikasi</a:t>
            </a:r>
            <a:endParaRPr lang="id-ID" sz="1292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4" name="TextBox 23"/>
          <p:cNvSpPr txBox="1"/>
          <p:nvPr/>
        </p:nvSpPr>
        <p:spPr>
          <a:xfrm rot="18829117">
            <a:off x="1633079" y="3176044"/>
            <a:ext cx="919291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92" dirty="0" err="1">
                <a:ea typeface="Helvetica Neue Light" pitchFamily="2" charset="2"/>
                <a:cs typeface="Helvetica Neue Light" pitchFamily="2" charset="2"/>
              </a:rPr>
              <a:t>Identifikasi</a:t>
            </a:r>
            <a:endParaRPr lang="id-ID" sz="1292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4242890" y="2927125"/>
            <a:ext cx="2139853" cy="898470"/>
          </a:xfrm>
          <a:custGeom>
            <a:avLst/>
            <a:gdLst>
              <a:gd name="connsiteX0" fmla="*/ 0 w 2920181"/>
              <a:gd name="connsiteY0" fmla="*/ 1079233 h 1079233"/>
              <a:gd name="connsiteX1" fmla="*/ 1489587 w 2920181"/>
              <a:gd name="connsiteY1" fmla="*/ 32098 h 1079233"/>
              <a:gd name="connsiteX2" fmla="*/ 2920181 w 2920181"/>
              <a:gd name="connsiteY2" fmla="*/ 371311 h 107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0181" h="1079233">
                <a:moveTo>
                  <a:pt x="0" y="1079233"/>
                </a:moveTo>
                <a:cubicBezTo>
                  <a:pt x="501445" y="614659"/>
                  <a:pt x="1002890" y="150085"/>
                  <a:pt x="1489587" y="32098"/>
                </a:cubicBezTo>
                <a:cubicBezTo>
                  <a:pt x="1976284" y="-85889"/>
                  <a:pt x="2448232" y="142711"/>
                  <a:pt x="2920181" y="371311"/>
                </a:cubicBezTo>
              </a:path>
            </a:pathLst>
          </a:custGeom>
          <a:noFill/>
          <a:ln w="9525">
            <a:prstDash val="sys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77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6" name="TextBox 25"/>
          <p:cNvSpPr txBox="1"/>
          <p:nvPr/>
        </p:nvSpPr>
        <p:spPr>
          <a:xfrm rot="1211222">
            <a:off x="5601786" y="3078180"/>
            <a:ext cx="629789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292" dirty="0">
                <a:ea typeface="Helvetica Neue Light" pitchFamily="2" charset="2"/>
                <a:cs typeface="Helvetica Neue Light" pitchFamily="2" charset="2"/>
              </a:rPr>
              <a:t>Diukur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90645" y="3352356"/>
            <a:ext cx="1876604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77" dirty="0">
                <a:ea typeface="Helvetica Neue Light" pitchFamily="2" charset="2"/>
                <a:cs typeface="Helvetica Neue Light" pitchFamily="2" charset="2"/>
              </a:rPr>
              <a:t>KPI/ Project Delivery/ </a:t>
            </a:r>
          </a:p>
          <a:p>
            <a:pPr algn="ctr"/>
            <a:r>
              <a:rPr lang="id-ID" sz="1477" dirty="0">
                <a:ea typeface="Helvetica Neue Light" pitchFamily="2" charset="2"/>
                <a:cs typeface="Helvetica Neue Light" pitchFamily="2" charset="2"/>
              </a:rPr>
              <a:t>Visi/ dll</a:t>
            </a:r>
          </a:p>
        </p:txBody>
      </p:sp>
      <p:sp>
        <p:nvSpPr>
          <p:cNvPr id="28" name="Freeform 27"/>
          <p:cNvSpPr/>
          <p:nvPr/>
        </p:nvSpPr>
        <p:spPr>
          <a:xfrm>
            <a:off x="4253098" y="4624066"/>
            <a:ext cx="2139853" cy="898470"/>
          </a:xfrm>
          <a:custGeom>
            <a:avLst/>
            <a:gdLst>
              <a:gd name="connsiteX0" fmla="*/ 0 w 2920181"/>
              <a:gd name="connsiteY0" fmla="*/ 1079233 h 1079233"/>
              <a:gd name="connsiteX1" fmla="*/ 1489587 w 2920181"/>
              <a:gd name="connsiteY1" fmla="*/ 32098 h 1079233"/>
              <a:gd name="connsiteX2" fmla="*/ 2920181 w 2920181"/>
              <a:gd name="connsiteY2" fmla="*/ 371311 h 107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0181" h="1079233">
                <a:moveTo>
                  <a:pt x="0" y="1079233"/>
                </a:moveTo>
                <a:cubicBezTo>
                  <a:pt x="501445" y="614659"/>
                  <a:pt x="1002890" y="150085"/>
                  <a:pt x="1489587" y="32098"/>
                </a:cubicBezTo>
                <a:cubicBezTo>
                  <a:pt x="1976284" y="-85889"/>
                  <a:pt x="2448232" y="142711"/>
                  <a:pt x="2920181" y="371311"/>
                </a:cubicBezTo>
              </a:path>
            </a:pathLst>
          </a:custGeom>
          <a:noFill/>
          <a:ln w="9525">
            <a:solidFill>
              <a:srgbClr val="FF0000"/>
            </a:solidFill>
            <a:prstDash val="sysDash"/>
            <a:headEnd type="none" w="med" len="med"/>
            <a:tailEnd type="triangle" w="med" len="med"/>
          </a:ln>
          <a:scene3d>
            <a:camera prst="orthographicFront">
              <a:rot lat="0" lon="10799999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77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81568" y="5686162"/>
            <a:ext cx="2353850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77" dirty="0">
                <a:ea typeface="Helvetica Neue Light" pitchFamily="2" charset="2"/>
                <a:cs typeface="Helvetica Neue Light" pitchFamily="2" charset="2"/>
              </a:rPr>
              <a:t>ƒ(</a:t>
            </a:r>
            <a:r>
              <a:rPr lang="en-US" sz="1477" dirty="0">
                <a:ea typeface="Helvetica Neue Light" pitchFamily="2" charset="2"/>
                <a:cs typeface="Helvetica Neue Light" pitchFamily="2" charset="2"/>
              </a:rPr>
              <a:t>Likelihood</a:t>
            </a:r>
            <a:r>
              <a:rPr lang="id-ID" sz="1477" dirty="0">
                <a:ea typeface="Helvetica Neue Light" pitchFamily="2" charset="2"/>
                <a:cs typeface="Helvetica Neue Light" pitchFamily="2" charset="2"/>
              </a:rPr>
              <a:t>,</a:t>
            </a:r>
            <a:r>
              <a:rPr lang="en-US" sz="1477" dirty="0">
                <a:ea typeface="Helvetica Neue Light" pitchFamily="2" charset="2"/>
                <a:cs typeface="Helvetica Neue Light" pitchFamily="2" charset="2"/>
              </a:rPr>
              <a:t>Consequence)</a:t>
            </a:r>
            <a:r>
              <a:rPr lang="id-ID" sz="1477" dirty="0">
                <a:ea typeface="Helvetica Neue Light" pitchFamily="2" charset="2"/>
                <a:cs typeface="Helvetica Neue Light" pitchFamily="2" charset="2"/>
              </a:rPr>
              <a:t> 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62962" y="4018602"/>
            <a:ext cx="872483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215"/>
              </a:lnSpc>
            </a:pPr>
            <a:r>
              <a:rPr lang="en-US" sz="1662" b="1" dirty="0" err="1">
                <a:solidFill>
                  <a:srgbClr val="C00000"/>
                </a:solidFill>
                <a:ea typeface="Helvetica Neue Light" pitchFamily="2" charset="2"/>
                <a:cs typeface="Helvetica Neue Light" pitchFamily="2" charset="2"/>
              </a:rPr>
              <a:t>Sasaran</a:t>
            </a:r>
            <a:endParaRPr lang="id-ID" sz="1662" b="1" dirty="0">
              <a:solidFill>
                <a:srgbClr val="C00000"/>
              </a:solidFill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34" name="TextBox 33"/>
          <p:cNvSpPr txBox="1"/>
          <p:nvPr/>
        </p:nvSpPr>
        <p:spPr>
          <a:xfrm rot="20447347">
            <a:off x="5757214" y="5417065"/>
            <a:ext cx="629789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292" dirty="0">
                <a:ea typeface="Helvetica Neue Light" pitchFamily="2" charset="2"/>
                <a:cs typeface="Helvetica Neue Light" pitchFamily="2" charset="2"/>
              </a:rPr>
              <a:t>Diukur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323148" y="3985402"/>
            <a:ext cx="1444432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7" dirty="0">
                <a:ea typeface="Helvetica Neue Light" pitchFamily="2" charset="2"/>
                <a:cs typeface="Helvetica Neue Light" pitchFamily="2" charset="2"/>
              </a:rPr>
              <a:t>Proses </a:t>
            </a:r>
            <a:endParaRPr lang="id-ID" sz="1477" dirty="0">
              <a:ea typeface="Helvetica Neue Light" pitchFamily="2" charset="2"/>
              <a:cs typeface="Helvetica Neue Light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BB7C7-0613-4503-BAE0-77F601FD5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743" y="263769"/>
            <a:ext cx="2098554" cy="136406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3C8E99-E0CB-4FFD-B7C4-7BEF740EEDB2}"/>
              </a:ext>
            </a:extLst>
          </p:cNvPr>
          <p:cNvSpPr/>
          <p:nvPr/>
        </p:nvSpPr>
        <p:spPr>
          <a:xfrm>
            <a:off x="278575" y="1438767"/>
            <a:ext cx="6875742" cy="42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40" name="Title 2"/>
          <p:cNvSpPr>
            <a:spLocks noGrp="1"/>
          </p:cNvSpPr>
          <p:nvPr>
            <p:ph type="title"/>
          </p:nvPr>
        </p:nvSpPr>
        <p:spPr>
          <a:xfrm>
            <a:off x="1920849" y="35763"/>
            <a:ext cx="4360985" cy="1384261"/>
          </a:xfrm>
        </p:spPr>
        <p:txBody>
          <a:bodyPr>
            <a:normAutofit/>
          </a:bodyPr>
          <a:lstStyle/>
          <a:p>
            <a:r>
              <a:rPr lang="en-US" sz="4062" b="1" dirty="0" err="1">
                <a:solidFill>
                  <a:srgbClr val="C00000"/>
                </a:solidFill>
              </a:rPr>
              <a:t>Apakah</a:t>
            </a:r>
            <a:r>
              <a:rPr lang="en-US" sz="4062" b="1" dirty="0">
                <a:solidFill>
                  <a:srgbClr val="C00000"/>
                </a:solidFill>
              </a:rPr>
              <a:t> </a:t>
            </a:r>
            <a:r>
              <a:rPr lang="en-US" sz="4062" b="1" dirty="0" err="1">
                <a:solidFill>
                  <a:srgbClr val="C00000"/>
                </a:solidFill>
              </a:rPr>
              <a:t>risiko</a:t>
            </a:r>
            <a:r>
              <a:rPr lang="en-US" sz="4062" b="1" dirty="0">
                <a:solidFill>
                  <a:srgbClr val="C00000"/>
                </a:solidFill>
              </a:rPr>
              <a:t> </a:t>
            </a:r>
            <a:r>
              <a:rPr lang="en-US" sz="4062" b="1" dirty="0" err="1">
                <a:solidFill>
                  <a:srgbClr val="C00000"/>
                </a:solidFill>
              </a:rPr>
              <a:t>itu</a:t>
            </a:r>
            <a:r>
              <a:rPr lang="en-US" sz="4062" b="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7D457FF8-15CF-4890-A110-6FD2CA34FFEE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</p:spTree>
    <p:extLst>
      <p:ext uri="{BB962C8B-B14F-4D97-AF65-F5344CB8AC3E}">
        <p14:creationId xmlns:p14="http://schemas.microsoft.com/office/powerpoint/2010/main" val="1810255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0224" y="46746"/>
            <a:ext cx="4073340" cy="1005840"/>
          </a:xfrm>
        </p:spPr>
        <p:txBody>
          <a:bodyPr>
            <a:normAutofit/>
          </a:bodyPr>
          <a:lstStyle/>
          <a:p>
            <a:r>
              <a:rPr lang="en-US" sz="3692" b="1" dirty="0" err="1"/>
              <a:t>Apakah</a:t>
            </a:r>
            <a:r>
              <a:rPr lang="en-US" sz="3692" b="1" dirty="0"/>
              <a:t> </a:t>
            </a:r>
            <a:r>
              <a:rPr lang="en-US" sz="3692" b="1" dirty="0" err="1"/>
              <a:t>risiko</a:t>
            </a:r>
            <a:r>
              <a:rPr lang="en-US" sz="3692" b="1" dirty="0"/>
              <a:t> </a:t>
            </a:r>
            <a:r>
              <a:rPr lang="en-US" sz="3692" b="1" dirty="0" err="1"/>
              <a:t>itu</a:t>
            </a:r>
            <a:r>
              <a:rPr lang="en-US" sz="3692" b="1" dirty="0"/>
              <a:t>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2394" y="1170713"/>
            <a:ext cx="6172200" cy="705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85" dirty="0" err="1"/>
              <a:t>Konsep</a:t>
            </a:r>
            <a:r>
              <a:rPr lang="en-US" sz="2585" dirty="0"/>
              <a:t> “Problem” versus “Risk”</a:t>
            </a:r>
          </a:p>
          <a:p>
            <a:pPr marL="0" indent="0">
              <a:buNone/>
            </a:pPr>
            <a:endParaRPr lang="en-US" sz="2585" dirty="0"/>
          </a:p>
          <a:p>
            <a:pPr marL="0" indent="0">
              <a:buNone/>
            </a:pPr>
            <a:endParaRPr lang="en-US" sz="2585" dirty="0"/>
          </a:p>
        </p:txBody>
      </p:sp>
      <p:sp>
        <p:nvSpPr>
          <p:cNvPr id="5" name="TextBox 4"/>
          <p:cNvSpPr txBox="1"/>
          <p:nvPr/>
        </p:nvSpPr>
        <p:spPr>
          <a:xfrm>
            <a:off x="681404" y="1708811"/>
            <a:ext cx="3450980" cy="151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46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Problem/</a:t>
            </a:r>
            <a:r>
              <a:rPr lang="en-US" sz="1846" dirty="0" err="1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Krisis</a:t>
            </a:r>
            <a:r>
              <a:rPr lang="en-US" sz="1846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:</a:t>
            </a:r>
          </a:p>
          <a:p>
            <a:pPr marL="316531" indent="-316531">
              <a:buFont typeface="Arial" panose="020B0604020202020204" pitchFamily="34" charset="0"/>
              <a:buChar char="•"/>
            </a:pP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Terjadi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saat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ini</a:t>
            </a:r>
            <a:endParaRPr lang="en-US" sz="1846" dirty="0">
              <a:ea typeface="Helvetica Neue Light" pitchFamily="2" charset="2"/>
              <a:cs typeface="Helvetica Neue Light" pitchFamily="2" charset="2"/>
            </a:endParaRPr>
          </a:p>
          <a:p>
            <a:pPr marL="316531" indent="-316531">
              <a:buFont typeface="Arial" panose="020B0604020202020204" pitchFamily="34" charset="0"/>
              <a:buChar char="•"/>
            </a:pP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Akibat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keputusan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/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aktivitas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masa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lalu</a:t>
            </a:r>
            <a:endParaRPr lang="en-US" sz="1846" dirty="0">
              <a:ea typeface="Helvetica Neue Light" pitchFamily="2" charset="2"/>
              <a:cs typeface="Helvetica Neue Light" pitchFamily="2" charset="2"/>
            </a:endParaRPr>
          </a:p>
          <a:p>
            <a:pPr marL="316531" indent="-316531">
              <a:buFont typeface="Arial" panose="020B0604020202020204" pitchFamily="34" charset="0"/>
              <a:buChar char="•"/>
            </a:pP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Gagal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mendeteksi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/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mencegah</a:t>
            </a:r>
            <a:endParaRPr lang="en-US" sz="1846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39003" y="1715835"/>
            <a:ext cx="4523643" cy="122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46" dirty="0" err="1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Risiko</a:t>
            </a:r>
            <a:r>
              <a:rPr lang="en-US" sz="1846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:</a:t>
            </a:r>
          </a:p>
          <a:p>
            <a:pPr marL="316531" indent="-316531">
              <a:buFont typeface="Arial" panose="020B0604020202020204" pitchFamily="34" charset="0"/>
              <a:buChar char="•"/>
            </a:pP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Berdampak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pada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masa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depan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</a:p>
          <a:p>
            <a:pPr marL="316531" indent="-316531">
              <a:buFont typeface="Arial" panose="020B0604020202020204" pitchFamily="34" charset="0"/>
              <a:buChar char="•"/>
            </a:pP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Akibat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keputusan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/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aktivitas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saat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ini</a:t>
            </a:r>
            <a:endParaRPr lang="en-US" sz="1846" dirty="0">
              <a:ea typeface="Helvetica Neue Light" pitchFamily="2" charset="2"/>
              <a:cs typeface="Helvetica Neue Light" pitchFamily="2" charset="2"/>
            </a:endParaRPr>
          </a:p>
          <a:p>
            <a:pPr marL="316531" indent="-316531">
              <a:buFont typeface="Arial" panose="020B0604020202020204" pitchFamily="34" charset="0"/>
              <a:buChar char="•"/>
            </a:pP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Pencegahan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dan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pengendalian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lebih</a:t>
            </a:r>
            <a:r>
              <a:rPr lang="en-US" sz="1846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dirty="0" err="1">
                <a:ea typeface="Helvetica Neue Light" pitchFamily="2" charset="2"/>
                <a:cs typeface="Helvetica Neue Light" pitchFamily="2" charset="2"/>
              </a:rPr>
              <a:t>baik</a:t>
            </a:r>
            <a:endParaRPr lang="en-US" sz="1846" dirty="0">
              <a:ea typeface="Helvetica Neue Light" pitchFamily="2" charset="2"/>
              <a:cs typeface="Helvetica Neue Light" pitchFamily="2" charset="2"/>
            </a:endParaRPr>
          </a:p>
        </p:txBody>
      </p:sp>
      <p:pic>
        <p:nvPicPr>
          <p:cNvPr id="252929" name="Picture 1" descr="E:\RIZAL DESIGN\CRMS\Presentation Template\ISO 31000 Fundamental\Other\Table-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1357" y="3429000"/>
            <a:ext cx="6801285" cy="3020406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D6E33E-CB8C-4F61-B86F-4AE21524564E}"/>
              </a:ext>
            </a:extLst>
          </p:cNvPr>
          <p:cNvSpPr/>
          <p:nvPr/>
        </p:nvSpPr>
        <p:spPr>
          <a:xfrm>
            <a:off x="252248" y="1055222"/>
            <a:ext cx="6752492" cy="42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8D053A-CA03-4FA7-BC42-921B606DA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198" y="159379"/>
            <a:ext cx="2098554" cy="13640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7BA3C5F-F4AB-4A07-9A84-96529DE5D608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</p:spTree>
    <p:extLst>
      <p:ext uri="{BB962C8B-B14F-4D97-AF65-F5344CB8AC3E}">
        <p14:creationId xmlns:p14="http://schemas.microsoft.com/office/powerpoint/2010/main" val="3423984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6861" y="1546966"/>
            <a:ext cx="7717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ea typeface="Helvetica Neue Light" pitchFamily="2" charset="2"/>
                <a:cs typeface="Helvetica Neue Light" pitchFamily="2" charset="2"/>
              </a:rPr>
              <a:t>Risiko</a:t>
            </a:r>
            <a:r>
              <a:rPr lang="en-US" sz="2215" b="1" dirty="0">
                <a:ea typeface="Helvetica Neue Light" pitchFamily="2" charset="2"/>
                <a:cs typeface="Helvetica Neue Light" pitchFamily="2" charset="2"/>
              </a:rPr>
              <a:t> = </a:t>
            </a:r>
            <a:r>
              <a:rPr lang="en-US" sz="2215" b="1" i="1" dirty="0" err="1">
                <a:ea typeface="Helvetica Neue Light" pitchFamily="2" charset="2"/>
                <a:cs typeface="Helvetica Neue Light" pitchFamily="2" charset="2"/>
              </a:rPr>
              <a:t>ketidakpastian</a:t>
            </a:r>
            <a:r>
              <a:rPr lang="en-US" sz="2215" b="1" i="1" dirty="0">
                <a:ea typeface="Helvetica Neue Light" pitchFamily="2" charset="2"/>
                <a:cs typeface="Helvetica Neue Light" pitchFamily="2" charset="2"/>
              </a:rPr>
              <a:t> yang </a:t>
            </a:r>
            <a:r>
              <a:rPr lang="en-US" sz="2215" b="1" i="1" dirty="0" err="1">
                <a:ea typeface="Helvetica Neue Light" pitchFamily="2" charset="2"/>
                <a:cs typeface="Helvetica Neue Light" pitchFamily="2" charset="2"/>
              </a:rPr>
              <a:t>berdampak</a:t>
            </a:r>
            <a:r>
              <a:rPr lang="en-US" sz="2215" b="1" i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215" b="1" i="1" dirty="0" err="1">
                <a:ea typeface="Helvetica Neue Light" pitchFamily="2" charset="2"/>
                <a:cs typeface="Helvetica Neue Light" pitchFamily="2" charset="2"/>
              </a:rPr>
              <a:t>pada</a:t>
            </a:r>
            <a:r>
              <a:rPr lang="en-US" sz="2215" b="1" i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215" b="1" i="1" dirty="0" err="1">
                <a:ea typeface="Helvetica Neue Light" pitchFamily="2" charset="2"/>
                <a:cs typeface="Helvetica Neue Light" pitchFamily="2" charset="2"/>
              </a:rPr>
              <a:t>sasaran</a:t>
            </a:r>
            <a:endParaRPr lang="en-US" sz="2215" b="1" i="1" dirty="0">
              <a:ea typeface="Helvetica Neue Light" pitchFamily="2" charset="2"/>
              <a:cs typeface="Helvetica Neue Light" pitchFamily="2" charset="2"/>
            </a:endParaRPr>
          </a:p>
        </p:txBody>
      </p:sp>
      <p:pic>
        <p:nvPicPr>
          <p:cNvPr id="1027" name="Picture 3" descr="C:\Users\ACER\AppData\Local\Microsoft\Windows\Temporary Internet Files\Content.IE5\KBV91LBT\interrogacion-240x300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629" y="3830756"/>
            <a:ext cx="599402" cy="92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CER\AppData\Local\Microsoft\Windows\Temporary Internet Files\Content.IE5\KBV91LBT\objetivo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629" y="2570935"/>
            <a:ext cx="724108" cy="79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12"/>
          <p:cNvGrpSpPr/>
          <p:nvPr/>
        </p:nvGrpSpPr>
        <p:grpSpPr>
          <a:xfrm rot="360000">
            <a:off x="3220668" y="5074926"/>
            <a:ext cx="898782" cy="1126341"/>
            <a:chOff x="2514600" y="3436676"/>
            <a:chExt cx="3716455" cy="2398835"/>
          </a:xfrm>
        </p:grpSpPr>
        <p:pic>
          <p:nvPicPr>
            <p:cNvPr id="1030" name="Picture 6" descr="C:\Users\ACER\AppData\Local\Microsoft\Windows\Temporary Internet Files\Content.IE5\KBV91LBT\bottom-arrow-green-04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" flipH="1" flipV="1">
              <a:off x="2514600" y="3436676"/>
              <a:ext cx="3411655" cy="1554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ACER\AppData\Local\Microsoft\Windows\Temporary Internet Files\Content.IE5\KBV91LBT\bottom-arrow-green-04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" flipH="1" flipV="1">
              <a:off x="2667000" y="3823831"/>
              <a:ext cx="3411655" cy="1554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C:\Users\ACER\AppData\Local\Microsoft\Windows\Temporary Internet Files\Content.IE5\KBV91LBT\bottom-arrow-green-04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" flipH="1" flipV="1">
              <a:off x="2819400" y="4281031"/>
              <a:ext cx="3411655" cy="1554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4232178" y="2781951"/>
            <a:ext cx="4514850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Apakah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 err="1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sasaran</a:t>
            </a:r>
            <a:r>
              <a:rPr lang="en-US" sz="1846" b="1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 MK3L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sudah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jelas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?</a:t>
            </a:r>
            <a:endParaRPr lang="id-ID" sz="1846" b="1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17880" y="4010072"/>
            <a:ext cx="4514850" cy="66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Apa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saja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 err="1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peristiwa</a:t>
            </a:r>
            <a:r>
              <a:rPr lang="en-US" sz="1846" b="1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 / </a:t>
            </a:r>
            <a:r>
              <a:rPr lang="en-US" sz="1846" b="1" dirty="0" err="1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kondisi</a:t>
            </a:r>
            <a:r>
              <a:rPr lang="en-US" sz="1846" b="1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yang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mungkin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terjadi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dan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apa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 err="1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penyebabnya</a:t>
            </a:r>
            <a:r>
              <a:rPr lang="en-US" sz="1846" b="1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 ?</a:t>
            </a:r>
            <a:endParaRPr lang="id-ID" sz="1846" b="1" dirty="0">
              <a:solidFill>
                <a:srgbClr val="FF0000"/>
              </a:solidFill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32178" y="5302967"/>
            <a:ext cx="4514850" cy="66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Apa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 err="1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dampaknya</a:t>
            </a:r>
            <a:r>
              <a:rPr lang="en-US" sz="1846" b="1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pada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sasaran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akhir</a:t>
            </a:r>
            <a:r>
              <a:rPr lang="id-ID" sz="1846" b="1" dirty="0">
                <a:ea typeface="Helvetica Neue Light" pitchFamily="2" charset="2"/>
                <a:cs typeface="Helvetica Neue Light" pitchFamily="2" charset="2"/>
              </a:rPr>
              <a:t>?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Penyimpangan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apa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 yang </a:t>
            </a:r>
            <a:r>
              <a:rPr lang="en-US" sz="1846" b="1" dirty="0" err="1">
                <a:ea typeface="Helvetica Neue Light" pitchFamily="2" charset="2"/>
                <a:cs typeface="Helvetica Neue Light" pitchFamily="2" charset="2"/>
              </a:rPr>
              <a:t>terjadi</a:t>
            </a:r>
            <a:r>
              <a:rPr lang="en-US" sz="1846" b="1" dirty="0">
                <a:ea typeface="Helvetica Neue Light" pitchFamily="2" charset="2"/>
                <a:cs typeface="Helvetica Neue Light" pitchFamily="2" charset="2"/>
              </a:rPr>
              <a:t>?</a:t>
            </a:r>
            <a:endParaRPr lang="id-ID" sz="1846" b="1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5F26B5-F66E-4BB5-83ED-D1153392EAB3}"/>
              </a:ext>
            </a:extLst>
          </p:cNvPr>
          <p:cNvSpPr/>
          <p:nvPr/>
        </p:nvSpPr>
        <p:spPr>
          <a:xfrm>
            <a:off x="252248" y="1106623"/>
            <a:ext cx="6752492" cy="42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31A1D7F4-AF0F-480A-9267-7126CF2419D0}"/>
              </a:ext>
            </a:extLst>
          </p:cNvPr>
          <p:cNvSpPr/>
          <p:nvPr/>
        </p:nvSpPr>
        <p:spPr>
          <a:xfrm flipV="1">
            <a:off x="2403378" y="2228288"/>
            <a:ext cx="773723" cy="92476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739EE477-727C-4DC5-A933-5A91AC1EA7E5}"/>
              </a:ext>
            </a:extLst>
          </p:cNvPr>
          <p:cNvSpPr/>
          <p:nvPr/>
        </p:nvSpPr>
        <p:spPr>
          <a:xfrm flipV="1">
            <a:off x="2142891" y="2236573"/>
            <a:ext cx="803791" cy="239995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F7C89A43-711E-479E-8CC1-FF461F72E338}"/>
              </a:ext>
            </a:extLst>
          </p:cNvPr>
          <p:cNvSpPr/>
          <p:nvPr/>
        </p:nvSpPr>
        <p:spPr>
          <a:xfrm flipV="1">
            <a:off x="1880941" y="2236573"/>
            <a:ext cx="803791" cy="359739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  <p:sp>
        <p:nvSpPr>
          <p:cNvPr id="26" name="Title 2"/>
          <p:cNvSpPr>
            <a:spLocks noGrp="1"/>
          </p:cNvSpPr>
          <p:nvPr>
            <p:ph type="title"/>
          </p:nvPr>
        </p:nvSpPr>
        <p:spPr>
          <a:xfrm>
            <a:off x="364293" y="-47404"/>
            <a:ext cx="4360985" cy="1384261"/>
          </a:xfrm>
        </p:spPr>
        <p:txBody>
          <a:bodyPr>
            <a:normAutofit/>
          </a:bodyPr>
          <a:lstStyle/>
          <a:p>
            <a:r>
              <a:rPr lang="en-US" sz="4062" b="1" dirty="0" err="1">
                <a:solidFill>
                  <a:srgbClr val="C00000"/>
                </a:solidFill>
              </a:rPr>
              <a:t>Apakah</a:t>
            </a:r>
            <a:r>
              <a:rPr lang="en-US" sz="4062" b="1" dirty="0">
                <a:solidFill>
                  <a:srgbClr val="C00000"/>
                </a:solidFill>
              </a:rPr>
              <a:t> </a:t>
            </a:r>
            <a:r>
              <a:rPr lang="en-US" sz="4062" b="1" dirty="0" err="1">
                <a:solidFill>
                  <a:srgbClr val="C00000"/>
                </a:solidFill>
              </a:rPr>
              <a:t>risiko</a:t>
            </a:r>
            <a:r>
              <a:rPr lang="en-US" sz="4062" b="1" dirty="0">
                <a:solidFill>
                  <a:srgbClr val="C00000"/>
                </a:solidFill>
              </a:rPr>
              <a:t> </a:t>
            </a:r>
            <a:r>
              <a:rPr lang="en-US" sz="4062" b="1" dirty="0" err="1">
                <a:solidFill>
                  <a:srgbClr val="C00000"/>
                </a:solidFill>
              </a:rPr>
              <a:t>itu</a:t>
            </a:r>
            <a:r>
              <a:rPr lang="en-US" sz="4062" b="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732354-5A76-48AE-B935-D8F637546BF7}"/>
              </a:ext>
            </a:extLst>
          </p:cNvPr>
          <p:cNvSpPr/>
          <p:nvPr/>
        </p:nvSpPr>
        <p:spPr>
          <a:xfrm>
            <a:off x="7919140" y="1112081"/>
            <a:ext cx="827889" cy="771506"/>
          </a:xfrm>
          <a:custGeom>
            <a:avLst/>
            <a:gdLst>
              <a:gd name="connsiteX0" fmla="*/ 0 w 1252297"/>
              <a:gd name="connsiteY0" fmla="*/ 0 h 1636776"/>
              <a:gd name="connsiteX1" fmla="*/ 1252297 w 1252297"/>
              <a:gd name="connsiteY1" fmla="*/ 0 h 1636776"/>
              <a:gd name="connsiteX2" fmla="*/ 1252297 w 1252297"/>
              <a:gd name="connsiteY2" fmla="*/ 1636776 h 1636776"/>
              <a:gd name="connsiteX3" fmla="*/ 0 w 1252297"/>
              <a:gd name="connsiteY3" fmla="*/ 1636776 h 1636776"/>
              <a:gd name="connsiteX4" fmla="*/ 0 w 1252297"/>
              <a:gd name="connsiteY4" fmla="*/ 0 h 1636776"/>
              <a:gd name="connsiteX0" fmla="*/ 0 w 1252297"/>
              <a:gd name="connsiteY0" fmla="*/ 0 h 1636776"/>
              <a:gd name="connsiteX1" fmla="*/ 1252297 w 1252297"/>
              <a:gd name="connsiteY1" fmla="*/ 0 h 1636776"/>
              <a:gd name="connsiteX2" fmla="*/ 1252297 w 1252297"/>
              <a:gd name="connsiteY2" fmla="*/ 1636776 h 1636776"/>
              <a:gd name="connsiteX3" fmla="*/ 625926 w 1252297"/>
              <a:gd name="connsiteY3" fmla="*/ 1636776 h 1636776"/>
              <a:gd name="connsiteX4" fmla="*/ 0 w 1252297"/>
              <a:gd name="connsiteY4" fmla="*/ 1636776 h 1636776"/>
              <a:gd name="connsiteX5" fmla="*/ 0 w 1252297"/>
              <a:gd name="connsiteY5" fmla="*/ 0 h 1636776"/>
              <a:gd name="connsiteX0" fmla="*/ 0 w 1252297"/>
              <a:gd name="connsiteY0" fmla="*/ 0 h 1636776"/>
              <a:gd name="connsiteX1" fmla="*/ 1252297 w 1252297"/>
              <a:gd name="connsiteY1" fmla="*/ 0 h 1636776"/>
              <a:gd name="connsiteX2" fmla="*/ 1252297 w 1252297"/>
              <a:gd name="connsiteY2" fmla="*/ 1636776 h 1636776"/>
              <a:gd name="connsiteX3" fmla="*/ 625926 w 1252297"/>
              <a:gd name="connsiteY3" fmla="*/ 1179576 h 1636776"/>
              <a:gd name="connsiteX4" fmla="*/ 0 w 1252297"/>
              <a:gd name="connsiteY4" fmla="*/ 1636776 h 1636776"/>
              <a:gd name="connsiteX5" fmla="*/ 0 w 1252297"/>
              <a:gd name="connsiteY5" fmla="*/ 0 h 1636776"/>
              <a:gd name="connsiteX0" fmla="*/ 0 w 1252297"/>
              <a:gd name="connsiteY0" fmla="*/ 0 h 1636776"/>
              <a:gd name="connsiteX1" fmla="*/ 1252297 w 1252297"/>
              <a:gd name="connsiteY1" fmla="*/ 0 h 1636776"/>
              <a:gd name="connsiteX2" fmla="*/ 1252297 w 1252297"/>
              <a:gd name="connsiteY2" fmla="*/ 1636776 h 1636776"/>
              <a:gd name="connsiteX3" fmla="*/ 681252 w 1252297"/>
              <a:gd name="connsiteY3" fmla="*/ 849789 h 1636776"/>
              <a:gd name="connsiteX4" fmla="*/ 0 w 1252297"/>
              <a:gd name="connsiteY4" fmla="*/ 1636776 h 1636776"/>
              <a:gd name="connsiteX5" fmla="*/ 0 w 1252297"/>
              <a:gd name="connsiteY5" fmla="*/ 0 h 1636776"/>
              <a:gd name="connsiteX0" fmla="*/ 0 w 1252297"/>
              <a:gd name="connsiteY0" fmla="*/ 0 h 1636776"/>
              <a:gd name="connsiteX1" fmla="*/ 1252297 w 1252297"/>
              <a:gd name="connsiteY1" fmla="*/ 0 h 1636776"/>
              <a:gd name="connsiteX2" fmla="*/ 1252297 w 1252297"/>
              <a:gd name="connsiteY2" fmla="*/ 1636776 h 1636776"/>
              <a:gd name="connsiteX3" fmla="*/ 584431 w 1252297"/>
              <a:gd name="connsiteY3" fmla="*/ 907987 h 1636776"/>
              <a:gd name="connsiteX4" fmla="*/ 0 w 1252297"/>
              <a:gd name="connsiteY4" fmla="*/ 1636776 h 1636776"/>
              <a:gd name="connsiteX5" fmla="*/ 0 w 1252297"/>
              <a:gd name="connsiteY5" fmla="*/ 0 h 163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52297" h="1636776">
                <a:moveTo>
                  <a:pt x="0" y="0"/>
                </a:moveTo>
                <a:lnTo>
                  <a:pt x="1252297" y="0"/>
                </a:lnTo>
                <a:lnTo>
                  <a:pt x="1252297" y="1636776"/>
                </a:lnTo>
                <a:lnTo>
                  <a:pt x="584431" y="907987"/>
                </a:lnTo>
                <a:lnTo>
                  <a:pt x="0" y="163677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Image result for iso 45001:2018">
            <a:extLst>
              <a:ext uri="{FF2B5EF4-FFF2-40B4-BE49-F238E27FC236}">
                <a16:creationId xmlns:a16="http://schemas.microsoft.com/office/drawing/2014/main" id="{0C88C579-509A-48D9-8D48-016286DC3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140" y="260345"/>
            <a:ext cx="827888" cy="83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10FDD84D-F904-4030-A13F-35F5FE801E28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</p:spTree>
    <p:extLst>
      <p:ext uri="{BB962C8B-B14F-4D97-AF65-F5344CB8AC3E}">
        <p14:creationId xmlns:p14="http://schemas.microsoft.com/office/powerpoint/2010/main" val="1919106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104543" y="5215953"/>
            <a:ext cx="4969117" cy="114320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104543" y="4042126"/>
            <a:ext cx="4969117" cy="10208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104543" y="1494238"/>
            <a:ext cx="4969118" cy="853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Title 1"/>
          <p:cNvSpPr>
            <a:spLocks noGrp="1"/>
          </p:cNvSpPr>
          <p:nvPr>
            <p:ph type="title"/>
          </p:nvPr>
        </p:nvSpPr>
        <p:spPr>
          <a:xfrm>
            <a:off x="246184" y="71954"/>
            <a:ext cx="8651631" cy="1055077"/>
          </a:xfrm>
        </p:spPr>
        <p:txBody>
          <a:bodyPr>
            <a:normAutofit/>
          </a:bodyPr>
          <a:lstStyle/>
          <a:p>
            <a:r>
              <a:rPr lang="en-US" sz="2585" dirty="0"/>
              <a:t>TEKNIK PENGELOLAAN RISIKO </a:t>
            </a:r>
            <a:br>
              <a:rPr lang="en-US" sz="2585" dirty="0"/>
            </a:br>
            <a:r>
              <a:rPr lang="en-US" sz="2585" dirty="0" err="1"/>
              <a:t>versi</a:t>
            </a:r>
            <a:r>
              <a:rPr lang="en-US" sz="2585" dirty="0"/>
              <a:t> Sentral Sistem Consulting 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F37386F-A3F1-40FA-9B5B-E483D987637E}"/>
              </a:ext>
            </a:extLst>
          </p:cNvPr>
          <p:cNvSpPr/>
          <p:nvPr/>
        </p:nvSpPr>
        <p:spPr>
          <a:xfrm>
            <a:off x="633046" y="1248510"/>
            <a:ext cx="8510954" cy="42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 l="16719"/>
          <a:stretch>
            <a:fillRect/>
          </a:stretch>
        </p:blipFill>
        <p:spPr bwMode="auto">
          <a:xfrm>
            <a:off x="153089" y="1494238"/>
            <a:ext cx="3875943" cy="4783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6" name="TextBox 225"/>
          <p:cNvSpPr txBox="1"/>
          <p:nvPr/>
        </p:nvSpPr>
        <p:spPr>
          <a:xfrm>
            <a:off x="4220308" y="1543714"/>
            <a:ext cx="4928864" cy="731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5" u="sng" dirty="0" err="1"/>
              <a:t>Risiko</a:t>
            </a:r>
            <a:r>
              <a:rPr lang="en-US" sz="1385" u="sng" dirty="0"/>
              <a:t> </a:t>
            </a:r>
            <a:r>
              <a:rPr lang="en-US" sz="1385" u="sng" dirty="0" err="1"/>
              <a:t>Organisasi</a:t>
            </a:r>
            <a:r>
              <a:rPr lang="en-US" sz="1385" u="sng" dirty="0"/>
              <a:t>, </a:t>
            </a:r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Menangani</a:t>
            </a:r>
            <a:r>
              <a:rPr lang="en-US" sz="1385" dirty="0"/>
              <a:t> </a:t>
            </a:r>
            <a:r>
              <a:rPr lang="en-US" sz="1385" dirty="0" err="1"/>
              <a:t>Risiko</a:t>
            </a:r>
            <a:r>
              <a:rPr lang="en-US" sz="1385" dirty="0"/>
              <a:t> yang </a:t>
            </a:r>
            <a:r>
              <a:rPr lang="en-US" sz="1385" dirty="0" err="1"/>
              <a:t>menghambat</a:t>
            </a:r>
            <a:r>
              <a:rPr lang="en-US" sz="1385" dirty="0"/>
              <a:t> </a:t>
            </a:r>
            <a:r>
              <a:rPr lang="en-US" sz="1385" dirty="0" err="1"/>
              <a:t>pencapaian</a:t>
            </a:r>
            <a:r>
              <a:rPr lang="en-US" sz="1385" dirty="0"/>
              <a:t> </a:t>
            </a:r>
            <a:r>
              <a:rPr lang="en-US" sz="1385" dirty="0" err="1"/>
              <a:t>sasaran</a:t>
            </a:r>
            <a:r>
              <a:rPr lang="en-US" sz="1385" dirty="0"/>
              <a:t> </a:t>
            </a:r>
            <a:r>
              <a:rPr lang="en-US" sz="1385" dirty="0" err="1"/>
              <a:t>organisasi</a:t>
            </a:r>
            <a:endParaRPr lang="en-US" sz="1385" dirty="0"/>
          </a:p>
        </p:txBody>
      </p:sp>
      <p:sp>
        <p:nvSpPr>
          <p:cNvPr id="227" name="TextBox 226"/>
          <p:cNvSpPr txBox="1"/>
          <p:nvPr/>
        </p:nvSpPr>
        <p:spPr>
          <a:xfrm>
            <a:off x="4220309" y="2539250"/>
            <a:ext cx="4994031" cy="1371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5" u="sng" dirty="0" err="1"/>
              <a:t>Risiko</a:t>
            </a:r>
            <a:r>
              <a:rPr lang="en-US" sz="1385" u="sng" dirty="0"/>
              <a:t> </a:t>
            </a:r>
            <a:r>
              <a:rPr lang="en-US" sz="1385" u="sng" dirty="0" err="1"/>
              <a:t>Proses</a:t>
            </a:r>
            <a:endParaRPr lang="en-US" sz="1385" u="sng" dirty="0"/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Menangani</a:t>
            </a:r>
            <a:r>
              <a:rPr lang="en-US" sz="1385" dirty="0"/>
              <a:t> </a:t>
            </a:r>
            <a:r>
              <a:rPr lang="en-US" sz="1385" dirty="0" err="1"/>
              <a:t>Risiko</a:t>
            </a:r>
            <a:r>
              <a:rPr lang="en-US" sz="1385" dirty="0"/>
              <a:t> yang </a:t>
            </a:r>
            <a:r>
              <a:rPr lang="en-US" sz="1385" dirty="0" err="1"/>
              <a:t>terkait</a:t>
            </a:r>
            <a:r>
              <a:rPr lang="en-US" sz="1385" dirty="0"/>
              <a:t> </a:t>
            </a:r>
            <a:r>
              <a:rPr lang="en-US" sz="1385" dirty="0" err="1"/>
              <a:t>dengan</a:t>
            </a:r>
            <a:r>
              <a:rPr lang="en-US" sz="1385" dirty="0"/>
              <a:t> proses </a:t>
            </a:r>
            <a:r>
              <a:rPr lang="en-US" sz="1385" dirty="0" err="1"/>
              <a:t>bisnis</a:t>
            </a:r>
            <a:r>
              <a:rPr lang="en-US" sz="1385" dirty="0"/>
              <a:t>, </a:t>
            </a:r>
            <a:r>
              <a:rPr lang="en-US" sz="1385" dirty="0" err="1"/>
              <a:t>tujuannya</a:t>
            </a:r>
            <a:r>
              <a:rPr lang="en-US" sz="1385" dirty="0"/>
              <a:t> </a:t>
            </a:r>
            <a:r>
              <a:rPr lang="en-US" sz="1385" dirty="0" err="1"/>
              <a:t>menciptakan</a:t>
            </a:r>
            <a:r>
              <a:rPr lang="en-US" sz="1385" dirty="0"/>
              <a:t> proses anti </a:t>
            </a:r>
            <a:r>
              <a:rPr lang="en-US" sz="1385" dirty="0" err="1"/>
              <a:t>salah</a:t>
            </a:r>
            <a:r>
              <a:rPr lang="en-US" sz="1385" dirty="0"/>
              <a:t> </a:t>
            </a:r>
          </a:p>
          <a:p>
            <a:pPr marL="156801" indent="-156801">
              <a:buFont typeface="Arial" pitchFamily="34" charset="0"/>
              <a:buChar char="•"/>
            </a:pPr>
            <a:r>
              <a:rPr lang="en-US" sz="1385" b="1" dirty="0" err="1">
                <a:solidFill>
                  <a:srgbClr val="FF0000"/>
                </a:solidFill>
              </a:rPr>
              <a:t>Teknik</a:t>
            </a:r>
            <a:r>
              <a:rPr lang="en-US" sz="1385" b="1" dirty="0">
                <a:solidFill>
                  <a:srgbClr val="FF0000"/>
                </a:solidFill>
              </a:rPr>
              <a:t> : SIPOCORR (Supplier-Input-Process-Output-Customer-Objectives-Risk-Reference). </a:t>
            </a:r>
            <a:r>
              <a:rPr lang="en-US" sz="1385" b="1" dirty="0" err="1">
                <a:solidFill>
                  <a:srgbClr val="FF0000"/>
                </a:solidFill>
              </a:rPr>
              <a:t>Kombinasi</a:t>
            </a:r>
            <a:r>
              <a:rPr lang="en-US" sz="1385" b="1" dirty="0">
                <a:solidFill>
                  <a:srgbClr val="FF0000"/>
                </a:solidFill>
              </a:rPr>
              <a:t> </a:t>
            </a:r>
            <a:r>
              <a:rPr lang="en-US" sz="1385" b="1" dirty="0" err="1">
                <a:solidFill>
                  <a:srgbClr val="FF0000"/>
                </a:solidFill>
              </a:rPr>
              <a:t>pendekatan</a:t>
            </a:r>
            <a:r>
              <a:rPr lang="en-US" sz="1385" b="1" dirty="0">
                <a:solidFill>
                  <a:srgbClr val="FF0000"/>
                </a:solidFill>
              </a:rPr>
              <a:t> </a:t>
            </a:r>
            <a:r>
              <a:rPr lang="en-US" sz="1385" b="1" dirty="0" err="1">
                <a:solidFill>
                  <a:srgbClr val="FF0000"/>
                </a:solidFill>
              </a:rPr>
              <a:t>proses</a:t>
            </a:r>
            <a:r>
              <a:rPr lang="en-US" sz="1385" b="1" dirty="0">
                <a:solidFill>
                  <a:srgbClr val="FF0000"/>
                </a:solidFill>
              </a:rPr>
              <a:t> + </a:t>
            </a:r>
            <a:r>
              <a:rPr lang="en-US" sz="1385" b="1" dirty="0" err="1">
                <a:solidFill>
                  <a:srgbClr val="FF0000"/>
                </a:solidFill>
              </a:rPr>
              <a:t>risiko</a:t>
            </a:r>
            <a:r>
              <a:rPr lang="en-US" sz="1385" b="1" dirty="0">
                <a:solidFill>
                  <a:srgbClr val="FF0000"/>
                </a:solidFill>
              </a:rPr>
              <a:t>, </a:t>
            </a:r>
            <a:r>
              <a:rPr lang="en-US" sz="1385" b="1" dirty="0" err="1">
                <a:solidFill>
                  <a:srgbClr val="FF0000"/>
                </a:solidFill>
              </a:rPr>
              <a:t>originalitas</a:t>
            </a:r>
            <a:r>
              <a:rPr lang="en-US" sz="1385" b="1" dirty="0">
                <a:solidFill>
                  <a:srgbClr val="FF0000"/>
                </a:solidFill>
              </a:rPr>
              <a:t> </a:t>
            </a:r>
            <a:r>
              <a:rPr lang="en-US" sz="1385" b="1" dirty="0" err="1">
                <a:solidFill>
                  <a:srgbClr val="FF0000"/>
                </a:solidFill>
              </a:rPr>
              <a:t>metode</a:t>
            </a:r>
            <a:r>
              <a:rPr lang="en-US" sz="1385" b="1" dirty="0">
                <a:solidFill>
                  <a:srgbClr val="FF0000"/>
                </a:solidFill>
              </a:rPr>
              <a:t> Sentral Sistem Consulting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4220308" y="4081701"/>
            <a:ext cx="4853353" cy="94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5" u="sng" dirty="0" err="1"/>
              <a:t>Risiko</a:t>
            </a:r>
            <a:r>
              <a:rPr lang="en-US" sz="1385" u="sng" dirty="0"/>
              <a:t> </a:t>
            </a:r>
            <a:r>
              <a:rPr lang="en-US" sz="1385" u="sng" dirty="0" err="1"/>
              <a:t>Operasional</a:t>
            </a:r>
            <a:endParaRPr lang="en-US" sz="1385" u="sng" dirty="0"/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Menangani</a:t>
            </a:r>
            <a:r>
              <a:rPr lang="en-US" sz="1385" dirty="0"/>
              <a:t> </a:t>
            </a:r>
            <a:r>
              <a:rPr lang="en-US" sz="1385" dirty="0" err="1"/>
              <a:t>risiko</a:t>
            </a:r>
            <a:r>
              <a:rPr lang="en-US" sz="1385" dirty="0"/>
              <a:t> </a:t>
            </a:r>
            <a:r>
              <a:rPr lang="en-US" sz="1385" dirty="0" err="1"/>
              <a:t>operasional</a:t>
            </a:r>
            <a:r>
              <a:rPr lang="en-US" sz="1385" dirty="0"/>
              <a:t> yang </a:t>
            </a:r>
            <a:r>
              <a:rPr lang="en-US" sz="1385" dirty="0" err="1"/>
              <a:t>terkait</a:t>
            </a:r>
            <a:r>
              <a:rPr lang="en-US" sz="1385" dirty="0"/>
              <a:t> </a:t>
            </a:r>
            <a:r>
              <a:rPr lang="en-US" sz="1385" dirty="0" err="1"/>
              <a:t>dengan</a:t>
            </a:r>
            <a:r>
              <a:rPr lang="en-US" sz="1385" dirty="0"/>
              <a:t> </a:t>
            </a:r>
            <a:r>
              <a:rPr lang="en-US" sz="1385" dirty="0" err="1"/>
              <a:t>aktivitas</a:t>
            </a:r>
            <a:r>
              <a:rPr lang="en-US" sz="1385" dirty="0"/>
              <a:t>, </a:t>
            </a:r>
            <a:r>
              <a:rPr lang="en-US" sz="1385" dirty="0" err="1"/>
              <a:t>produk</a:t>
            </a:r>
            <a:r>
              <a:rPr lang="en-US" sz="1385" dirty="0"/>
              <a:t> </a:t>
            </a:r>
            <a:r>
              <a:rPr lang="en-US" sz="1385" dirty="0" err="1"/>
              <a:t>dan</a:t>
            </a:r>
            <a:r>
              <a:rPr lang="en-US" sz="1385" dirty="0"/>
              <a:t> </a:t>
            </a:r>
            <a:r>
              <a:rPr lang="en-US" sz="1385" dirty="0" err="1"/>
              <a:t>jasa</a:t>
            </a:r>
            <a:endParaRPr lang="en-US" sz="1385" dirty="0"/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Teknik</a:t>
            </a:r>
            <a:r>
              <a:rPr lang="en-US" sz="1385" dirty="0"/>
              <a:t> : FMEA, HIRADC, HAZOPS, IAD, </a:t>
            </a:r>
            <a:r>
              <a:rPr lang="en-US" sz="1385" dirty="0" err="1"/>
              <a:t>dll</a:t>
            </a:r>
            <a:endParaRPr lang="en-US" sz="1385" dirty="0"/>
          </a:p>
        </p:txBody>
      </p:sp>
      <p:sp>
        <p:nvSpPr>
          <p:cNvPr id="229" name="TextBox 228"/>
          <p:cNvSpPr txBox="1"/>
          <p:nvPr/>
        </p:nvSpPr>
        <p:spPr>
          <a:xfrm>
            <a:off x="4220308" y="5189161"/>
            <a:ext cx="5134708" cy="115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5" u="sng" dirty="0" err="1"/>
              <a:t>Risiko</a:t>
            </a:r>
            <a:r>
              <a:rPr lang="en-US" sz="1385" u="sng" dirty="0"/>
              <a:t> </a:t>
            </a:r>
            <a:r>
              <a:rPr lang="en-US" sz="1385" u="sng" dirty="0" err="1"/>
              <a:t>Keseharian</a:t>
            </a:r>
            <a:r>
              <a:rPr lang="en-US" sz="1385" u="sng" dirty="0"/>
              <a:t> </a:t>
            </a:r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Menangani</a:t>
            </a:r>
            <a:r>
              <a:rPr lang="en-US" sz="1385" dirty="0"/>
              <a:t> </a:t>
            </a:r>
            <a:r>
              <a:rPr lang="en-US" sz="1385" dirty="0" err="1"/>
              <a:t>Risiko</a:t>
            </a:r>
            <a:r>
              <a:rPr lang="en-US" sz="1385" dirty="0"/>
              <a:t> </a:t>
            </a:r>
            <a:r>
              <a:rPr lang="en-US" sz="1385" dirty="0" err="1"/>
              <a:t>dalam</a:t>
            </a:r>
            <a:r>
              <a:rPr lang="en-US" sz="1385" dirty="0"/>
              <a:t> </a:t>
            </a:r>
            <a:r>
              <a:rPr lang="en-US" sz="1385" dirty="0" err="1"/>
              <a:t>kegiatan</a:t>
            </a:r>
            <a:r>
              <a:rPr lang="en-US" sz="1385" dirty="0"/>
              <a:t> </a:t>
            </a:r>
            <a:r>
              <a:rPr lang="en-US" sz="1385" dirty="0" err="1"/>
              <a:t>harian</a:t>
            </a:r>
            <a:r>
              <a:rPr lang="en-US" sz="1385" dirty="0"/>
              <a:t> </a:t>
            </a:r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Teknik</a:t>
            </a:r>
            <a:r>
              <a:rPr lang="en-US" sz="1385" dirty="0"/>
              <a:t> : Risk based thinking, </a:t>
            </a:r>
            <a:r>
              <a:rPr lang="en-US" sz="1385" dirty="0" err="1"/>
              <a:t>dalam</a:t>
            </a:r>
            <a:r>
              <a:rPr lang="en-US" sz="1385" dirty="0"/>
              <a:t> </a:t>
            </a:r>
            <a:r>
              <a:rPr lang="en-US" sz="1385" dirty="0" err="1"/>
              <a:t>membuat</a:t>
            </a:r>
            <a:r>
              <a:rPr lang="en-US" sz="1385" dirty="0"/>
              <a:t> </a:t>
            </a:r>
            <a:r>
              <a:rPr lang="en-US" sz="1385" dirty="0" err="1"/>
              <a:t>keputusan</a:t>
            </a:r>
            <a:r>
              <a:rPr lang="en-US" sz="1385" dirty="0"/>
              <a:t>, </a:t>
            </a:r>
            <a:r>
              <a:rPr lang="en-US" sz="1385" dirty="0" err="1"/>
              <a:t>mengerjakan</a:t>
            </a:r>
            <a:r>
              <a:rPr lang="en-US" sz="1385" dirty="0"/>
              <a:t> </a:t>
            </a:r>
            <a:r>
              <a:rPr lang="en-US" sz="1385" dirty="0" err="1"/>
              <a:t>hal</a:t>
            </a:r>
            <a:r>
              <a:rPr lang="en-US" sz="1385" dirty="0"/>
              <a:t> </a:t>
            </a:r>
            <a:r>
              <a:rPr lang="en-US" sz="1385" dirty="0" err="1"/>
              <a:t>baru</a:t>
            </a:r>
            <a:r>
              <a:rPr lang="en-US" sz="1385" dirty="0"/>
              <a:t>, </a:t>
            </a:r>
            <a:r>
              <a:rPr lang="en-US" sz="1385" dirty="0" err="1"/>
              <a:t>merubah</a:t>
            </a:r>
            <a:r>
              <a:rPr lang="en-US" sz="1385" dirty="0"/>
              <a:t>, </a:t>
            </a:r>
            <a:r>
              <a:rPr lang="en-US" sz="1385" dirty="0" err="1"/>
              <a:t>kita</a:t>
            </a:r>
            <a:r>
              <a:rPr lang="en-US" sz="1385" dirty="0"/>
              <a:t> </a:t>
            </a:r>
            <a:r>
              <a:rPr lang="en-US" sz="1385" dirty="0" err="1"/>
              <a:t>harus</a:t>
            </a:r>
            <a:r>
              <a:rPr lang="en-US" sz="1385" dirty="0"/>
              <a:t> </a:t>
            </a:r>
            <a:r>
              <a:rPr lang="en-US" sz="1385" dirty="0" err="1"/>
              <a:t>selalu</a:t>
            </a:r>
            <a:r>
              <a:rPr lang="en-US" sz="1385" dirty="0"/>
              <a:t> </a:t>
            </a:r>
            <a:r>
              <a:rPr lang="en-US" sz="1385" dirty="0" err="1"/>
              <a:t>memikirkan</a:t>
            </a:r>
            <a:r>
              <a:rPr lang="en-US" sz="1385" dirty="0"/>
              <a:t> </a:t>
            </a:r>
            <a:r>
              <a:rPr lang="en-US" sz="1385" dirty="0" err="1"/>
              <a:t>risiko</a:t>
            </a:r>
            <a:r>
              <a:rPr lang="en-US" sz="1385" dirty="0"/>
              <a:t> yang </a:t>
            </a:r>
            <a:r>
              <a:rPr lang="en-US" sz="1385" dirty="0" err="1"/>
              <a:t>mungkin</a:t>
            </a:r>
            <a:r>
              <a:rPr lang="en-US" sz="1385" dirty="0"/>
              <a:t> </a:t>
            </a:r>
            <a:r>
              <a:rPr lang="en-US" sz="1385" dirty="0" err="1"/>
              <a:t>terjadi</a:t>
            </a:r>
            <a:r>
              <a:rPr lang="en-US" sz="1385" dirty="0"/>
              <a:t> (Management of Change)</a:t>
            </a:r>
          </a:p>
        </p:txBody>
      </p:sp>
      <p:cxnSp>
        <p:nvCxnSpPr>
          <p:cNvPr id="231" name="Straight Connector 230"/>
          <p:cNvCxnSpPr/>
          <p:nvPr/>
        </p:nvCxnSpPr>
        <p:spPr>
          <a:xfrm>
            <a:off x="4149969" y="2442796"/>
            <a:ext cx="4923692" cy="146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149969" y="3958756"/>
            <a:ext cx="4923692" cy="146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149969" y="5115657"/>
            <a:ext cx="4923692" cy="146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CF0C795D-DDB6-427B-9C34-88D9463781DD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</p:spTree>
    <p:extLst>
      <p:ext uri="{BB962C8B-B14F-4D97-AF65-F5344CB8AC3E}">
        <p14:creationId xmlns:p14="http://schemas.microsoft.com/office/powerpoint/2010/main" val="3341583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92303" y="377690"/>
            <a:ext cx="84605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b="1" u="sng" dirty="0" err="1">
                <a:solidFill>
                  <a:srgbClr val="0033CC"/>
                </a:solidFill>
              </a:rPr>
              <a:t>Contoh</a:t>
            </a:r>
            <a:r>
              <a:rPr lang="en-US" altLang="en-US" sz="3600" b="1" u="sng" dirty="0">
                <a:solidFill>
                  <a:srgbClr val="0033CC"/>
                </a:solidFill>
              </a:rPr>
              <a:t> </a:t>
            </a:r>
            <a:r>
              <a:rPr lang="en-US" altLang="en-US" sz="3600" b="1" u="sng" dirty="0" err="1">
                <a:solidFill>
                  <a:srgbClr val="0033CC"/>
                </a:solidFill>
              </a:rPr>
              <a:t>Penilaian</a:t>
            </a:r>
            <a:r>
              <a:rPr lang="en-US" altLang="en-US" sz="3600" b="1" u="sng" dirty="0">
                <a:solidFill>
                  <a:srgbClr val="0033CC"/>
                </a:solidFill>
              </a:rPr>
              <a:t> </a:t>
            </a:r>
            <a:r>
              <a:rPr lang="en-US" altLang="en-US" sz="3600" b="1" u="sng" dirty="0" err="1">
                <a:solidFill>
                  <a:srgbClr val="0033CC"/>
                </a:solidFill>
              </a:rPr>
              <a:t>Risiko</a:t>
            </a:r>
            <a:endParaRPr lang="en-GB" altLang="en-US" sz="3600" b="1" u="sng" dirty="0">
              <a:solidFill>
                <a:srgbClr val="0033CC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174" y="1600200"/>
            <a:ext cx="8489473" cy="449360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D234E4-F5E6-4B0D-9F61-3599A621C5EA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</p:spTree>
    <p:extLst>
      <p:ext uri="{BB962C8B-B14F-4D97-AF65-F5344CB8AC3E}">
        <p14:creationId xmlns:p14="http://schemas.microsoft.com/office/powerpoint/2010/main" val="191211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61" y="1828801"/>
            <a:ext cx="8599000" cy="47292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58063" y="521381"/>
            <a:ext cx="84605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b="1" u="sng" dirty="0" err="1">
                <a:solidFill>
                  <a:srgbClr val="0000FF"/>
                </a:solidFill>
              </a:rPr>
              <a:t>Contoh</a:t>
            </a:r>
            <a:r>
              <a:rPr lang="en-US" altLang="en-US" sz="3600" b="1" u="sng" dirty="0">
                <a:solidFill>
                  <a:srgbClr val="0000FF"/>
                </a:solidFill>
              </a:rPr>
              <a:t> Level </a:t>
            </a:r>
            <a:r>
              <a:rPr lang="en-US" altLang="en-US" sz="3600" b="1" u="sng" dirty="0" err="1">
                <a:solidFill>
                  <a:srgbClr val="0000FF"/>
                </a:solidFill>
              </a:rPr>
              <a:t>Risiko</a:t>
            </a:r>
            <a:endParaRPr lang="en-GB" altLang="en-US" sz="3600" b="1" u="sng" dirty="0">
              <a:solidFill>
                <a:srgbClr val="0000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B42F8C-7EBD-4759-B781-DDAAD37DA0F3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</p:spTree>
    <p:extLst>
      <p:ext uri="{BB962C8B-B14F-4D97-AF65-F5344CB8AC3E}">
        <p14:creationId xmlns:p14="http://schemas.microsoft.com/office/powerpoint/2010/main" val="297903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D23F702F-53D0-4A4B-9614-329B9E332F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25821" y="71438"/>
            <a:ext cx="9129712" cy="765175"/>
          </a:xfrm>
        </p:spPr>
        <p:txBody>
          <a:bodyPr/>
          <a:lstStyle/>
          <a:p>
            <a:pPr eaLnBrk="1" hangingPunct="1"/>
            <a:r>
              <a:rPr lang="en-US" sz="3600" b="1" u="sng" dirty="0" err="1">
                <a:solidFill>
                  <a:srgbClr val="0000FF"/>
                </a:solidFill>
              </a:rPr>
              <a:t>Definisi</a:t>
            </a:r>
            <a:r>
              <a:rPr lang="en-US" sz="3600" b="1" u="sng" dirty="0">
                <a:solidFill>
                  <a:srgbClr val="0000FF"/>
                </a:solidFill>
              </a:rPr>
              <a:t> </a:t>
            </a:r>
            <a:r>
              <a:rPr lang="en-US" sz="3600" b="1" u="sng" dirty="0" err="1">
                <a:solidFill>
                  <a:srgbClr val="0000FF"/>
                </a:solidFill>
              </a:rPr>
              <a:t>Mutu</a:t>
            </a:r>
            <a:r>
              <a:rPr lang="en-US" sz="3600" b="1" u="sng" dirty="0">
                <a:solidFill>
                  <a:srgbClr val="0000FF"/>
                </a:solidFill>
              </a:rPr>
              <a:t>  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4340A65-9CBD-47B5-A8E5-10DF340DD763}"/>
              </a:ext>
            </a:extLst>
          </p:cNvPr>
          <p:cNvSpPr txBox="1">
            <a:spLocks noChangeArrowheads="1"/>
          </p:cNvSpPr>
          <p:nvPr/>
        </p:nvSpPr>
        <p:spPr>
          <a:xfrm>
            <a:off x="295112" y="979488"/>
            <a:ext cx="8778875" cy="5473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1938" indent="-261938">
              <a:buFontTx/>
              <a:buNone/>
            </a:pPr>
            <a:r>
              <a:rPr lang="en-US" sz="1600" dirty="0"/>
              <a:t>	</a:t>
            </a:r>
            <a:r>
              <a:rPr lang="en-US" sz="1800" b="1" dirty="0" err="1">
                <a:solidFill>
                  <a:srgbClr val="0000FF"/>
                </a:solidFill>
              </a:rPr>
              <a:t>Mutu</a:t>
            </a:r>
            <a:r>
              <a:rPr lang="en-US" sz="1800" b="1" dirty="0">
                <a:solidFill>
                  <a:srgbClr val="0000FF"/>
                </a:solidFill>
              </a:rPr>
              <a:t> : </a:t>
            </a:r>
            <a:r>
              <a:rPr lang="en-US" sz="1600" dirty="0" err="1"/>
              <a:t>Kemampuan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kesatuan</a:t>
            </a:r>
            <a:r>
              <a:rPr lang="en-US" sz="1600" dirty="0"/>
              <a:t> </a:t>
            </a:r>
            <a:r>
              <a:rPr lang="en-US" sz="1600" dirty="0" err="1"/>
              <a:t>karakteristik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, </a:t>
            </a:r>
            <a:r>
              <a:rPr lang="en-US" sz="1600" dirty="0" err="1"/>
              <a:t>sistem</a:t>
            </a:r>
            <a:r>
              <a:rPr lang="en-US" sz="1600" dirty="0"/>
              <a:t>, </a:t>
            </a:r>
            <a:r>
              <a:rPr lang="en-US" sz="1600" dirty="0" err="1"/>
              <a:t>atau</a:t>
            </a:r>
            <a:r>
              <a:rPr lang="en-US" sz="1600" dirty="0"/>
              <a:t> proses </a:t>
            </a:r>
            <a:r>
              <a:rPr lang="en-US" sz="1600" u="sng" dirty="0" err="1"/>
              <a:t>untuk</a:t>
            </a:r>
            <a:r>
              <a:rPr lang="en-US" sz="1600" u="sng" dirty="0"/>
              <a:t> </a:t>
            </a:r>
            <a:r>
              <a:rPr lang="en-US" sz="1600" u="sng" dirty="0" err="1"/>
              <a:t>memenuhi</a:t>
            </a:r>
            <a:r>
              <a:rPr lang="en-US" sz="1600" u="sng" dirty="0"/>
              <a:t> </a:t>
            </a:r>
            <a:r>
              <a:rPr lang="en-US" sz="1600" u="sng" dirty="0" err="1"/>
              <a:t>persyaratan-persyaratan</a:t>
            </a:r>
            <a:r>
              <a:rPr lang="en-US" sz="1600" u="sng" dirty="0"/>
              <a:t> </a:t>
            </a:r>
            <a:r>
              <a:rPr lang="en-US" sz="1600" u="sng" dirty="0" err="1"/>
              <a:t>pelanggan</a:t>
            </a:r>
            <a:r>
              <a:rPr lang="en-US" sz="1600" u="sng" dirty="0"/>
              <a:t> dan </a:t>
            </a:r>
            <a:r>
              <a:rPr lang="en-US" sz="1600" u="sng" dirty="0" err="1"/>
              <a:t>pihak-pihak</a:t>
            </a:r>
            <a:r>
              <a:rPr lang="en-US" sz="1600" u="sng" dirty="0"/>
              <a:t> </a:t>
            </a:r>
            <a:r>
              <a:rPr lang="en-US" sz="1600" u="sng" dirty="0" err="1"/>
              <a:t>terkait</a:t>
            </a:r>
            <a:r>
              <a:rPr lang="en-US" sz="1600" dirty="0"/>
              <a:t> (ISO 9000:2005)</a:t>
            </a:r>
          </a:p>
          <a:p>
            <a:pPr marL="261938" indent="-261938">
              <a:buFontTx/>
              <a:buNone/>
            </a:pPr>
            <a:endParaRPr lang="en-US" sz="1600" dirty="0"/>
          </a:p>
          <a:p>
            <a:pPr marL="261938" indent="-261938"/>
            <a:r>
              <a:rPr lang="en-US" sz="1800" b="1" dirty="0" err="1">
                <a:solidFill>
                  <a:srgbClr val="0000FF"/>
                </a:solidFill>
              </a:rPr>
              <a:t>Mutu</a:t>
            </a:r>
            <a:r>
              <a:rPr lang="en-US" sz="1800" b="1" dirty="0">
                <a:solidFill>
                  <a:srgbClr val="0000FF"/>
                </a:solidFill>
              </a:rPr>
              <a:t> :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b="1" u="sng" dirty="0" err="1">
                <a:solidFill>
                  <a:srgbClr val="0000FF"/>
                </a:solidFill>
              </a:rPr>
              <a:t>Sesuai</a:t>
            </a:r>
            <a:r>
              <a:rPr lang="en-US" sz="1800" b="1" u="sng" dirty="0">
                <a:solidFill>
                  <a:srgbClr val="0000FF"/>
                </a:solidFill>
              </a:rPr>
              <a:t> </a:t>
            </a:r>
            <a:r>
              <a:rPr lang="en-US" sz="1800" b="1" u="sng" dirty="0" err="1">
                <a:solidFill>
                  <a:srgbClr val="0000FF"/>
                </a:solidFill>
              </a:rPr>
              <a:t>Keinginan</a:t>
            </a:r>
            <a:r>
              <a:rPr lang="en-US" sz="1800" b="1" u="sng" dirty="0">
                <a:solidFill>
                  <a:srgbClr val="0000FF"/>
                </a:solidFill>
              </a:rPr>
              <a:t> </a:t>
            </a:r>
            <a:r>
              <a:rPr lang="en-US" sz="1800" b="1" u="sng" dirty="0" err="1">
                <a:solidFill>
                  <a:srgbClr val="0000FF"/>
                </a:solidFill>
              </a:rPr>
              <a:t>Pelanggan</a:t>
            </a:r>
            <a:r>
              <a:rPr lang="en-US" sz="1800" b="1" u="sng" dirty="0">
                <a:solidFill>
                  <a:srgbClr val="0000FF"/>
                </a:solidFill>
              </a:rPr>
              <a:t> </a:t>
            </a:r>
          </a:p>
          <a:p>
            <a:pPr marL="711200" lvl="1" indent="-261938"/>
            <a:r>
              <a:rPr lang="en-US" sz="1600" dirty="0" err="1"/>
              <a:t>Ketika</a:t>
            </a:r>
            <a:r>
              <a:rPr lang="en-US" sz="1600" dirty="0"/>
              <a:t> </a:t>
            </a:r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/ </a:t>
            </a:r>
            <a:r>
              <a:rPr lang="en-US" sz="1600" dirty="0" err="1"/>
              <a:t>jasa</a:t>
            </a:r>
            <a:r>
              <a:rPr lang="en-US" sz="1600" dirty="0"/>
              <a:t> </a:t>
            </a:r>
            <a:r>
              <a:rPr lang="en-US" sz="1600" dirty="0" err="1"/>
              <a:t>telah</a:t>
            </a:r>
            <a:r>
              <a:rPr lang="en-US" sz="1600" dirty="0"/>
              <a:t> </a:t>
            </a:r>
            <a:r>
              <a:rPr lang="en-US" sz="1600" dirty="0" err="1"/>
              <a:t>dibuat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spesifikasi</a:t>
            </a:r>
            <a:r>
              <a:rPr lang="en-US" sz="1600" dirty="0"/>
              <a:t>, </a:t>
            </a:r>
            <a:r>
              <a:rPr lang="en-US" sz="1600" dirty="0" err="1"/>
              <a:t>tetapi</a:t>
            </a:r>
            <a:r>
              <a:rPr lang="en-US" sz="1600" dirty="0"/>
              <a:t> customer </a:t>
            </a:r>
            <a:r>
              <a:rPr lang="en-US" sz="1600" dirty="0" err="1"/>
              <a:t>tetap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puas</a:t>
            </a:r>
            <a:r>
              <a:rPr lang="en-US" sz="1600" dirty="0"/>
              <a:t>, </a:t>
            </a:r>
            <a:r>
              <a:rPr lang="en-US" sz="1600" dirty="0" err="1"/>
              <a:t>maka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  <a:r>
              <a:rPr lang="en-US" sz="1600" dirty="0" err="1"/>
              <a:t>dinyatakan</a:t>
            </a:r>
            <a:r>
              <a:rPr lang="en-US" sz="1600" dirty="0"/>
              <a:t> </a:t>
            </a:r>
            <a:r>
              <a:rPr lang="en-US" sz="1600" dirty="0" err="1"/>
              <a:t>mempunyai</a:t>
            </a:r>
            <a:r>
              <a:rPr lang="en-US" sz="1600" dirty="0"/>
              <a:t> </a:t>
            </a:r>
            <a:r>
              <a:rPr lang="en-US" sz="1600" dirty="0" err="1"/>
              <a:t>kualitas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.    </a:t>
            </a:r>
          </a:p>
          <a:p>
            <a:pPr marL="711200" lvl="1" indent="-261938">
              <a:buFontTx/>
              <a:buNone/>
            </a:pPr>
            <a:r>
              <a:rPr lang="en-US" sz="1600" dirty="0"/>
              <a:t>	</a:t>
            </a:r>
            <a:r>
              <a:rPr lang="en-US" sz="1600" dirty="0" err="1"/>
              <a:t>Misalnya</a:t>
            </a:r>
            <a:r>
              <a:rPr lang="en-US" sz="1600" dirty="0"/>
              <a:t> : standard proses </a:t>
            </a:r>
            <a:r>
              <a:rPr lang="en-US" sz="1600" dirty="0" err="1"/>
              <a:t>pengurusan</a:t>
            </a:r>
            <a:r>
              <a:rPr lang="en-US" sz="1600" dirty="0"/>
              <a:t> claim </a:t>
            </a:r>
            <a:r>
              <a:rPr lang="en-US" sz="1600" dirty="0" err="1"/>
              <a:t>barang</a:t>
            </a:r>
            <a:r>
              <a:rPr lang="en-US" sz="1600" dirty="0"/>
              <a:t> </a:t>
            </a:r>
            <a:r>
              <a:rPr lang="en-US" sz="1600" dirty="0" err="1"/>
              <a:t>hilang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1 </a:t>
            </a:r>
            <a:r>
              <a:rPr lang="en-US" sz="1600" dirty="0" err="1"/>
              <a:t>bulan</a:t>
            </a:r>
            <a:r>
              <a:rPr lang="en-US" sz="1600" dirty="0"/>
              <a:t> dan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diurus</a:t>
            </a:r>
            <a:r>
              <a:rPr lang="en-US" sz="1600" dirty="0"/>
              <a:t> </a:t>
            </a:r>
            <a:r>
              <a:rPr lang="en-US" sz="1600" dirty="0" err="1"/>
              <a:t>sendiri</a:t>
            </a:r>
            <a:r>
              <a:rPr lang="en-US" sz="1600" dirty="0"/>
              <a:t> oleh orang yang </a:t>
            </a:r>
            <a:r>
              <a:rPr lang="en-US" sz="1600" dirty="0" err="1"/>
              <a:t>bersangkutan</a:t>
            </a:r>
            <a:r>
              <a:rPr lang="en-US" sz="1600" dirty="0"/>
              <a:t>. </a:t>
            </a:r>
            <a:r>
              <a:rPr lang="en-US" sz="1600" dirty="0" err="1"/>
              <a:t>Tetapi</a:t>
            </a:r>
            <a:r>
              <a:rPr lang="en-US" sz="1600" dirty="0"/>
              <a:t> </a:t>
            </a:r>
            <a:r>
              <a:rPr lang="en-US" sz="1600" dirty="0" err="1"/>
              <a:t>menurut</a:t>
            </a:r>
            <a:r>
              <a:rPr lang="en-US" sz="1600" dirty="0"/>
              <a:t> customer </a:t>
            </a:r>
            <a:r>
              <a:rPr lang="en-US" sz="1600" dirty="0" err="1"/>
              <a:t>waktu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  <a:r>
              <a:rPr lang="en-US" sz="1600" dirty="0" err="1"/>
              <a:t>terlalu</a:t>
            </a:r>
            <a:r>
              <a:rPr lang="en-US" sz="1600" dirty="0"/>
              <a:t> lama dan </a:t>
            </a:r>
            <a:r>
              <a:rPr lang="en-US" sz="1600" dirty="0" err="1"/>
              <a:t>membuat</a:t>
            </a:r>
            <a:r>
              <a:rPr lang="en-US" sz="1600" dirty="0"/>
              <a:t> customer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bolak-balik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mengurus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dirty="0" err="1"/>
              <a:t>persyaratan</a:t>
            </a:r>
            <a:r>
              <a:rPr lang="en-US" sz="1600" dirty="0"/>
              <a:t>. </a:t>
            </a:r>
            <a:r>
              <a:rPr lang="en-US" sz="1600" dirty="0" err="1"/>
              <a:t>Maka</a:t>
            </a:r>
            <a:r>
              <a:rPr lang="en-US" sz="1600" dirty="0"/>
              <a:t> </a:t>
            </a:r>
            <a:r>
              <a:rPr lang="en-US" sz="1600" dirty="0" err="1"/>
              <a:t>dikatakan</a:t>
            </a:r>
            <a:r>
              <a:rPr lang="en-US" sz="1600" dirty="0"/>
              <a:t> </a:t>
            </a:r>
            <a:r>
              <a:rPr lang="en-US" sz="1600" dirty="0" err="1"/>
              <a:t>kualitas</a:t>
            </a:r>
            <a:r>
              <a:rPr lang="en-US" sz="1600" dirty="0"/>
              <a:t> </a:t>
            </a:r>
            <a:r>
              <a:rPr lang="en-US" sz="1600" dirty="0" err="1"/>
              <a:t>pengurusan</a:t>
            </a:r>
            <a:r>
              <a:rPr lang="en-US" sz="1600" dirty="0"/>
              <a:t> claim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endParaRPr lang="en-US" sz="1600" dirty="0"/>
          </a:p>
          <a:p>
            <a:pPr marL="261938" indent="-261938">
              <a:buFontTx/>
              <a:buNone/>
            </a:pPr>
            <a:endParaRPr lang="en-US" sz="1600" dirty="0"/>
          </a:p>
          <a:p>
            <a:pPr marL="261938" indent="-261938"/>
            <a:r>
              <a:rPr lang="en-US" sz="1800" b="1" dirty="0">
                <a:solidFill>
                  <a:srgbClr val="0000FF"/>
                </a:solidFill>
              </a:rPr>
              <a:t>Standard </a:t>
            </a:r>
            <a:r>
              <a:rPr lang="id-ID" sz="1800" b="1" dirty="0">
                <a:solidFill>
                  <a:srgbClr val="0000FF"/>
                </a:solidFill>
              </a:rPr>
              <a:t>M</a:t>
            </a:r>
            <a:r>
              <a:rPr lang="en-US" sz="1800" b="1" dirty="0">
                <a:solidFill>
                  <a:srgbClr val="0000FF"/>
                </a:solidFill>
              </a:rPr>
              <a:t>utu </a:t>
            </a:r>
            <a:r>
              <a:rPr lang="en-US" sz="1800" b="1" dirty="0" err="1">
                <a:solidFill>
                  <a:srgbClr val="0000FF"/>
                </a:solidFill>
              </a:rPr>
              <a:t>bisa</a:t>
            </a:r>
            <a:r>
              <a:rPr lang="en-US" sz="1800" b="1" dirty="0">
                <a:solidFill>
                  <a:srgbClr val="0000FF"/>
                </a:solidFill>
              </a:rPr>
              <a:t> </a:t>
            </a:r>
            <a:r>
              <a:rPr lang="en-US" sz="1800" b="1" dirty="0" err="1">
                <a:solidFill>
                  <a:srgbClr val="0000FF"/>
                </a:solidFill>
              </a:rPr>
              <a:t>berubah</a:t>
            </a:r>
            <a:r>
              <a:rPr lang="en-US" sz="1800" b="1" dirty="0">
                <a:solidFill>
                  <a:srgbClr val="0000FF"/>
                </a:solidFill>
              </a:rPr>
              <a:t>, </a:t>
            </a:r>
            <a:r>
              <a:rPr lang="en-US" sz="1800" b="1" dirty="0" err="1">
                <a:solidFill>
                  <a:srgbClr val="0000FF"/>
                </a:solidFill>
              </a:rPr>
              <a:t>seiring</a:t>
            </a:r>
            <a:r>
              <a:rPr lang="en-US" sz="1800" b="1" dirty="0">
                <a:solidFill>
                  <a:srgbClr val="0000FF"/>
                </a:solidFill>
              </a:rPr>
              <a:t> </a:t>
            </a:r>
            <a:r>
              <a:rPr lang="en-US" sz="1800" b="1" dirty="0" err="1">
                <a:solidFill>
                  <a:srgbClr val="0000FF"/>
                </a:solidFill>
              </a:rPr>
              <a:t>dengan</a:t>
            </a:r>
            <a:r>
              <a:rPr lang="en-US" sz="1800" b="1" dirty="0">
                <a:solidFill>
                  <a:srgbClr val="0000FF"/>
                </a:solidFill>
              </a:rPr>
              <a:t> </a:t>
            </a:r>
            <a:r>
              <a:rPr lang="en-US" sz="1800" b="1" dirty="0" err="1">
                <a:solidFill>
                  <a:srgbClr val="0000FF"/>
                </a:solidFill>
              </a:rPr>
              <a:t>perubahan</a:t>
            </a:r>
            <a:r>
              <a:rPr lang="en-US" sz="1800" b="1" dirty="0">
                <a:solidFill>
                  <a:srgbClr val="0000FF"/>
                </a:solidFill>
              </a:rPr>
              <a:t> </a:t>
            </a:r>
            <a:r>
              <a:rPr lang="en-US" sz="1800" b="1" dirty="0" err="1">
                <a:solidFill>
                  <a:srgbClr val="0000FF"/>
                </a:solidFill>
              </a:rPr>
              <a:t>pola</a:t>
            </a:r>
            <a:r>
              <a:rPr lang="en-US" sz="1800" b="1" dirty="0">
                <a:solidFill>
                  <a:srgbClr val="0000FF"/>
                </a:solidFill>
              </a:rPr>
              <a:t> </a:t>
            </a:r>
            <a:r>
              <a:rPr lang="en-US" sz="1800" b="1" dirty="0" err="1">
                <a:solidFill>
                  <a:srgbClr val="0000FF"/>
                </a:solidFill>
              </a:rPr>
              <a:t>pikir</a:t>
            </a:r>
            <a:r>
              <a:rPr lang="en-US" sz="1800" b="1" dirty="0">
                <a:solidFill>
                  <a:srgbClr val="0000FF"/>
                </a:solidFill>
              </a:rPr>
              <a:t> </a:t>
            </a:r>
            <a:r>
              <a:rPr lang="id-ID" sz="1800" b="1" dirty="0">
                <a:solidFill>
                  <a:srgbClr val="0000FF"/>
                </a:solidFill>
              </a:rPr>
              <a:t>c</a:t>
            </a:r>
            <a:r>
              <a:rPr lang="en-US" sz="1800" b="1" dirty="0" err="1">
                <a:solidFill>
                  <a:srgbClr val="0000FF"/>
                </a:solidFill>
              </a:rPr>
              <a:t>ustomer</a:t>
            </a:r>
            <a:r>
              <a:rPr lang="en-US" sz="1800" b="1" dirty="0">
                <a:solidFill>
                  <a:srgbClr val="0000FF"/>
                </a:solidFill>
              </a:rPr>
              <a:t>, yang </a:t>
            </a:r>
            <a:r>
              <a:rPr lang="en-US" sz="1800" b="1" dirty="0" err="1">
                <a:solidFill>
                  <a:srgbClr val="0000FF"/>
                </a:solidFill>
              </a:rPr>
              <a:t>terjadi</a:t>
            </a:r>
            <a:r>
              <a:rPr lang="en-US" sz="1800" b="1" dirty="0">
                <a:solidFill>
                  <a:srgbClr val="0000FF"/>
                </a:solidFill>
              </a:rPr>
              <a:t> </a:t>
            </a:r>
            <a:r>
              <a:rPr lang="en-US" sz="1800" b="1" dirty="0" err="1">
                <a:solidFill>
                  <a:srgbClr val="0000FF"/>
                </a:solidFill>
              </a:rPr>
              <a:t>karena</a:t>
            </a:r>
            <a:r>
              <a:rPr lang="en-US" sz="1800" b="1" dirty="0">
                <a:solidFill>
                  <a:srgbClr val="0000FF"/>
                </a:solidFill>
              </a:rPr>
              <a:t> </a:t>
            </a:r>
            <a:r>
              <a:rPr lang="en-US" sz="1800" b="1" dirty="0" err="1">
                <a:solidFill>
                  <a:srgbClr val="0000FF"/>
                </a:solidFill>
              </a:rPr>
              <a:t>perubahan</a:t>
            </a:r>
            <a:r>
              <a:rPr lang="en-US" sz="1800" b="1" dirty="0">
                <a:solidFill>
                  <a:srgbClr val="0000FF"/>
                </a:solidFill>
              </a:rPr>
              <a:t> </a:t>
            </a:r>
            <a:r>
              <a:rPr lang="en-US" sz="1800" b="1" dirty="0" err="1">
                <a:solidFill>
                  <a:srgbClr val="0000FF"/>
                </a:solidFill>
              </a:rPr>
              <a:t>jaman</a:t>
            </a:r>
            <a:r>
              <a:rPr lang="en-US" sz="1800" b="1" dirty="0">
                <a:solidFill>
                  <a:srgbClr val="0000FF"/>
                </a:solidFill>
              </a:rPr>
              <a:t>, </a:t>
            </a:r>
            <a:r>
              <a:rPr lang="en-US" sz="1800" b="1" dirty="0" err="1">
                <a:solidFill>
                  <a:srgbClr val="0000FF"/>
                </a:solidFill>
              </a:rPr>
              <a:t>teknologi</a:t>
            </a:r>
            <a:r>
              <a:rPr lang="id-ID" sz="1800" b="1" dirty="0">
                <a:solidFill>
                  <a:srgbClr val="0000FF"/>
                </a:solidFill>
              </a:rPr>
              <a:t>, </a:t>
            </a:r>
            <a:r>
              <a:rPr lang="en-US" sz="1800" b="1" dirty="0">
                <a:solidFill>
                  <a:srgbClr val="0000FF"/>
                </a:solidFill>
              </a:rPr>
              <a:t>dan </a:t>
            </a:r>
            <a:r>
              <a:rPr lang="en-US" sz="1800" b="1" dirty="0" err="1">
                <a:solidFill>
                  <a:srgbClr val="0000FF"/>
                </a:solidFill>
              </a:rPr>
              <a:t>perubahan</a:t>
            </a:r>
            <a:r>
              <a:rPr lang="en-US" sz="1800" b="1" dirty="0">
                <a:solidFill>
                  <a:srgbClr val="0000FF"/>
                </a:solidFill>
              </a:rPr>
              <a:t> </a:t>
            </a:r>
            <a:r>
              <a:rPr lang="en-US" sz="1800" b="1" dirty="0" err="1">
                <a:solidFill>
                  <a:srgbClr val="0000FF"/>
                </a:solidFill>
              </a:rPr>
              <a:t>penawaran</a:t>
            </a:r>
            <a:r>
              <a:rPr lang="en-US" sz="1800" b="1" dirty="0">
                <a:solidFill>
                  <a:srgbClr val="0000FF"/>
                </a:solidFill>
              </a:rPr>
              <a:t> </a:t>
            </a:r>
            <a:r>
              <a:rPr lang="en-US" sz="1800" b="1" dirty="0" err="1">
                <a:solidFill>
                  <a:srgbClr val="0000FF"/>
                </a:solidFill>
              </a:rPr>
              <a:t>kompetitor</a:t>
            </a:r>
            <a:r>
              <a:rPr lang="en-US" sz="1800" b="1" dirty="0">
                <a:solidFill>
                  <a:srgbClr val="0000FF"/>
                </a:solidFill>
              </a:rPr>
              <a:t> </a:t>
            </a:r>
          </a:p>
          <a:p>
            <a:pPr marL="711200" lvl="1" indent="-261938"/>
            <a:r>
              <a:rPr lang="en-US" sz="1600" dirty="0" err="1"/>
              <a:t>Tahun</a:t>
            </a:r>
            <a:r>
              <a:rPr lang="en-US" sz="1600" dirty="0"/>
              <a:t> 1990, </a:t>
            </a:r>
            <a:r>
              <a:rPr lang="en-US" sz="1600" dirty="0" err="1"/>
              <a:t>adanya</a:t>
            </a:r>
            <a:r>
              <a:rPr lang="en-US" sz="1600" dirty="0"/>
              <a:t> </a:t>
            </a:r>
            <a:r>
              <a:rPr lang="en-US" sz="1600" dirty="0" err="1"/>
              <a:t>fasilitas</a:t>
            </a:r>
            <a:r>
              <a:rPr lang="en-US" sz="1600" dirty="0"/>
              <a:t> ATM </a:t>
            </a:r>
            <a:r>
              <a:rPr lang="en-US" sz="1600" dirty="0" err="1"/>
              <a:t>belum</a:t>
            </a:r>
            <a:r>
              <a:rPr lang="en-US" sz="1600" dirty="0"/>
              <a:t> </a:t>
            </a:r>
            <a:r>
              <a:rPr lang="en-US" sz="1600" dirty="0" err="1"/>
              <a:t>menjadi</a:t>
            </a:r>
            <a:r>
              <a:rPr lang="en-US" sz="1600" dirty="0"/>
              <a:t> </a:t>
            </a:r>
            <a:r>
              <a:rPr lang="en-US" sz="1600" dirty="0" err="1"/>
              <a:t>pertimbangan</a:t>
            </a:r>
            <a:r>
              <a:rPr lang="en-US" sz="1600" dirty="0"/>
              <a:t> customer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memilih</a:t>
            </a:r>
            <a:r>
              <a:rPr lang="en-US" sz="1600" dirty="0"/>
              <a:t> bank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menabung</a:t>
            </a:r>
            <a:r>
              <a:rPr lang="en-US" sz="1600" dirty="0"/>
              <a:t>. </a:t>
            </a:r>
            <a:r>
              <a:rPr lang="en-US" sz="1600" dirty="0" err="1"/>
              <a:t>Sekarang</a:t>
            </a:r>
            <a:r>
              <a:rPr lang="en-US" sz="1600" dirty="0"/>
              <a:t>, </a:t>
            </a:r>
            <a:r>
              <a:rPr lang="en-US" sz="1600" dirty="0" err="1"/>
              <a:t>jika</a:t>
            </a:r>
            <a:r>
              <a:rPr lang="en-US" sz="1600" dirty="0"/>
              <a:t> Bank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ATM, customer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menabung</a:t>
            </a:r>
            <a:r>
              <a:rPr lang="en-US" sz="1600" dirty="0"/>
              <a:t> pada bank </a:t>
            </a:r>
            <a:r>
              <a:rPr lang="en-US" sz="1600" dirty="0" err="1"/>
              <a:t>tersebut</a:t>
            </a:r>
            <a:r>
              <a:rPr lang="en-US" sz="1600" dirty="0"/>
              <a:t>.  </a:t>
            </a:r>
          </a:p>
          <a:p>
            <a:pPr marL="711200" lvl="1" indent="-261938"/>
            <a:r>
              <a:rPr lang="en-US" sz="1600" dirty="0" err="1"/>
              <a:t>Tahun</a:t>
            </a:r>
            <a:r>
              <a:rPr lang="en-US" sz="1600" dirty="0"/>
              <a:t> 1990, </a:t>
            </a:r>
            <a:r>
              <a:rPr lang="en-US" sz="1600" dirty="0" err="1"/>
              <a:t>pengiriman</a:t>
            </a:r>
            <a:r>
              <a:rPr lang="en-US" sz="1600" dirty="0"/>
              <a:t> </a:t>
            </a:r>
            <a:r>
              <a:rPr lang="en-US" sz="1600" dirty="0" err="1"/>
              <a:t>terlambat</a:t>
            </a:r>
            <a:r>
              <a:rPr lang="en-US" sz="1600" dirty="0"/>
              <a:t> 1 </a:t>
            </a:r>
            <a:r>
              <a:rPr lang="en-US" sz="1600" dirty="0" err="1"/>
              <a:t>hari</a:t>
            </a:r>
            <a:r>
              <a:rPr lang="en-US" sz="1600" dirty="0"/>
              <a:t> pada </a:t>
            </a:r>
            <a:r>
              <a:rPr lang="en-US" sz="1600" dirty="0" err="1"/>
              <a:t>industri</a:t>
            </a:r>
            <a:r>
              <a:rPr lang="en-US" sz="1600" dirty="0"/>
              <a:t> automotive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menjadi</a:t>
            </a:r>
            <a:r>
              <a:rPr lang="en-US" sz="1600" dirty="0"/>
              <a:t> </a:t>
            </a:r>
            <a:r>
              <a:rPr lang="en-US" sz="1600" dirty="0" err="1"/>
              <a:t>masalah</a:t>
            </a:r>
            <a:r>
              <a:rPr lang="en-US" sz="1600" dirty="0"/>
              <a:t> </a:t>
            </a:r>
            <a:r>
              <a:rPr lang="en-US" sz="1600" dirty="0" err="1"/>
              <a:t>bagi</a:t>
            </a:r>
            <a:r>
              <a:rPr lang="en-US" sz="1600" dirty="0"/>
              <a:t> </a:t>
            </a:r>
            <a:r>
              <a:rPr lang="id-ID" sz="1600" dirty="0"/>
              <a:t>c</a:t>
            </a:r>
            <a:r>
              <a:rPr lang="en-US" sz="1600" dirty="0" err="1"/>
              <a:t>ustomer</a:t>
            </a:r>
            <a:r>
              <a:rPr lang="en-US" sz="1600" dirty="0"/>
              <a:t>. </a:t>
            </a:r>
            <a:r>
              <a:rPr lang="en-US" sz="1600" dirty="0" err="1"/>
              <a:t>Sekarang</a:t>
            </a:r>
            <a:r>
              <a:rPr lang="en-US" sz="1600" dirty="0"/>
              <a:t> </a:t>
            </a:r>
            <a:r>
              <a:rPr lang="en-US" sz="1600" dirty="0" err="1"/>
              <a:t>pengiriman</a:t>
            </a:r>
            <a:r>
              <a:rPr lang="en-US" sz="1600" dirty="0"/>
              <a:t> </a:t>
            </a:r>
            <a:r>
              <a:rPr lang="en-US" sz="1600" dirty="0" err="1"/>
              <a:t>terlambat</a:t>
            </a:r>
            <a:r>
              <a:rPr lang="en-US" sz="1600" dirty="0"/>
              <a:t> 3 jam,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mengakibatkan</a:t>
            </a:r>
            <a:r>
              <a:rPr lang="en-US" sz="1600" dirty="0"/>
              <a:t> stop line pada </a:t>
            </a:r>
            <a:r>
              <a:rPr lang="en-US" sz="1600" dirty="0" err="1"/>
              <a:t>beberapa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</a:t>
            </a:r>
            <a:r>
              <a:rPr lang="en-US" sz="1600" dirty="0" err="1"/>
              <a:t>perakitan</a:t>
            </a:r>
            <a:r>
              <a:rPr lang="en-US" sz="1600" dirty="0"/>
              <a:t> automotive.</a:t>
            </a:r>
          </a:p>
        </p:txBody>
      </p:sp>
    </p:spTree>
    <p:extLst>
      <p:ext uri="{BB962C8B-B14F-4D97-AF65-F5344CB8AC3E}">
        <p14:creationId xmlns:p14="http://schemas.microsoft.com/office/powerpoint/2010/main" val="964659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58063" y="521381"/>
            <a:ext cx="84605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b="1" u="sng" dirty="0" err="1">
                <a:solidFill>
                  <a:srgbClr val="0000FF"/>
                </a:solidFill>
              </a:rPr>
              <a:t>Contoh</a:t>
            </a:r>
            <a:r>
              <a:rPr lang="en-US" altLang="en-US" sz="3600" b="1" u="sng" dirty="0">
                <a:solidFill>
                  <a:srgbClr val="0000FF"/>
                </a:solidFill>
              </a:rPr>
              <a:t> PELUANG</a:t>
            </a:r>
            <a:endParaRPr lang="en-GB" altLang="en-US" sz="3600" b="1" u="sng" dirty="0">
              <a:solidFill>
                <a:srgbClr val="0000FF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1241" y="1752600"/>
            <a:ext cx="8615791" cy="4419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2636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3241" y="3455864"/>
            <a:ext cx="9157241" cy="135243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-13241" y="3549304"/>
            <a:ext cx="915724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-14356" y="4743728"/>
            <a:ext cx="915724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55"/>
          <p:cNvGrpSpPr/>
          <p:nvPr/>
        </p:nvGrpSpPr>
        <p:grpSpPr>
          <a:xfrm>
            <a:off x="3500221" y="3082266"/>
            <a:ext cx="1953748" cy="1987746"/>
            <a:chOff x="4918580" y="3425656"/>
            <a:chExt cx="2116560" cy="1987746"/>
          </a:xfrm>
        </p:grpSpPr>
        <p:sp>
          <p:nvSpPr>
            <p:cNvPr id="57" name="Oval 56"/>
            <p:cNvSpPr/>
            <p:nvPr/>
          </p:nvSpPr>
          <p:spPr>
            <a:xfrm>
              <a:off x="4918580" y="3425656"/>
              <a:ext cx="2116560" cy="198774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016423" y="3502354"/>
              <a:ext cx="1923122" cy="18288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095142" y="3589669"/>
              <a:ext cx="1788074" cy="1675941"/>
            </a:xfrm>
            <a:prstGeom prst="ellipse">
              <a:avLst/>
            </a:prstGeom>
            <a:blipFill>
              <a:blip r:embed="rId4" cstate="print"/>
              <a:stretch>
                <a:fillRect/>
              </a:stretch>
            </a:blipFill>
            <a:ln w="12700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2" descr="https://cdn4.iconfinder.com/data/icons/SOPHISTIQUE/web_design/png/256/our_process_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720391">
              <a:off x="5288449" y="3607514"/>
              <a:ext cx="1447126" cy="144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/>
            <p:cNvSpPr/>
            <p:nvPr/>
          </p:nvSpPr>
          <p:spPr>
            <a:xfrm>
              <a:off x="5221858" y="4185274"/>
              <a:ext cx="1643159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>
                    <a:solidFill>
                      <a:schemeClr val="bg1"/>
                    </a:solidFill>
                  </a:ln>
                  <a:blipFill>
                    <a:blip r:embed="rId6"/>
                    <a:stretch>
                      <a:fillRect/>
                    </a:stretch>
                  </a:blip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act" panose="020B0806030902050204" pitchFamily="34" charset="0"/>
                </a:rPr>
                <a:t>PROSES 2</a:t>
              </a: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372262" y="83590"/>
            <a:ext cx="8176651" cy="10583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46" b="1" dirty="0" err="1">
                <a:solidFill>
                  <a:srgbClr val="0033CC"/>
                </a:solidFill>
              </a:rPr>
              <a:t>Memahami</a:t>
            </a:r>
            <a:r>
              <a:rPr lang="en-US" sz="1846" b="1" dirty="0">
                <a:solidFill>
                  <a:srgbClr val="0033CC"/>
                </a:solidFill>
              </a:rPr>
              <a:t> </a:t>
            </a:r>
            <a:r>
              <a:rPr lang="en-US" sz="1846" b="1" dirty="0" err="1">
                <a:solidFill>
                  <a:srgbClr val="0033CC"/>
                </a:solidFill>
              </a:rPr>
              <a:t>situasi</a:t>
            </a:r>
            <a:r>
              <a:rPr lang="en-US" sz="1846" b="1" dirty="0">
                <a:solidFill>
                  <a:srgbClr val="0033CC"/>
                </a:solidFill>
              </a:rPr>
              <a:t> </a:t>
            </a:r>
            <a:r>
              <a:rPr lang="en-US" sz="1846" b="1" dirty="0" err="1">
                <a:solidFill>
                  <a:srgbClr val="0033CC"/>
                </a:solidFill>
              </a:rPr>
              <a:t>sebelum</a:t>
            </a:r>
            <a:r>
              <a:rPr lang="en-US" sz="1846" b="1" dirty="0">
                <a:solidFill>
                  <a:srgbClr val="0033CC"/>
                </a:solidFill>
              </a:rPr>
              <a:t> </a:t>
            </a:r>
            <a:r>
              <a:rPr lang="en-US" sz="1846" b="1" dirty="0" err="1">
                <a:solidFill>
                  <a:srgbClr val="0033CC"/>
                </a:solidFill>
              </a:rPr>
              <a:t>mengembangkan</a:t>
            </a:r>
            <a:r>
              <a:rPr lang="en-US" sz="1846" b="1" dirty="0">
                <a:solidFill>
                  <a:srgbClr val="0033CC"/>
                </a:solidFill>
              </a:rPr>
              <a:t> </a:t>
            </a:r>
            <a:r>
              <a:rPr lang="en-US" sz="1846" b="1" dirty="0" err="1">
                <a:solidFill>
                  <a:srgbClr val="0033CC"/>
                </a:solidFill>
              </a:rPr>
              <a:t>sistem</a:t>
            </a:r>
            <a:r>
              <a:rPr lang="en-US" sz="1846" b="1" dirty="0">
                <a:solidFill>
                  <a:srgbClr val="0033CC"/>
                </a:solidFill>
              </a:rPr>
              <a:t> </a:t>
            </a:r>
          </a:p>
          <a:p>
            <a:pPr marL="156801" indent="-156801" algn="ctr">
              <a:buFont typeface="Arial" pitchFamily="34" charset="0"/>
              <a:buChar char="•"/>
            </a:pPr>
            <a:r>
              <a:rPr lang="en-US" sz="1477" b="1" dirty="0" err="1">
                <a:solidFill>
                  <a:srgbClr val="0033CC"/>
                </a:solidFill>
              </a:rPr>
              <a:t>Organisasi</a:t>
            </a:r>
            <a:r>
              <a:rPr lang="en-US" sz="1477" b="1" dirty="0">
                <a:solidFill>
                  <a:srgbClr val="0033CC"/>
                </a:solidFill>
              </a:rPr>
              <a:t> dan </a:t>
            </a:r>
            <a:r>
              <a:rPr lang="en-US" sz="1477" b="1" dirty="0" err="1">
                <a:solidFill>
                  <a:srgbClr val="0033CC"/>
                </a:solidFill>
              </a:rPr>
              <a:t>keterkaitannya</a:t>
            </a:r>
            <a:r>
              <a:rPr lang="en-US" sz="1477" b="1" dirty="0">
                <a:solidFill>
                  <a:srgbClr val="0033CC"/>
                </a:solidFill>
              </a:rPr>
              <a:t> (SMMK3L 4.1)</a:t>
            </a:r>
          </a:p>
          <a:p>
            <a:pPr marL="156801" indent="-156801" algn="ctr">
              <a:buFont typeface="Arial" pitchFamily="34" charset="0"/>
              <a:buChar char="•"/>
            </a:pPr>
            <a:r>
              <a:rPr lang="en-US" sz="1477" b="1" dirty="0" err="1">
                <a:solidFill>
                  <a:srgbClr val="0033CC"/>
                </a:solidFill>
              </a:rPr>
              <a:t>Persyaratan</a:t>
            </a:r>
            <a:r>
              <a:rPr lang="en-US" sz="1477" b="1" dirty="0">
                <a:solidFill>
                  <a:srgbClr val="0033CC"/>
                </a:solidFill>
              </a:rPr>
              <a:t>, </a:t>
            </a:r>
            <a:r>
              <a:rPr lang="en-US" sz="1477" b="1" dirty="0" err="1">
                <a:solidFill>
                  <a:srgbClr val="0033CC"/>
                </a:solidFill>
              </a:rPr>
              <a:t>kebutuhan</a:t>
            </a:r>
            <a:r>
              <a:rPr lang="en-US" sz="1477" b="1" dirty="0">
                <a:solidFill>
                  <a:srgbClr val="0033CC"/>
                </a:solidFill>
              </a:rPr>
              <a:t> dan </a:t>
            </a:r>
            <a:r>
              <a:rPr lang="en-US" sz="1477" b="1" dirty="0" err="1">
                <a:solidFill>
                  <a:srgbClr val="0033CC"/>
                </a:solidFill>
              </a:rPr>
              <a:t>harapan</a:t>
            </a:r>
            <a:r>
              <a:rPr lang="en-US" sz="1477" b="1" dirty="0">
                <a:solidFill>
                  <a:srgbClr val="0033CC"/>
                </a:solidFill>
              </a:rPr>
              <a:t>  </a:t>
            </a:r>
            <a:r>
              <a:rPr lang="en-US" sz="1477" b="1" dirty="0" err="1">
                <a:solidFill>
                  <a:srgbClr val="0033CC"/>
                </a:solidFill>
              </a:rPr>
              <a:t>kebutuhan</a:t>
            </a:r>
            <a:r>
              <a:rPr lang="en-US" sz="1477" b="1" dirty="0">
                <a:solidFill>
                  <a:srgbClr val="0033CC"/>
                </a:solidFill>
              </a:rPr>
              <a:t> </a:t>
            </a:r>
            <a:r>
              <a:rPr lang="en-US" sz="1477" b="1" dirty="0" err="1">
                <a:solidFill>
                  <a:srgbClr val="0033CC"/>
                </a:solidFill>
              </a:rPr>
              <a:t>Pelanggan</a:t>
            </a:r>
            <a:r>
              <a:rPr lang="en-US" sz="1477" b="1" dirty="0">
                <a:solidFill>
                  <a:srgbClr val="0033CC"/>
                </a:solidFill>
              </a:rPr>
              <a:t> dan </a:t>
            </a:r>
            <a:r>
              <a:rPr lang="en-US" sz="1477" b="1" dirty="0" err="1">
                <a:solidFill>
                  <a:srgbClr val="0033CC"/>
                </a:solidFill>
              </a:rPr>
              <a:t>pihak</a:t>
            </a:r>
            <a:r>
              <a:rPr lang="en-US" sz="1477" b="1" dirty="0">
                <a:solidFill>
                  <a:srgbClr val="0033CC"/>
                </a:solidFill>
              </a:rPr>
              <a:t> </a:t>
            </a:r>
            <a:r>
              <a:rPr lang="en-US" sz="1477" b="1" dirty="0" err="1">
                <a:solidFill>
                  <a:srgbClr val="0033CC"/>
                </a:solidFill>
              </a:rPr>
              <a:t>terkait</a:t>
            </a:r>
            <a:r>
              <a:rPr lang="en-US" sz="1477" b="1" dirty="0">
                <a:solidFill>
                  <a:srgbClr val="0033CC"/>
                </a:solidFill>
              </a:rPr>
              <a:t> </a:t>
            </a:r>
            <a:r>
              <a:rPr lang="en-US" sz="1477" b="1" dirty="0" err="1">
                <a:solidFill>
                  <a:srgbClr val="0033CC"/>
                </a:solidFill>
              </a:rPr>
              <a:t>lainnya</a:t>
            </a:r>
            <a:r>
              <a:rPr lang="en-US" sz="1477" b="1" dirty="0">
                <a:solidFill>
                  <a:srgbClr val="0033CC"/>
                </a:solidFill>
              </a:rPr>
              <a:t> (SMMK3L 4.2</a:t>
            </a:r>
            <a:r>
              <a:rPr lang="en-US" sz="1477" b="1" u="sng" dirty="0">
                <a:solidFill>
                  <a:srgbClr val="0033CC"/>
                </a:solidFill>
              </a:rPr>
              <a:t>)</a:t>
            </a:r>
          </a:p>
          <a:p>
            <a:pPr marL="156801" indent="-156801" algn="ctr">
              <a:buFont typeface="Arial" pitchFamily="34" charset="0"/>
              <a:buChar char="•"/>
            </a:pPr>
            <a:r>
              <a:rPr lang="en-US" sz="1477" dirty="0" err="1"/>
              <a:t>Menetapkan</a:t>
            </a:r>
            <a:r>
              <a:rPr lang="en-US" sz="1477" dirty="0"/>
              <a:t> </a:t>
            </a:r>
            <a:r>
              <a:rPr lang="en-US" sz="1477" dirty="0" err="1"/>
              <a:t>ruang</a:t>
            </a:r>
            <a:r>
              <a:rPr lang="en-US" sz="1477" dirty="0"/>
              <a:t> </a:t>
            </a:r>
            <a:r>
              <a:rPr lang="en-US" sz="1477" dirty="0" err="1"/>
              <a:t>lingkup</a:t>
            </a:r>
            <a:r>
              <a:rPr lang="en-US" sz="1477" dirty="0"/>
              <a:t> </a:t>
            </a:r>
            <a:r>
              <a:rPr lang="en-US" sz="1477" dirty="0" err="1"/>
              <a:t>dari</a:t>
            </a:r>
            <a:r>
              <a:rPr lang="en-US" sz="1477" dirty="0"/>
              <a:t> Sistem </a:t>
            </a:r>
            <a:r>
              <a:rPr lang="en-US" sz="1477" dirty="0" err="1"/>
              <a:t>Manajemen</a:t>
            </a:r>
            <a:r>
              <a:rPr lang="en-US" sz="1477" dirty="0"/>
              <a:t> </a:t>
            </a:r>
            <a:r>
              <a:rPr lang="en-US" sz="1477" dirty="0" err="1"/>
              <a:t>Mutu</a:t>
            </a:r>
            <a:r>
              <a:rPr lang="en-US" sz="1477" dirty="0"/>
              <a:t> (SMMK3L 4.3)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68792" y="1456965"/>
            <a:ext cx="7903872" cy="60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66707" algn="l"/>
              </a:tabLst>
            </a:pPr>
            <a:r>
              <a:rPr lang="en-US" sz="1662" b="1" u="sng" dirty="0" err="1"/>
              <a:t>Pengembangan</a:t>
            </a:r>
            <a:r>
              <a:rPr lang="en-US" sz="1662" b="1" u="sng" dirty="0"/>
              <a:t> Sistem </a:t>
            </a:r>
            <a:r>
              <a:rPr lang="en-US" sz="1662" b="1" u="sng" dirty="0" err="1"/>
              <a:t>Manajemen</a:t>
            </a:r>
            <a:r>
              <a:rPr lang="en-US" sz="1662" b="1" u="sng" dirty="0"/>
              <a:t> </a:t>
            </a:r>
            <a:r>
              <a:rPr lang="en-US" sz="1662" b="1" u="sng" dirty="0" err="1"/>
              <a:t>Mutu</a:t>
            </a:r>
            <a:r>
              <a:rPr lang="en-US" sz="1662" b="1" u="sng" dirty="0"/>
              <a:t>, </a:t>
            </a:r>
            <a:r>
              <a:rPr lang="en-US" sz="1662" b="1" u="sng" dirty="0" err="1"/>
              <a:t>menggunakan</a:t>
            </a:r>
            <a:r>
              <a:rPr lang="en-US" sz="1662" b="1" u="sng" dirty="0"/>
              <a:t> </a:t>
            </a:r>
            <a:r>
              <a:rPr lang="en-US" sz="1662" b="1" u="sng" dirty="0" err="1"/>
              <a:t>pendekatan</a:t>
            </a:r>
            <a:r>
              <a:rPr lang="en-US" sz="1662" b="1" u="sng" dirty="0"/>
              <a:t> </a:t>
            </a:r>
            <a:r>
              <a:rPr lang="en-US" sz="1662" b="1" u="sng" dirty="0" err="1"/>
              <a:t>proses</a:t>
            </a:r>
            <a:r>
              <a:rPr lang="en-US" sz="1662" b="1" u="sng" dirty="0"/>
              <a:t> </a:t>
            </a:r>
            <a:endParaRPr lang="en-US" sz="1662" u="sng" dirty="0"/>
          </a:p>
          <a:p>
            <a:pPr algn="ctr">
              <a:tabLst>
                <a:tab pos="266707" algn="l"/>
              </a:tabLst>
            </a:pPr>
            <a:r>
              <a:rPr lang="en-US" sz="1662" dirty="0"/>
              <a:t>SIPOCORR </a:t>
            </a:r>
            <a:r>
              <a:rPr lang="en-US" sz="1662" i="1" dirty="0"/>
              <a:t>(Supplier –Input- Process- Output- Customer- Objectives –Risk- Reference)</a:t>
            </a:r>
            <a:endParaRPr lang="en-US" sz="1662" dirty="0"/>
          </a:p>
        </p:txBody>
      </p:sp>
      <p:grpSp>
        <p:nvGrpSpPr>
          <p:cNvPr id="3" name="Group 79"/>
          <p:cNvGrpSpPr/>
          <p:nvPr/>
        </p:nvGrpSpPr>
        <p:grpSpPr>
          <a:xfrm>
            <a:off x="430908" y="3571681"/>
            <a:ext cx="1157667" cy="1107478"/>
            <a:chOff x="4918580" y="3425656"/>
            <a:chExt cx="2116560" cy="1987746"/>
          </a:xfrm>
        </p:grpSpPr>
        <p:sp>
          <p:nvSpPr>
            <p:cNvPr id="81" name="Oval 80"/>
            <p:cNvSpPr/>
            <p:nvPr/>
          </p:nvSpPr>
          <p:spPr>
            <a:xfrm>
              <a:off x="4918580" y="3425656"/>
              <a:ext cx="2116560" cy="198774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5016423" y="3502354"/>
              <a:ext cx="1923122" cy="18288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095142" y="3589669"/>
              <a:ext cx="1788074" cy="16759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2" descr="https://cdn4.iconfinder.com/data/icons/SOPHISTIQUE/web_design/png/256/our_process_2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720391">
              <a:off x="5288449" y="3607514"/>
              <a:ext cx="1447126" cy="144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Rectangle 84"/>
            <p:cNvSpPr/>
            <p:nvPr/>
          </p:nvSpPr>
          <p:spPr>
            <a:xfrm>
              <a:off x="5887876" y="4026017"/>
              <a:ext cx="337743" cy="127054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en-US" sz="4000" dirty="0">
                <a:ln w="0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8" name="Rectangle 77"/>
          <p:cNvSpPr/>
          <p:nvPr/>
        </p:nvSpPr>
        <p:spPr>
          <a:xfrm>
            <a:off x="491547" y="3838186"/>
            <a:ext cx="1089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Proses</a:t>
            </a:r>
          </a:p>
          <a:p>
            <a:pPr algn="ctr"/>
            <a:r>
              <a:rPr lang="en-US" sz="1400" dirty="0" err="1"/>
              <a:t>Sebelumnya</a:t>
            </a:r>
            <a:endParaRPr lang="en-US" sz="1400" dirty="0"/>
          </a:p>
        </p:txBody>
      </p:sp>
      <p:grpSp>
        <p:nvGrpSpPr>
          <p:cNvPr id="4" name="Group 85"/>
          <p:cNvGrpSpPr/>
          <p:nvPr/>
        </p:nvGrpSpPr>
        <p:grpSpPr>
          <a:xfrm>
            <a:off x="7398141" y="3576199"/>
            <a:ext cx="1157667" cy="1107478"/>
            <a:chOff x="4918580" y="3425656"/>
            <a:chExt cx="2116560" cy="1987746"/>
          </a:xfrm>
        </p:grpSpPr>
        <p:sp>
          <p:nvSpPr>
            <p:cNvPr id="87" name="Oval 86"/>
            <p:cNvSpPr/>
            <p:nvPr/>
          </p:nvSpPr>
          <p:spPr>
            <a:xfrm>
              <a:off x="4918580" y="3425656"/>
              <a:ext cx="2116560" cy="198774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5016423" y="3502354"/>
              <a:ext cx="1923122" cy="18288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095142" y="3589669"/>
              <a:ext cx="1788074" cy="167594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2" descr="https://cdn4.iconfinder.com/data/icons/SOPHISTIQUE/web_design/png/256/our_process_2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720391">
              <a:off x="5288449" y="3607514"/>
              <a:ext cx="1447126" cy="144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Rectangle 90"/>
            <p:cNvSpPr/>
            <p:nvPr/>
          </p:nvSpPr>
          <p:spPr>
            <a:xfrm>
              <a:off x="5887876" y="4026017"/>
              <a:ext cx="337743" cy="127054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en-US" sz="4000" dirty="0">
                <a:ln w="0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9" name="Rectangle 78"/>
          <p:cNvSpPr/>
          <p:nvPr/>
        </p:nvSpPr>
        <p:spPr>
          <a:xfrm>
            <a:off x="7496254" y="3880523"/>
            <a:ext cx="968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Proses</a:t>
            </a:r>
          </a:p>
          <a:p>
            <a:pPr algn="ctr"/>
            <a:r>
              <a:rPr lang="en-US" sz="1400" dirty="0" err="1"/>
              <a:t>Berikutnya</a:t>
            </a:r>
            <a:endParaRPr lang="en-US" sz="1400" dirty="0"/>
          </a:p>
        </p:txBody>
      </p:sp>
      <p:sp>
        <p:nvSpPr>
          <p:cNvPr id="92" name="TextBox 91"/>
          <p:cNvSpPr txBox="1"/>
          <p:nvPr/>
        </p:nvSpPr>
        <p:spPr>
          <a:xfrm>
            <a:off x="1453350" y="2708944"/>
            <a:ext cx="1477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FF"/>
                </a:solidFill>
              </a:rPr>
              <a:t>Input yang </a:t>
            </a:r>
          </a:p>
          <a:p>
            <a:pPr algn="ctr"/>
            <a:r>
              <a:rPr lang="en-US" sz="1400" b="1" dirty="0" err="1">
                <a:solidFill>
                  <a:srgbClr val="0000FF"/>
                </a:solidFill>
              </a:rPr>
              <a:t>diperlukan</a:t>
            </a:r>
            <a:r>
              <a:rPr lang="en-US" sz="1400" b="1" dirty="0">
                <a:solidFill>
                  <a:srgbClr val="0000FF"/>
                </a:solidFill>
              </a:rPr>
              <a:t> </a:t>
            </a:r>
          </a:p>
          <a:p>
            <a:pPr algn="ctr"/>
            <a:r>
              <a:rPr lang="en-US" sz="1400" b="1" dirty="0">
                <a:solidFill>
                  <a:srgbClr val="0000FF"/>
                </a:solidFill>
              </a:rPr>
              <a:t>(SMM 4.4.1.a )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238134" y="2745529"/>
            <a:ext cx="13818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FF"/>
                </a:solidFill>
              </a:rPr>
              <a:t>Output yang </a:t>
            </a:r>
            <a:r>
              <a:rPr lang="en-US" sz="1400" b="1" dirty="0" err="1">
                <a:solidFill>
                  <a:srgbClr val="0000FF"/>
                </a:solidFill>
              </a:rPr>
              <a:t>diharapkan</a:t>
            </a:r>
            <a:endParaRPr lang="en-US" sz="1400" b="1" dirty="0">
              <a:solidFill>
                <a:srgbClr val="0000FF"/>
              </a:solidFill>
            </a:endParaRPr>
          </a:p>
          <a:p>
            <a:pPr algn="ctr"/>
            <a:r>
              <a:rPr lang="en-US" sz="1400" b="1" dirty="0">
                <a:solidFill>
                  <a:srgbClr val="0000FF"/>
                </a:solidFill>
              </a:rPr>
              <a:t>(SMM 4.4.1.a)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825668" y="2277701"/>
            <a:ext cx="1688123" cy="1001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7" b="1" dirty="0" err="1">
                <a:solidFill>
                  <a:srgbClr val="0000FF"/>
                </a:solidFill>
              </a:rPr>
              <a:t>Sumber</a:t>
            </a:r>
            <a:r>
              <a:rPr lang="en-US" sz="1477" b="1" dirty="0">
                <a:solidFill>
                  <a:srgbClr val="0000FF"/>
                </a:solidFill>
              </a:rPr>
              <a:t> </a:t>
            </a:r>
            <a:r>
              <a:rPr lang="en-US" sz="1477" b="1" dirty="0" err="1">
                <a:solidFill>
                  <a:srgbClr val="0000FF"/>
                </a:solidFill>
              </a:rPr>
              <a:t>daya</a:t>
            </a:r>
            <a:r>
              <a:rPr lang="en-US" sz="1477" b="1" dirty="0">
                <a:solidFill>
                  <a:srgbClr val="0000FF"/>
                </a:solidFill>
              </a:rPr>
              <a:t> </a:t>
            </a:r>
          </a:p>
          <a:p>
            <a:pPr algn="ctr"/>
            <a:r>
              <a:rPr lang="en-US" sz="1477" b="1" dirty="0">
                <a:solidFill>
                  <a:srgbClr val="0000FF"/>
                </a:solidFill>
              </a:rPr>
              <a:t>yang </a:t>
            </a:r>
            <a:r>
              <a:rPr lang="en-US" sz="1477" b="1" dirty="0" err="1">
                <a:solidFill>
                  <a:srgbClr val="0000FF"/>
                </a:solidFill>
              </a:rPr>
              <a:t>dibutuhkan</a:t>
            </a:r>
            <a:endParaRPr lang="en-US" sz="1477" b="1" dirty="0">
              <a:solidFill>
                <a:srgbClr val="0000FF"/>
              </a:solidFill>
            </a:endParaRPr>
          </a:p>
          <a:p>
            <a:pPr algn="ctr"/>
            <a:r>
              <a:rPr lang="en-US" sz="1477" b="1" dirty="0">
                <a:solidFill>
                  <a:srgbClr val="0000FF"/>
                </a:solidFill>
              </a:rPr>
              <a:t>(SMM 4.4.1.d)</a:t>
            </a:r>
          </a:p>
          <a:p>
            <a:pPr algn="ctr"/>
            <a:r>
              <a:rPr lang="en-US" sz="1477" dirty="0"/>
              <a:t> 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372250" y="2276873"/>
            <a:ext cx="1899138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7" b="1" dirty="0" err="1">
                <a:solidFill>
                  <a:srgbClr val="0000FF"/>
                </a:solidFill>
              </a:rPr>
              <a:t>Tanggung</a:t>
            </a:r>
            <a:r>
              <a:rPr lang="en-US" sz="1477" b="1" dirty="0">
                <a:solidFill>
                  <a:srgbClr val="0000FF"/>
                </a:solidFill>
              </a:rPr>
              <a:t> </a:t>
            </a:r>
            <a:r>
              <a:rPr lang="en-US" sz="1477" b="1" dirty="0" err="1">
                <a:solidFill>
                  <a:srgbClr val="0000FF"/>
                </a:solidFill>
              </a:rPr>
              <a:t>jawab</a:t>
            </a:r>
            <a:endParaRPr lang="en-US" sz="1477" b="1" dirty="0">
              <a:solidFill>
                <a:srgbClr val="0000FF"/>
              </a:solidFill>
            </a:endParaRPr>
          </a:p>
          <a:p>
            <a:pPr algn="ctr"/>
            <a:r>
              <a:rPr lang="en-US" sz="1477" b="1" dirty="0">
                <a:solidFill>
                  <a:srgbClr val="0000FF"/>
                </a:solidFill>
              </a:rPr>
              <a:t> </a:t>
            </a:r>
            <a:r>
              <a:rPr lang="en-US" sz="1477" b="1" dirty="0" err="1">
                <a:solidFill>
                  <a:srgbClr val="0000FF"/>
                </a:solidFill>
              </a:rPr>
              <a:t>dan</a:t>
            </a:r>
            <a:r>
              <a:rPr lang="en-US" sz="1477" b="1" dirty="0">
                <a:solidFill>
                  <a:srgbClr val="0000FF"/>
                </a:solidFill>
              </a:rPr>
              <a:t> </a:t>
            </a:r>
            <a:r>
              <a:rPr lang="en-US" sz="1477" b="1" dirty="0" err="1">
                <a:solidFill>
                  <a:srgbClr val="0000FF"/>
                </a:solidFill>
              </a:rPr>
              <a:t>wewenang</a:t>
            </a:r>
            <a:r>
              <a:rPr lang="en-US" sz="1477" b="1" dirty="0">
                <a:solidFill>
                  <a:srgbClr val="0000FF"/>
                </a:solidFill>
              </a:rPr>
              <a:t>  (SMM 4.4.1.e)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397365" y="5065120"/>
            <a:ext cx="2250831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7" dirty="0" err="1">
                <a:solidFill>
                  <a:srgbClr val="0000FF"/>
                </a:solidFill>
              </a:rPr>
              <a:t>Resiko</a:t>
            </a:r>
            <a:r>
              <a:rPr lang="en-US" sz="1477" dirty="0">
                <a:solidFill>
                  <a:srgbClr val="0000FF"/>
                </a:solidFill>
              </a:rPr>
              <a:t> </a:t>
            </a:r>
            <a:r>
              <a:rPr lang="en-US" sz="1477" dirty="0" err="1">
                <a:solidFill>
                  <a:srgbClr val="0000FF"/>
                </a:solidFill>
              </a:rPr>
              <a:t>dan</a:t>
            </a:r>
            <a:r>
              <a:rPr lang="en-US" sz="1477" dirty="0">
                <a:solidFill>
                  <a:srgbClr val="0000FF"/>
                </a:solidFill>
              </a:rPr>
              <a:t> </a:t>
            </a:r>
          </a:p>
          <a:p>
            <a:pPr algn="ctr"/>
            <a:r>
              <a:rPr lang="en-US" sz="1477" dirty="0" err="1">
                <a:solidFill>
                  <a:srgbClr val="0000FF"/>
                </a:solidFill>
              </a:rPr>
              <a:t>Peluang</a:t>
            </a:r>
            <a:r>
              <a:rPr lang="en-US" sz="1477" dirty="0">
                <a:solidFill>
                  <a:srgbClr val="0000FF"/>
                </a:solidFill>
              </a:rPr>
              <a:t> </a:t>
            </a:r>
          </a:p>
          <a:p>
            <a:pPr algn="ctr"/>
            <a:r>
              <a:rPr lang="en-US" sz="1477" dirty="0">
                <a:solidFill>
                  <a:srgbClr val="0000FF"/>
                </a:solidFill>
              </a:rPr>
              <a:t>(SMM 4.4.1.f)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504570" y="5002918"/>
            <a:ext cx="2532185" cy="1001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7" b="1" dirty="0" err="1">
                <a:solidFill>
                  <a:srgbClr val="0000FF"/>
                </a:solidFill>
              </a:rPr>
              <a:t>Kriteria</a:t>
            </a:r>
            <a:r>
              <a:rPr lang="en-US" sz="1477" b="1" dirty="0">
                <a:solidFill>
                  <a:srgbClr val="0000FF"/>
                </a:solidFill>
              </a:rPr>
              <a:t>, </a:t>
            </a:r>
            <a:r>
              <a:rPr lang="en-US" sz="1477" b="1" dirty="0" err="1">
                <a:solidFill>
                  <a:srgbClr val="0000FF"/>
                </a:solidFill>
              </a:rPr>
              <a:t>sistem</a:t>
            </a:r>
            <a:r>
              <a:rPr lang="en-US" sz="1477" b="1" dirty="0">
                <a:solidFill>
                  <a:srgbClr val="0000FF"/>
                </a:solidFill>
              </a:rPr>
              <a:t> </a:t>
            </a:r>
          </a:p>
          <a:p>
            <a:pPr algn="ctr"/>
            <a:r>
              <a:rPr lang="en-US" sz="1477" b="1" dirty="0" err="1">
                <a:solidFill>
                  <a:srgbClr val="0000FF"/>
                </a:solidFill>
              </a:rPr>
              <a:t>pengawasan</a:t>
            </a:r>
            <a:r>
              <a:rPr lang="en-US" sz="1477" b="1" dirty="0">
                <a:solidFill>
                  <a:srgbClr val="0000FF"/>
                </a:solidFill>
              </a:rPr>
              <a:t>, </a:t>
            </a:r>
            <a:r>
              <a:rPr lang="en-US" sz="1477" b="1" dirty="0" err="1">
                <a:solidFill>
                  <a:srgbClr val="0000FF"/>
                </a:solidFill>
              </a:rPr>
              <a:t>pengukuran</a:t>
            </a:r>
            <a:r>
              <a:rPr lang="en-US" sz="1477" b="1" dirty="0">
                <a:solidFill>
                  <a:srgbClr val="0000FF"/>
                </a:solidFill>
              </a:rPr>
              <a:t>, </a:t>
            </a:r>
            <a:r>
              <a:rPr lang="en-US" sz="1477" b="1" dirty="0" err="1">
                <a:solidFill>
                  <a:srgbClr val="0000FF"/>
                </a:solidFill>
              </a:rPr>
              <a:t>dan</a:t>
            </a:r>
            <a:r>
              <a:rPr lang="en-US" sz="1477" b="1" dirty="0">
                <a:solidFill>
                  <a:srgbClr val="0000FF"/>
                </a:solidFill>
              </a:rPr>
              <a:t> </a:t>
            </a:r>
            <a:r>
              <a:rPr lang="en-US" sz="1477" b="1" dirty="0" err="1">
                <a:solidFill>
                  <a:srgbClr val="0000FF"/>
                </a:solidFill>
              </a:rPr>
              <a:t>indikator</a:t>
            </a:r>
            <a:r>
              <a:rPr lang="en-US" sz="1477" b="1" dirty="0">
                <a:solidFill>
                  <a:srgbClr val="0000FF"/>
                </a:solidFill>
              </a:rPr>
              <a:t> </a:t>
            </a:r>
            <a:r>
              <a:rPr lang="en-US" sz="1477" b="1" dirty="0" err="1">
                <a:solidFill>
                  <a:srgbClr val="0000FF"/>
                </a:solidFill>
              </a:rPr>
              <a:t>performa</a:t>
            </a:r>
            <a:r>
              <a:rPr lang="en-US" sz="1477" b="1" dirty="0">
                <a:solidFill>
                  <a:srgbClr val="0000FF"/>
                </a:solidFill>
              </a:rPr>
              <a:t> (SMM 4.4.1.c)</a:t>
            </a: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3500221" y="4416673"/>
            <a:ext cx="931429" cy="6484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7" idx="0"/>
          </p:cNvCxnSpPr>
          <p:nvPr/>
        </p:nvCxnSpPr>
        <p:spPr>
          <a:xfrm flipH="1" flipV="1">
            <a:off x="4585456" y="4396515"/>
            <a:ext cx="937325" cy="668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635174" y="3055373"/>
            <a:ext cx="762191" cy="609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6" idx="2"/>
          </p:cNvCxnSpPr>
          <p:nvPr/>
        </p:nvCxnSpPr>
        <p:spPr>
          <a:xfrm flipH="1">
            <a:off x="4650090" y="3051123"/>
            <a:ext cx="671730" cy="640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113" idx="0"/>
          </p:cNvCxnSpPr>
          <p:nvPr/>
        </p:nvCxnSpPr>
        <p:spPr>
          <a:xfrm flipH="1">
            <a:off x="1954807" y="4282018"/>
            <a:ext cx="6347" cy="1630603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49018" y="5912621"/>
            <a:ext cx="3811577" cy="54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7" b="1" i="1" dirty="0" err="1"/>
              <a:t>Urutan</a:t>
            </a:r>
            <a:r>
              <a:rPr lang="en-US" sz="1477" b="1" i="1" dirty="0"/>
              <a:t> </a:t>
            </a:r>
            <a:r>
              <a:rPr lang="en-US" sz="1477" b="1" i="1" dirty="0" err="1"/>
              <a:t>dan</a:t>
            </a:r>
            <a:r>
              <a:rPr lang="en-US" sz="1477" b="1" i="1" dirty="0"/>
              <a:t> </a:t>
            </a:r>
            <a:r>
              <a:rPr lang="en-US" sz="1477" b="1" i="1" dirty="0" err="1"/>
              <a:t>Interaksi</a:t>
            </a:r>
            <a:r>
              <a:rPr lang="en-US" sz="1477" b="1" i="1" dirty="0"/>
              <a:t> </a:t>
            </a:r>
          </a:p>
          <a:p>
            <a:pPr algn="ctr"/>
            <a:r>
              <a:rPr lang="en-US" sz="1477" b="1" i="1" dirty="0" err="1"/>
              <a:t>antar</a:t>
            </a:r>
            <a:r>
              <a:rPr lang="en-US" sz="1477" b="1" i="1" dirty="0"/>
              <a:t> Proses</a:t>
            </a:r>
            <a:r>
              <a:rPr lang="en-US" sz="1477" b="1" dirty="0">
                <a:solidFill>
                  <a:srgbClr val="0000FF"/>
                </a:solidFill>
              </a:rPr>
              <a:t> (SMM 4.4.1.b dan</a:t>
            </a:r>
            <a:r>
              <a:rPr lang="en-US" sz="1477" i="1" dirty="0"/>
              <a:t> </a:t>
            </a:r>
            <a:r>
              <a:rPr lang="en-US" sz="1477" b="1" i="1" u="sng" dirty="0">
                <a:solidFill>
                  <a:srgbClr val="FF0066"/>
                </a:solidFill>
              </a:rPr>
              <a:t>SMMK3</a:t>
            </a:r>
            <a:r>
              <a:rPr lang="en-US" sz="1477" i="1" dirty="0"/>
              <a:t> </a:t>
            </a:r>
            <a:r>
              <a:rPr lang="en-US" sz="1477" b="1" i="1" u="sng" dirty="0">
                <a:solidFill>
                  <a:srgbClr val="FF0066"/>
                </a:solidFill>
              </a:rPr>
              <a:t>4.4</a:t>
            </a:r>
            <a:r>
              <a:rPr lang="en-US" sz="1477" i="1" dirty="0"/>
              <a:t>) </a:t>
            </a:r>
          </a:p>
        </p:txBody>
      </p:sp>
      <p:sp>
        <p:nvSpPr>
          <p:cNvPr id="116" name="Flowchart: Alternate Process 115"/>
          <p:cNvSpPr/>
          <p:nvPr/>
        </p:nvSpPr>
        <p:spPr>
          <a:xfrm>
            <a:off x="2730050" y="2132856"/>
            <a:ext cx="3493980" cy="387161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/>
          <p:cNvSpPr/>
          <p:nvPr/>
        </p:nvSpPr>
        <p:spPr>
          <a:xfrm>
            <a:off x="5529882" y="3768081"/>
            <a:ext cx="1595254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8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/>
          <p:cNvSpPr/>
          <p:nvPr/>
        </p:nvSpPr>
        <p:spPr>
          <a:xfrm>
            <a:off x="5533473" y="3770416"/>
            <a:ext cx="1595254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9"/>
            <a:tile tx="0" ty="0" sx="100000" sy="100000" flip="none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>
            <a:off x="1777097" y="3800000"/>
            <a:ext cx="1595254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8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/>
          <p:cNvSpPr/>
          <p:nvPr/>
        </p:nvSpPr>
        <p:spPr>
          <a:xfrm>
            <a:off x="1778094" y="3791792"/>
            <a:ext cx="1595254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9"/>
            <a:tile tx="0" ty="0" sx="100000" sy="100000" flip="none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6648196" y="5006298"/>
            <a:ext cx="2391508" cy="1456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5417" indent="-215417">
              <a:buFont typeface="+mj-lt"/>
              <a:buAutoNum type="arabicPeriod"/>
            </a:pPr>
            <a:r>
              <a:rPr lang="en-US" sz="1477" b="1" dirty="0" err="1">
                <a:solidFill>
                  <a:srgbClr val="0000FF"/>
                </a:solidFill>
              </a:rPr>
              <a:t>Evaluasi</a:t>
            </a:r>
            <a:r>
              <a:rPr lang="en-US" sz="1477" b="1" dirty="0">
                <a:solidFill>
                  <a:srgbClr val="0000FF"/>
                </a:solidFill>
              </a:rPr>
              <a:t> </a:t>
            </a:r>
            <a:r>
              <a:rPr lang="en-US" sz="1477" b="1" dirty="0" err="1">
                <a:solidFill>
                  <a:srgbClr val="0000FF"/>
                </a:solidFill>
              </a:rPr>
              <a:t>proses</a:t>
            </a:r>
            <a:r>
              <a:rPr lang="en-US" sz="1477" b="1" dirty="0">
                <a:solidFill>
                  <a:srgbClr val="0000FF"/>
                </a:solidFill>
              </a:rPr>
              <a:t> , </a:t>
            </a:r>
            <a:r>
              <a:rPr lang="en-US" sz="1477" b="1" dirty="0" err="1">
                <a:solidFill>
                  <a:srgbClr val="0000FF"/>
                </a:solidFill>
              </a:rPr>
              <a:t>melakukan</a:t>
            </a:r>
            <a:r>
              <a:rPr lang="en-US" sz="1477" b="1" dirty="0">
                <a:solidFill>
                  <a:srgbClr val="0000FF"/>
                </a:solidFill>
              </a:rPr>
              <a:t> </a:t>
            </a:r>
            <a:r>
              <a:rPr lang="en-US" sz="1477" b="1" dirty="0" err="1">
                <a:solidFill>
                  <a:srgbClr val="0000FF"/>
                </a:solidFill>
              </a:rPr>
              <a:t>perubahan</a:t>
            </a:r>
            <a:r>
              <a:rPr lang="en-US" sz="1477" b="1" dirty="0">
                <a:solidFill>
                  <a:srgbClr val="0000FF"/>
                </a:solidFill>
              </a:rPr>
              <a:t>  </a:t>
            </a:r>
            <a:r>
              <a:rPr lang="en-US" sz="1477" b="1" dirty="0" err="1">
                <a:solidFill>
                  <a:srgbClr val="0000FF"/>
                </a:solidFill>
              </a:rPr>
              <a:t>untuk</a:t>
            </a:r>
            <a:r>
              <a:rPr lang="en-US" sz="1477" b="1" dirty="0">
                <a:solidFill>
                  <a:srgbClr val="0000FF"/>
                </a:solidFill>
              </a:rPr>
              <a:t> </a:t>
            </a:r>
            <a:r>
              <a:rPr lang="en-US" sz="1477" b="1" dirty="0" err="1">
                <a:solidFill>
                  <a:srgbClr val="0000FF"/>
                </a:solidFill>
              </a:rPr>
              <a:t>mencapai</a:t>
            </a:r>
            <a:r>
              <a:rPr lang="en-US" sz="1477" b="1" dirty="0">
                <a:solidFill>
                  <a:srgbClr val="0000FF"/>
                </a:solidFill>
              </a:rPr>
              <a:t> </a:t>
            </a:r>
            <a:r>
              <a:rPr lang="en-US" sz="1477" b="1" dirty="0" err="1">
                <a:solidFill>
                  <a:srgbClr val="0000FF"/>
                </a:solidFill>
              </a:rPr>
              <a:t>tujuan</a:t>
            </a:r>
            <a:r>
              <a:rPr lang="en-US" sz="1477" b="1" dirty="0">
                <a:solidFill>
                  <a:srgbClr val="0000FF"/>
                </a:solidFill>
              </a:rPr>
              <a:t> </a:t>
            </a:r>
            <a:r>
              <a:rPr lang="en-US" sz="1477" b="1" dirty="0" err="1">
                <a:solidFill>
                  <a:srgbClr val="0000FF"/>
                </a:solidFill>
              </a:rPr>
              <a:t>proses</a:t>
            </a:r>
            <a:r>
              <a:rPr lang="en-US" sz="1477" b="1" dirty="0">
                <a:solidFill>
                  <a:srgbClr val="0000FF"/>
                </a:solidFill>
              </a:rPr>
              <a:t> (SMM 4.4.1.g)</a:t>
            </a:r>
          </a:p>
          <a:p>
            <a:pPr marL="215417" indent="-215417">
              <a:buFont typeface="+mj-lt"/>
              <a:buAutoNum type="arabicPeriod"/>
            </a:pPr>
            <a:r>
              <a:rPr lang="en-US" sz="1477" b="1" dirty="0">
                <a:solidFill>
                  <a:srgbClr val="0000FF"/>
                </a:solidFill>
              </a:rPr>
              <a:t>Improve </a:t>
            </a:r>
            <a:r>
              <a:rPr lang="en-US" sz="1477" b="1" dirty="0" err="1">
                <a:solidFill>
                  <a:srgbClr val="0000FF"/>
                </a:solidFill>
              </a:rPr>
              <a:t>proses</a:t>
            </a:r>
            <a:r>
              <a:rPr lang="en-US" sz="1477" b="1" dirty="0">
                <a:solidFill>
                  <a:srgbClr val="0000FF"/>
                </a:solidFill>
              </a:rPr>
              <a:t> (SMM 4.4.1.h)</a:t>
            </a:r>
          </a:p>
        </p:txBody>
      </p:sp>
      <p:sp>
        <p:nvSpPr>
          <p:cNvPr id="118" name="Down Arrow 117"/>
          <p:cNvSpPr/>
          <p:nvPr/>
        </p:nvSpPr>
        <p:spPr>
          <a:xfrm>
            <a:off x="4182066" y="1176776"/>
            <a:ext cx="655810" cy="325845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21228F06-C2B6-429A-9006-C11530FA596B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</p:spTree>
    <p:extLst>
      <p:ext uri="{BB962C8B-B14F-4D97-AF65-F5344CB8AC3E}">
        <p14:creationId xmlns:p14="http://schemas.microsoft.com/office/powerpoint/2010/main" val="15625542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3" grpId="0" animBg="1"/>
      <p:bldP spid="70" grpId="0" animBg="1"/>
      <p:bldP spid="7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3241" y="2889224"/>
            <a:ext cx="9157241" cy="135243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-13241" y="2982664"/>
            <a:ext cx="915724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-14356" y="4177088"/>
            <a:ext cx="915724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029428" y="6414799"/>
            <a:ext cx="39118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4538" lvl="1" indent="-287338">
              <a:buFont typeface="Arial" pitchFamily="34" charset="0"/>
              <a:buChar char="•"/>
            </a:pPr>
            <a:r>
              <a:rPr lang="en-US" sz="1600" dirty="0"/>
              <a:t> </a:t>
            </a:r>
          </a:p>
        </p:txBody>
      </p:sp>
      <p:cxnSp>
        <p:nvCxnSpPr>
          <p:cNvPr id="95233" name="Straight Connector 95232"/>
          <p:cNvCxnSpPr/>
          <p:nvPr/>
        </p:nvCxnSpPr>
        <p:spPr>
          <a:xfrm flipH="1">
            <a:off x="-14356" y="1124744"/>
            <a:ext cx="915835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8B3A07-F1C4-4DC1-BCA6-215B6BC7EB41}"/>
              </a:ext>
            </a:extLst>
          </p:cNvPr>
          <p:cNvGrpSpPr/>
          <p:nvPr/>
        </p:nvGrpSpPr>
        <p:grpSpPr>
          <a:xfrm>
            <a:off x="544121" y="2472370"/>
            <a:ext cx="8288485" cy="3886285"/>
            <a:chOff x="544121" y="1772816"/>
            <a:chExt cx="8445134" cy="4585840"/>
          </a:xfrm>
        </p:grpSpPr>
        <p:grpSp>
          <p:nvGrpSpPr>
            <p:cNvPr id="2" name="Group 38"/>
            <p:cNvGrpSpPr/>
            <p:nvPr/>
          </p:nvGrpSpPr>
          <p:grpSpPr>
            <a:xfrm>
              <a:off x="1753474" y="1772816"/>
              <a:ext cx="1212883" cy="523220"/>
              <a:chOff x="1101033" y="4117847"/>
              <a:chExt cx="1313957" cy="523220"/>
            </a:xfrm>
          </p:grpSpPr>
          <p:grpSp>
            <p:nvGrpSpPr>
              <p:cNvPr id="4" name="Group 39"/>
              <p:cNvGrpSpPr/>
              <p:nvPr/>
            </p:nvGrpSpPr>
            <p:grpSpPr>
              <a:xfrm>
                <a:off x="1101033" y="4151606"/>
                <a:ext cx="1313957" cy="480705"/>
                <a:chOff x="1194627" y="4108415"/>
                <a:chExt cx="1313957" cy="480705"/>
              </a:xfrm>
            </p:grpSpPr>
            <p:grpSp>
              <p:nvGrpSpPr>
                <p:cNvPr id="6" name="Group 41"/>
                <p:cNvGrpSpPr/>
                <p:nvPr/>
              </p:nvGrpSpPr>
              <p:grpSpPr>
                <a:xfrm>
                  <a:off x="1194627" y="4108415"/>
                  <a:ext cx="1313957" cy="480705"/>
                  <a:chOff x="3137613" y="1322677"/>
                  <a:chExt cx="1313957" cy="480705"/>
                </a:xfrm>
              </p:grpSpPr>
              <p:sp>
                <p:nvSpPr>
                  <p:cNvPr id="44" name="Pentagon 43"/>
                  <p:cNvSpPr/>
                  <p:nvPr/>
                </p:nvSpPr>
                <p:spPr>
                  <a:xfrm>
                    <a:off x="3175573" y="1322677"/>
                    <a:ext cx="1275997" cy="480705"/>
                  </a:xfrm>
                  <a:prstGeom prst="homePlat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ffectLst>
                    <a:outerShdw blurRad="25400" dist="38100" dir="5100000" sx="97000" sy="97000" algn="ctr" rotWithShape="0">
                      <a:srgbClr val="000000">
                        <a:alpha val="43137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 NPUT</a:t>
                    </a:r>
                  </a:p>
                </p:txBody>
              </p:sp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3137613" y="1322677"/>
                    <a:ext cx="5313" cy="480705"/>
                  </a:xfrm>
                  <a:prstGeom prst="line">
                    <a:avLst/>
                  </a:prstGeom>
                  <a:ln w="76200">
                    <a:solidFill>
                      <a:schemeClr val="tx2">
                        <a:lumMod val="50000"/>
                      </a:schemeClr>
                    </a:solidFill>
                  </a:ln>
                  <a:effectLst>
                    <a:outerShdw blurRad="254000" dist="177800" dir="4800000" sx="134000" sy="134000" rotWithShape="0">
                      <a:srgbClr val="000000">
                        <a:alpha val="98000"/>
                      </a:srgbClr>
                    </a:outerShdw>
                  </a:effectLst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" name="Freeform 45"/>
                  <p:cNvSpPr/>
                  <p:nvPr/>
                </p:nvSpPr>
                <p:spPr>
                  <a:xfrm>
                    <a:off x="3193984" y="1368310"/>
                    <a:ext cx="1175365" cy="379872"/>
                  </a:xfrm>
                  <a:custGeom>
                    <a:avLst/>
                    <a:gdLst>
                      <a:gd name="connsiteX0" fmla="*/ 21771 w 566057"/>
                      <a:gd name="connsiteY0" fmla="*/ 0 h 359228"/>
                      <a:gd name="connsiteX1" fmla="*/ 413657 w 566057"/>
                      <a:gd name="connsiteY1" fmla="*/ 0 h 359228"/>
                      <a:gd name="connsiteX2" fmla="*/ 566057 w 566057"/>
                      <a:gd name="connsiteY2" fmla="*/ 174171 h 359228"/>
                      <a:gd name="connsiteX3" fmla="*/ 381000 w 566057"/>
                      <a:gd name="connsiteY3" fmla="*/ 359228 h 359228"/>
                      <a:gd name="connsiteX4" fmla="*/ 0 w 566057"/>
                      <a:gd name="connsiteY4" fmla="*/ 359228 h 359228"/>
                      <a:gd name="connsiteX0" fmla="*/ 21771 w 566057"/>
                      <a:gd name="connsiteY0" fmla="*/ 0 h 359228"/>
                      <a:gd name="connsiteX1" fmla="*/ 413657 w 566057"/>
                      <a:gd name="connsiteY1" fmla="*/ 0 h 359228"/>
                      <a:gd name="connsiteX2" fmla="*/ 566057 w 566057"/>
                      <a:gd name="connsiteY2" fmla="*/ 174171 h 359228"/>
                      <a:gd name="connsiteX3" fmla="*/ 485400 w 566057"/>
                      <a:gd name="connsiteY3" fmla="*/ 349274 h 359228"/>
                      <a:gd name="connsiteX4" fmla="*/ 0 w 566057"/>
                      <a:gd name="connsiteY4" fmla="*/ 359228 h 359228"/>
                      <a:gd name="connsiteX0" fmla="*/ 21771 w 566057"/>
                      <a:gd name="connsiteY0" fmla="*/ 0 h 359228"/>
                      <a:gd name="connsiteX1" fmla="*/ 493965 w 566057"/>
                      <a:gd name="connsiteY1" fmla="*/ 19909 h 359228"/>
                      <a:gd name="connsiteX2" fmla="*/ 566057 w 566057"/>
                      <a:gd name="connsiteY2" fmla="*/ 174171 h 359228"/>
                      <a:gd name="connsiteX3" fmla="*/ 485400 w 566057"/>
                      <a:gd name="connsiteY3" fmla="*/ 349274 h 359228"/>
                      <a:gd name="connsiteX4" fmla="*/ 0 w 566057"/>
                      <a:gd name="connsiteY4" fmla="*/ 359228 h 359228"/>
                      <a:gd name="connsiteX0" fmla="*/ 21771 w 566057"/>
                      <a:gd name="connsiteY0" fmla="*/ 0 h 369182"/>
                      <a:gd name="connsiteX1" fmla="*/ 493965 w 566057"/>
                      <a:gd name="connsiteY1" fmla="*/ 19909 h 369182"/>
                      <a:gd name="connsiteX2" fmla="*/ 566057 w 566057"/>
                      <a:gd name="connsiteY2" fmla="*/ 174171 h 369182"/>
                      <a:gd name="connsiteX3" fmla="*/ 493431 w 566057"/>
                      <a:gd name="connsiteY3" fmla="*/ 369182 h 369182"/>
                      <a:gd name="connsiteX4" fmla="*/ 0 w 566057"/>
                      <a:gd name="connsiteY4" fmla="*/ 359228 h 369182"/>
                      <a:gd name="connsiteX0" fmla="*/ 21771 w 566057"/>
                      <a:gd name="connsiteY0" fmla="*/ 0 h 369182"/>
                      <a:gd name="connsiteX1" fmla="*/ 497980 w 566057"/>
                      <a:gd name="connsiteY1" fmla="*/ 9953 h 369182"/>
                      <a:gd name="connsiteX2" fmla="*/ 566057 w 566057"/>
                      <a:gd name="connsiteY2" fmla="*/ 174171 h 369182"/>
                      <a:gd name="connsiteX3" fmla="*/ 493431 w 566057"/>
                      <a:gd name="connsiteY3" fmla="*/ 369182 h 369182"/>
                      <a:gd name="connsiteX4" fmla="*/ 0 w 566057"/>
                      <a:gd name="connsiteY4" fmla="*/ 359228 h 369182"/>
                      <a:gd name="connsiteX0" fmla="*/ 21771 w 566057"/>
                      <a:gd name="connsiteY0" fmla="*/ 0 h 369182"/>
                      <a:gd name="connsiteX1" fmla="*/ 497980 w 566057"/>
                      <a:gd name="connsiteY1" fmla="*/ 9953 h 369182"/>
                      <a:gd name="connsiteX2" fmla="*/ 566057 w 566057"/>
                      <a:gd name="connsiteY2" fmla="*/ 174171 h 369182"/>
                      <a:gd name="connsiteX3" fmla="*/ 462083 w 566057"/>
                      <a:gd name="connsiteY3" fmla="*/ 369182 h 369182"/>
                      <a:gd name="connsiteX4" fmla="*/ 0 w 566057"/>
                      <a:gd name="connsiteY4" fmla="*/ 359228 h 369182"/>
                      <a:gd name="connsiteX0" fmla="*/ 21771 w 566057"/>
                      <a:gd name="connsiteY0" fmla="*/ 4268 h 373450"/>
                      <a:gd name="connsiteX1" fmla="*/ 473866 w 566057"/>
                      <a:gd name="connsiteY1" fmla="*/ 0 h 373450"/>
                      <a:gd name="connsiteX2" fmla="*/ 566057 w 566057"/>
                      <a:gd name="connsiteY2" fmla="*/ 178439 h 373450"/>
                      <a:gd name="connsiteX3" fmla="*/ 462083 w 566057"/>
                      <a:gd name="connsiteY3" fmla="*/ 373450 h 373450"/>
                      <a:gd name="connsiteX4" fmla="*/ 0 w 566057"/>
                      <a:gd name="connsiteY4" fmla="*/ 363496 h 373450"/>
                      <a:gd name="connsiteX0" fmla="*/ 4891 w 566057"/>
                      <a:gd name="connsiteY0" fmla="*/ 4268 h 373450"/>
                      <a:gd name="connsiteX1" fmla="*/ 473866 w 566057"/>
                      <a:gd name="connsiteY1" fmla="*/ 0 h 373450"/>
                      <a:gd name="connsiteX2" fmla="*/ 566057 w 566057"/>
                      <a:gd name="connsiteY2" fmla="*/ 178439 h 373450"/>
                      <a:gd name="connsiteX3" fmla="*/ 462083 w 566057"/>
                      <a:gd name="connsiteY3" fmla="*/ 373450 h 373450"/>
                      <a:gd name="connsiteX4" fmla="*/ 0 w 566057"/>
                      <a:gd name="connsiteY4" fmla="*/ 363496 h 373450"/>
                      <a:gd name="connsiteX0" fmla="*/ 4891 w 566057"/>
                      <a:gd name="connsiteY0" fmla="*/ 4268 h 363596"/>
                      <a:gd name="connsiteX1" fmla="*/ 473866 w 566057"/>
                      <a:gd name="connsiteY1" fmla="*/ 0 h 363596"/>
                      <a:gd name="connsiteX2" fmla="*/ 566057 w 566057"/>
                      <a:gd name="connsiteY2" fmla="*/ 178439 h 363596"/>
                      <a:gd name="connsiteX3" fmla="*/ 508507 w 566057"/>
                      <a:gd name="connsiteY3" fmla="*/ 363596 h 363596"/>
                      <a:gd name="connsiteX4" fmla="*/ 0 w 566057"/>
                      <a:gd name="connsiteY4" fmla="*/ 363496 h 363596"/>
                      <a:gd name="connsiteX0" fmla="*/ 4891 w 566057"/>
                      <a:gd name="connsiteY0" fmla="*/ 9195 h 368523"/>
                      <a:gd name="connsiteX1" fmla="*/ 510685 w 566057"/>
                      <a:gd name="connsiteY1" fmla="*/ 0 h 368523"/>
                      <a:gd name="connsiteX2" fmla="*/ 566057 w 566057"/>
                      <a:gd name="connsiteY2" fmla="*/ 183366 h 368523"/>
                      <a:gd name="connsiteX3" fmla="*/ 508507 w 566057"/>
                      <a:gd name="connsiteY3" fmla="*/ 368523 h 368523"/>
                      <a:gd name="connsiteX4" fmla="*/ 0 w 566057"/>
                      <a:gd name="connsiteY4" fmla="*/ 368423 h 368523"/>
                      <a:gd name="connsiteX0" fmla="*/ 4891 w 566057"/>
                      <a:gd name="connsiteY0" fmla="*/ 9195 h 375053"/>
                      <a:gd name="connsiteX1" fmla="*/ 510685 w 566057"/>
                      <a:gd name="connsiteY1" fmla="*/ 0 h 375053"/>
                      <a:gd name="connsiteX2" fmla="*/ 566057 w 566057"/>
                      <a:gd name="connsiteY2" fmla="*/ 183366 h 375053"/>
                      <a:gd name="connsiteX3" fmla="*/ 475670 w 566057"/>
                      <a:gd name="connsiteY3" fmla="*/ 375053 h 375053"/>
                      <a:gd name="connsiteX4" fmla="*/ 0 w 566057"/>
                      <a:gd name="connsiteY4" fmla="*/ 368423 h 375053"/>
                      <a:gd name="connsiteX0" fmla="*/ 4891 w 566057"/>
                      <a:gd name="connsiteY0" fmla="*/ 9195 h 375053"/>
                      <a:gd name="connsiteX1" fmla="*/ 471281 w 566057"/>
                      <a:gd name="connsiteY1" fmla="*/ 0 h 375053"/>
                      <a:gd name="connsiteX2" fmla="*/ 566057 w 566057"/>
                      <a:gd name="connsiteY2" fmla="*/ 183366 h 375053"/>
                      <a:gd name="connsiteX3" fmla="*/ 475670 w 566057"/>
                      <a:gd name="connsiteY3" fmla="*/ 375053 h 375053"/>
                      <a:gd name="connsiteX4" fmla="*/ 0 w 566057"/>
                      <a:gd name="connsiteY4" fmla="*/ 368423 h 375053"/>
                      <a:gd name="connsiteX0" fmla="*/ 4891 w 552923"/>
                      <a:gd name="connsiteY0" fmla="*/ 9195 h 375053"/>
                      <a:gd name="connsiteX1" fmla="*/ 471281 w 552923"/>
                      <a:gd name="connsiteY1" fmla="*/ 0 h 375053"/>
                      <a:gd name="connsiteX2" fmla="*/ 552923 w 552923"/>
                      <a:gd name="connsiteY2" fmla="*/ 176836 h 375053"/>
                      <a:gd name="connsiteX3" fmla="*/ 475670 w 552923"/>
                      <a:gd name="connsiteY3" fmla="*/ 375053 h 375053"/>
                      <a:gd name="connsiteX4" fmla="*/ 0 w 552923"/>
                      <a:gd name="connsiteY4" fmla="*/ 368423 h 375053"/>
                      <a:gd name="connsiteX0" fmla="*/ 4891 w 552923"/>
                      <a:gd name="connsiteY0" fmla="*/ 9195 h 368423"/>
                      <a:gd name="connsiteX1" fmla="*/ 471281 w 552923"/>
                      <a:gd name="connsiteY1" fmla="*/ 0 h 368423"/>
                      <a:gd name="connsiteX2" fmla="*/ 552923 w 552923"/>
                      <a:gd name="connsiteY2" fmla="*/ 176836 h 368423"/>
                      <a:gd name="connsiteX3" fmla="*/ 475670 w 552923"/>
                      <a:gd name="connsiteY3" fmla="*/ 348933 h 368423"/>
                      <a:gd name="connsiteX4" fmla="*/ 0 w 552923"/>
                      <a:gd name="connsiteY4" fmla="*/ 368423 h 368423"/>
                      <a:gd name="connsiteX0" fmla="*/ 4891 w 552923"/>
                      <a:gd name="connsiteY0" fmla="*/ 9195 h 355364"/>
                      <a:gd name="connsiteX1" fmla="*/ 471281 w 552923"/>
                      <a:gd name="connsiteY1" fmla="*/ 0 h 355364"/>
                      <a:gd name="connsiteX2" fmla="*/ 552923 w 552923"/>
                      <a:gd name="connsiteY2" fmla="*/ 176836 h 355364"/>
                      <a:gd name="connsiteX3" fmla="*/ 475670 w 552923"/>
                      <a:gd name="connsiteY3" fmla="*/ 348933 h 355364"/>
                      <a:gd name="connsiteX4" fmla="*/ 0 w 552923"/>
                      <a:gd name="connsiteY4" fmla="*/ 355364 h 355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2923" h="355364">
                        <a:moveTo>
                          <a:pt x="4891" y="9195"/>
                        </a:moveTo>
                        <a:lnTo>
                          <a:pt x="471281" y="0"/>
                        </a:lnTo>
                        <a:lnTo>
                          <a:pt x="552923" y="176836"/>
                        </a:lnTo>
                        <a:lnTo>
                          <a:pt x="475670" y="348933"/>
                        </a:lnTo>
                        <a:lnTo>
                          <a:pt x="0" y="355364"/>
                        </a:lnTo>
                      </a:path>
                    </a:pathLst>
                  </a:custGeom>
                  <a:ln w="19050">
                    <a:solidFill>
                      <a:schemeClr val="bg1"/>
                    </a:solidFill>
                    <a:prstDash val="dash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 sz="800"/>
                  </a:p>
                </p:txBody>
              </p:sp>
            </p:grpSp>
            <p:pic>
              <p:nvPicPr>
                <p:cNvPr id="43" name="Picture 4" descr="http://abadilabel.com/kancingmurah/files/2012/09/kcg17mm-vondenim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9792" b="74375" l="13363" r="4474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329" t="31637" r="55023" b="25838"/>
                <a:stretch/>
              </p:blipFill>
              <p:spPr bwMode="auto">
                <a:xfrm>
                  <a:off x="1202356" y="4153449"/>
                  <a:ext cx="382653" cy="3826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1" name="Rectangle 40"/>
              <p:cNvSpPr/>
              <p:nvPr/>
            </p:nvSpPr>
            <p:spPr>
              <a:xfrm>
                <a:off x="1131637" y="4117847"/>
                <a:ext cx="321203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</a:t>
                </a:r>
              </a:p>
            </p:txBody>
          </p:sp>
        </p:grpSp>
        <p:grpSp>
          <p:nvGrpSpPr>
            <p:cNvPr id="8" name="Group 46"/>
            <p:cNvGrpSpPr/>
            <p:nvPr/>
          </p:nvGrpSpPr>
          <p:grpSpPr>
            <a:xfrm>
              <a:off x="5419656" y="1772816"/>
              <a:ext cx="1212883" cy="523220"/>
              <a:chOff x="1101033" y="4117847"/>
              <a:chExt cx="1313957" cy="523220"/>
            </a:xfrm>
          </p:grpSpPr>
          <p:grpSp>
            <p:nvGrpSpPr>
              <p:cNvPr id="12" name="Group 47"/>
              <p:cNvGrpSpPr/>
              <p:nvPr/>
            </p:nvGrpSpPr>
            <p:grpSpPr>
              <a:xfrm>
                <a:off x="1101033" y="4151606"/>
                <a:ext cx="1313957" cy="480705"/>
                <a:chOff x="1194627" y="4108415"/>
                <a:chExt cx="1313957" cy="480705"/>
              </a:xfrm>
            </p:grpSpPr>
            <p:grpSp>
              <p:nvGrpSpPr>
                <p:cNvPr id="14" name="Group 49"/>
                <p:cNvGrpSpPr/>
                <p:nvPr/>
              </p:nvGrpSpPr>
              <p:grpSpPr>
                <a:xfrm>
                  <a:off x="1194627" y="4108415"/>
                  <a:ext cx="1313957" cy="480705"/>
                  <a:chOff x="3137613" y="1322677"/>
                  <a:chExt cx="1313957" cy="480705"/>
                </a:xfrm>
              </p:grpSpPr>
              <p:sp>
                <p:nvSpPr>
                  <p:cNvPr id="52" name="Pentagon 51"/>
                  <p:cNvSpPr/>
                  <p:nvPr/>
                </p:nvSpPr>
                <p:spPr>
                  <a:xfrm>
                    <a:off x="3175573" y="1322677"/>
                    <a:ext cx="1275997" cy="480705"/>
                  </a:xfrm>
                  <a:prstGeom prst="homePlat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ffectLst>
                    <a:outerShdw blurRad="25400" dist="38100" dir="5100000" sx="97000" sy="97000" algn="ctr" rotWithShape="0">
                      <a:srgbClr val="000000">
                        <a:alpha val="43137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    UT PUT</a:t>
                    </a:r>
                  </a:p>
                </p:txBody>
              </p:sp>
              <p:cxnSp>
                <p:nvCxnSpPr>
                  <p:cNvPr id="53" name="Straight Connector 52"/>
                  <p:cNvCxnSpPr/>
                  <p:nvPr/>
                </p:nvCxnSpPr>
                <p:spPr>
                  <a:xfrm>
                    <a:off x="3137613" y="1322677"/>
                    <a:ext cx="5313" cy="480705"/>
                  </a:xfrm>
                  <a:prstGeom prst="line">
                    <a:avLst/>
                  </a:prstGeom>
                  <a:ln w="76200">
                    <a:solidFill>
                      <a:schemeClr val="tx2">
                        <a:lumMod val="50000"/>
                      </a:schemeClr>
                    </a:solidFill>
                  </a:ln>
                  <a:effectLst>
                    <a:outerShdw blurRad="254000" dist="177800" dir="4800000" sx="134000" sy="134000" rotWithShape="0">
                      <a:srgbClr val="000000">
                        <a:alpha val="98000"/>
                      </a:srgbClr>
                    </a:outerShdw>
                  </a:effectLst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Freeform 53"/>
                  <p:cNvSpPr/>
                  <p:nvPr/>
                </p:nvSpPr>
                <p:spPr>
                  <a:xfrm>
                    <a:off x="3193984" y="1368310"/>
                    <a:ext cx="1175365" cy="379872"/>
                  </a:xfrm>
                  <a:custGeom>
                    <a:avLst/>
                    <a:gdLst>
                      <a:gd name="connsiteX0" fmla="*/ 21771 w 566057"/>
                      <a:gd name="connsiteY0" fmla="*/ 0 h 359228"/>
                      <a:gd name="connsiteX1" fmla="*/ 413657 w 566057"/>
                      <a:gd name="connsiteY1" fmla="*/ 0 h 359228"/>
                      <a:gd name="connsiteX2" fmla="*/ 566057 w 566057"/>
                      <a:gd name="connsiteY2" fmla="*/ 174171 h 359228"/>
                      <a:gd name="connsiteX3" fmla="*/ 381000 w 566057"/>
                      <a:gd name="connsiteY3" fmla="*/ 359228 h 359228"/>
                      <a:gd name="connsiteX4" fmla="*/ 0 w 566057"/>
                      <a:gd name="connsiteY4" fmla="*/ 359228 h 359228"/>
                      <a:gd name="connsiteX0" fmla="*/ 21771 w 566057"/>
                      <a:gd name="connsiteY0" fmla="*/ 0 h 359228"/>
                      <a:gd name="connsiteX1" fmla="*/ 413657 w 566057"/>
                      <a:gd name="connsiteY1" fmla="*/ 0 h 359228"/>
                      <a:gd name="connsiteX2" fmla="*/ 566057 w 566057"/>
                      <a:gd name="connsiteY2" fmla="*/ 174171 h 359228"/>
                      <a:gd name="connsiteX3" fmla="*/ 485400 w 566057"/>
                      <a:gd name="connsiteY3" fmla="*/ 349274 h 359228"/>
                      <a:gd name="connsiteX4" fmla="*/ 0 w 566057"/>
                      <a:gd name="connsiteY4" fmla="*/ 359228 h 359228"/>
                      <a:gd name="connsiteX0" fmla="*/ 21771 w 566057"/>
                      <a:gd name="connsiteY0" fmla="*/ 0 h 359228"/>
                      <a:gd name="connsiteX1" fmla="*/ 493965 w 566057"/>
                      <a:gd name="connsiteY1" fmla="*/ 19909 h 359228"/>
                      <a:gd name="connsiteX2" fmla="*/ 566057 w 566057"/>
                      <a:gd name="connsiteY2" fmla="*/ 174171 h 359228"/>
                      <a:gd name="connsiteX3" fmla="*/ 485400 w 566057"/>
                      <a:gd name="connsiteY3" fmla="*/ 349274 h 359228"/>
                      <a:gd name="connsiteX4" fmla="*/ 0 w 566057"/>
                      <a:gd name="connsiteY4" fmla="*/ 359228 h 359228"/>
                      <a:gd name="connsiteX0" fmla="*/ 21771 w 566057"/>
                      <a:gd name="connsiteY0" fmla="*/ 0 h 369182"/>
                      <a:gd name="connsiteX1" fmla="*/ 493965 w 566057"/>
                      <a:gd name="connsiteY1" fmla="*/ 19909 h 369182"/>
                      <a:gd name="connsiteX2" fmla="*/ 566057 w 566057"/>
                      <a:gd name="connsiteY2" fmla="*/ 174171 h 369182"/>
                      <a:gd name="connsiteX3" fmla="*/ 493431 w 566057"/>
                      <a:gd name="connsiteY3" fmla="*/ 369182 h 369182"/>
                      <a:gd name="connsiteX4" fmla="*/ 0 w 566057"/>
                      <a:gd name="connsiteY4" fmla="*/ 359228 h 369182"/>
                      <a:gd name="connsiteX0" fmla="*/ 21771 w 566057"/>
                      <a:gd name="connsiteY0" fmla="*/ 0 h 369182"/>
                      <a:gd name="connsiteX1" fmla="*/ 497980 w 566057"/>
                      <a:gd name="connsiteY1" fmla="*/ 9953 h 369182"/>
                      <a:gd name="connsiteX2" fmla="*/ 566057 w 566057"/>
                      <a:gd name="connsiteY2" fmla="*/ 174171 h 369182"/>
                      <a:gd name="connsiteX3" fmla="*/ 493431 w 566057"/>
                      <a:gd name="connsiteY3" fmla="*/ 369182 h 369182"/>
                      <a:gd name="connsiteX4" fmla="*/ 0 w 566057"/>
                      <a:gd name="connsiteY4" fmla="*/ 359228 h 369182"/>
                      <a:gd name="connsiteX0" fmla="*/ 21771 w 566057"/>
                      <a:gd name="connsiteY0" fmla="*/ 0 h 369182"/>
                      <a:gd name="connsiteX1" fmla="*/ 497980 w 566057"/>
                      <a:gd name="connsiteY1" fmla="*/ 9953 h 369182"/>
                      <a:gd name="connsiteX2" fmla="*/ 566057 w 566057"/>
                      <a:gd name="connsiteY2" fmla="*/ 174171 h 369182"/>
                      <a:gd name="connsiteX3" fmla="*/ 462083 w 566057"/>
                      <a:gd name="connsiteY3" fmla="*/ 369182 h 369182"/>
                      <a:gd name="connsiteX4" fmla="*/ 0 w 566057"/>
                      <a:gd name="connsiteY4" fmla="*/ 359228 h 369182"/>
                      <a:gd name="connsiteX0" fmla="*/ 21771 w 566057"/>
                      <a:gd name="connsiteY0" fmla="*/ 4268 h 373450"/>
                      <a:gd name="connsiteX1" fmla="*/ 473866 w 566057"/>
                      <a:gd name="connsiteY1" fmla="*/ 0 h 373450"/>
                      <a:gd name="connsiteX2" fmla="*/ 566057 w 566057"/>
                      <a:gd name="connsiteY2" fmla="*/ 178439 h 373450"/>
                      <a:gd name="connsiteX3" fmla="*/ 462083 w 566057"/>
                      <a:gd name="connsiteY3" fmla="*/ 373450 h 373450"/>
                      <a:gd name="connsiteX4" fmla="*/ 0 w 566057"/>
                      <a:gd name="connsiteY4" fmla="*/ 363496 h 373450"/>
                      <a:gd name="connsiteX0" fmla="*/ 4891 w 566057"/>
                      <a:gd name="connsiteY0" fmla="*/ 4268 h 373450"/>
                      <a:gd name="connsiteX1" fmla="*/ 473866 w 566057"/>
                      <a:gd name="connsiteY1" fmla="*/ 0 h 373450"/>
                      <a:gd name="connsiteX2" fmla="*/ 566057 w 566057"/>
                      <a:gd name="connsiteY2" fmla="*/ 178439 h 373450"/>
                      <a:gd name="connsiteX3" fmla="*/ 462083 w 566057"/>
                      <a:gd name="connsiteY3" fmla="*/ 373450 h 373450"/>
                      <a:gd name="connsiteX4" fmla="*/ 0 w 566057"/>
                      <a:gd name="connsiteY4" fmla="*/ 363496 h 373450"/>
                      <a:gd name="connsiteX0" fmla="*/ 4891 w 566057"/>
                      <a:gd name="connsiteY0" fmla="*/ 4268 h 363596"/>
                      <a:gd name="connsiteX1" fmla="*/ 473866 w 566057"/>
                      <a:gd name="connsiteY1" fmla="*/ 0 h 363596"/>
                      <a:gd name="connsiteX2" fmla="*/ 566057 w 566057"/>
                      <a:gd name="connsiteY2" fmla="*/ 178439 h 363596"/>
                      <a:gd name="connsiteX3" fmla="*/ 508507 w 566057"/>
                      <a:gd name="connsiteY3" fmla="*/ 363596 h 363596"/>
                      <a:gd name="connsiteX4" fmla="*/ 0 w 566057"/>
                      <a:gd name="connsiteY4" fmla="*/ 363496 h 363596"/>
                      <a:gd name="connsiteX0" fmla="*/ 4891 w 566057"/>
                      <a:gd name="connsiteY0" fmla="*/ 9195 h 368523"/>
                      <a:gd name="connsiteX1" fmla="*/ 510685 w 566057"/>
                      <a:gd name="connsiteY1" fmla="*/ 0 h 368523"/>
                      <a:gd name="connsiteX2" fmla="*/ 566057 w 566057"/>
                      <a:gd name="connsiteY2" fmla="*/ 183366 h 368523"/>
                      <a:gd name="connsiteX3" fmla="*/ 508507 w 566057"/>
                      <a:gd name="connsiteY3" fmla="*/ 368523 h 368523"/>
                      <a:gd name="connsiteX4" fmla="*/ 0 w 566057"/>
                      <a:gd name="connsiteY4" fmla="*/ 368423 h 368523"/>
                      <a:gd name="connsiteX0" fmla="*/ 4891 w 566057"/>
                      <a:gd name="connsiteY0" fmla="*/ 9195 h 375053"/>
                      <a:gd name="connsiteX1" fmla="*/ 510685 w 566057"/>
                      <a:gd name="connsiteY1" fmla="*/ 0 h 375053"/>
                      <a:gd name="connsiteX2" fmla="*/ 566057 w 566057"/>
                      <a:gd name="connsiteY2" fmla="*/ 183366 h 375053"/>
                      <a:gd name="connsiteX3" fmla="*/ 475670 w 566057"/>
                      <a:gd name="connsiteY3" fmla="*/ 375053 h 375053"/>
                      <a:gd name="connsiteX4" fmla="*/ 0 w 566057"/>
                      <a:gd name="connsiteY4" fmla="*/ 368423 h 375053"/>
                      <a:gd name="connsiteX0" fmla="*/ 4891 w 566057"/>
                      <a:gd name="connsiteY0" fmla="*/ 9195 h 375053"/>
                      <a:gd name="connsiteX1" fmla="*/ 471281 w 566057"/>
                      <a:gd name="connsiteY1" fmla="*/ 0 h 375053"/>
                      <a:gd name="connsiteX2" fmla="*/ 566057 w 566057"/>
                      <a:gd name="connsiteY2" fmla="*/ 183366 h 375053"/>
                      <a:gd name="connsiteX3" fmla="*/ 475670 w 566057"/>
                      <a:gd name="connsiteY3" fmla="*/ 375053 h 375053"/>
                      <a:gd name="connsiteX4" fmla="*/ 0 w 566057"/>
                      <a:gd name="connsiteY4" fmla="*/ 368423 h 375053"/>
                      <a:gd name="connsiteX0" fmla="*/ 4891 w 552923"/>
                      <a:gd name="connsiteY0" fmla="*/ 9195 h 375053"/>
                      <a:gd name="connsiteX1" fmla="*/ 471281 w 552923"/>
                      <a:gd name="connsiteY1" fmla="*/ 0 h 375053"/>
                      <a:gd name="connsiteX2" fmla="*/ 552923 w 552923"/>
                      <a:gd name="connsiteY2" fmla="*/ 176836 h 375053"/>
                      <a:gd name="connsiteX3" fmla="*/ 475670 w 552923"/>
                      <a:gd name="connsiteY3" fmla="*/ 375053 h 375053"/>
                      <a:gd name="connsiteX4" fmla="*/ 0 w 552923"/>
                      <a:gd name="connsiteY4" fmla="*/ 368423 h 375053"/>
                      <a:gd name="connsiteX0" fmla="*/ 4891 w 552923"/>
                      <a:gd name="connsiteY0" fmla="*/ 9195 h 368423"/>
                      <a:gd name="connsiteX1" fmla="*/ 471281 w 552923"/>
                      <a:gd name="connsiteY1" fmla="*/ 0 h 368423"/>
                      <a:gd name="connsiteX2" fmla="*/ 552923 w 552923"/>
                      <a:gd name="connsiteY2" fmla="*/ 176836 h 368423"/>
                      <a:gd name="connsiteX3" fmla="*/ 475670 w 552923"/>
                      <a:gd name="connsiteY3" fmla="*/ 348933 h 368423"/>
                      <a:gd name="connsiteX4" fmla="*/ 0 w 552923"/>
                      <a:gd name="connsiteY4" fmla="*/ 368423 h 368423"/>
                      <a:gd name="connsiteX0" fmla="*/ 4891 w 552923"/>
                      <a:gd name="connsiteY0" fmla="*/ 9195 h 355364"/>
                      <a:gd name="connsiteX1" fmla="*/ 471281 w 552923"/>
                      <a:gd name="connsiteY1" fmla="*/ 0 h 355364"/>
                      <a:gd name="connsiteX2" fmla="*/ 552923 w 552923"/>
                      <a:gd name="connsiteY2" fmla="*/ 176836 h 355364"/>
                      <a:gd name="connsiteX3" fmla="*/ 475670 w 552923"/>
                      <a:gd name="connsiteY3" fmla="*/ 348933 h 355364"/>
                      <a:gd name="connsiteX4" fmla="*/ 0 w 552923"/>
                      <a:gd name="connsiteY4" fmla="*/ 355364 h 355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2923" h="355364">
                        <a:moveTo>
                          <a:pt x="4891" y="9195"/>
                        </a:moveTo>
                        <a:lnTo>
                          <a:pt x="471281" y="0"/>
                        </a:lnTo>
                        <a:lnTo>
                          <a:pt x="552923" y="176836"/>
                        </a:lnTo>
                        <a:lnTo>
                          <a:pt x="475670" y="348933"/>
                        </a:lnTo>
                        <a:lnTo>
                          <a:pt x="0" y="355364"/>
                        </a:lnTo>
                      </a:path>
                    </a:pathLst>
                  </a:custGeom>
                  <a:ln w="19050">
                    <a:solidFill>
                      <a:schemeClr val="bg1"/>
                    </a:solidFill>
                    <a:prstDash val="dash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 sz="800"/>
                  </a:p>
                </p:txBody>
              </p:sp>
            </p:grpSp>
            <p:pic>
              <p:nvPicPr>
                <p:cNvPr id="51" name="Picture 4" descr="http://abadilabel.com/kancingmurah/files/2012/09/kcg17mm-vondenim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9792" b="74375" l="13363" r="4474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329" t="31637" r="55023" b="25838"/>
                <a:stretch/>
              </p:blipFill>
              <p:spPr bwMode="auto">
                <a:xfrm>
                  <a:off x="1202356" y="4153449"/>
                  <a:ext cx="382653" cy="3826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9" name="Rectangle 48"/>
              <p:cNvSpPr/>
              <p:nvPr/>
            </p:nvSpPr>
            <p:spPr>
              <a:xfrm>
                <a:off x="1131637" y="4117847"/>
                <a:ext cx="321203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</a:p>
            </p:txBody>
          </p:sp>
        </p:grpSp>
        <p:grpSp>
          <p:nvGrpSpPr>
            <p:cNvPr id="15" name="Group 54"/>
            <p:cNvGrpSpPr/>
            <p:nvPr/>
          </p:nvGrpSpPr>
          <p:grpSpPr>
            <a:xfrm>
              <a:off x="6792935" y="3156650"/>
              <a:ext cx="1462316" cy="523220"/>
              <a:chOff x="1101033" y="4117847"/>
              <a:chExt cx="1584176" cy="523220"/>
            </a:xfrm>
          </p:grpSpPr>
          <p:grpSp>
            <p:nvGrpSpPr>
              <p:cNvPr id="16" name="Group 55"/>
              <p:cNvGrpSpPr/>
              <p:nvPr/>
            </p:nvGrpSpPr>
            <p:grpSpPr>
              <a:xfrm>
                <a:off x="1101033" y="4151606"/>
                <a:ext cx="1584176" cy="480705"/>
                <a:chOff x="1194627" y="4108415"/>
                <a:chExt cx="1584176" cy="480705"/>
              </a:xfrm>
            </p:grpSpPr>
            <p:grpSp>
              <p:nvGrpSpPr>
                <p:cNvPr id="17" name="Group 57"/>
                <p:cNvGrpSpPr/>
                <p:nvPr/>
              </p:nvGrpSpPr>
              <p:grpSpPr>
                <a:xfrm>
                  <a:off x="1194627" y="4108415"/>
                  <a:ext cx="1584176" cy="480705"/>
                  <a:chOff x="3137613" y="1322677"/>
                  <a:chExt cx="1584176" cy="480705"/>
                </a:xfrm>
              </p:grpSpPr>
              <p:sp>
                <p:nvSpPr>
                  <p:cNvPr id="60" name="Pentagon 59"/>
                  <p:cNvSpPr/>
                  <p:nvPr/>
                </p:nvSpPr>
                <p:spPr>
                  <a:xfrm>
                    <a:off x="3175573" y="1322677"/>
                    <a:ext cx="1546216" cy="480705"/>
                  </a:xfrm>
                  <a:prstGeom prst="homePlat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ffectLst>
                    <a:outerShdw blurRad="25400" dist="38100" dir="5100000" sx="97000" sy="97000" algn="ctr" rotWithShape="0">
                      <a:srgbClr val="000000">
                        <a:alpha val="43137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    USTOMER</a:t>
                    </a:r>
                  </a:p>
                </p:txBody>
              </p:sp>
              <p:cxnSp>
                <p:nvCxnSpPr>
                  <p:cNvPr id="61" name="Straight Connector 60"/>
                  <p:cNvCxnSpPr/>
                  <p:nvPr/>
                </p:nvCxnSpPr>
                <p:spPr>
                  <a:xfrm>
                    <a:off x="3137613" y="1322677"/>
                    <a:ext cx="5313" cy="480705"/>
                  </a:xfrm>
                  <a:prstGeom prst="line">
                    <a:avLst/>
                  </a:prstGeom>
                  <a:ln w="76200">
                    <a:solidFill>
                      <a:schemeClr val="tx2">
                        <a:lumMod val="50000"/>
                      </a:schemeClr>
                    </a:solidFill>
                  </a:ln>
                  <a:effectLst>
                    <a:outerShdw blurRad="254000" dist="177800" dir="4800000" sx="134000" sy="134000" rotWithShape="0">
                      <a:srgbClr val="000000">
                        <a:alpha val="98000"/>
                      </a:srgbClr>
                    </a:outerShdw>
                  </a:effectLst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Freeform 61"/>
                  <p:cNvSpPr/>
                  <p:nvPr/>
                </p:nvSpPr>
                <p:spPr>
                  <a:xfrm>
                    <a:off x="3193984" y="1368310"/>
                    <a:ext cx="1420944" cy="379872"/>
                  </a:xfrm>
                  <a:custGeom>
                    <a:avLst/>
                    <a:gdLst>
                      <a:gd name="connsiteX0" fmla="*/ 21771 w 566057"/>
                      <a:gd name="connsiteY0" fmla="*/ 0 h 359228"/>
                      <a:gd name="connsiteX1" fmla="*/ 413657 w 566057"/>
                      <a:gd name="connsiteY1" fmla="*/ 0 h 359228"/>
                      <a:gd name="connsiteX2" fmla="*/ 566057 w 566057"/>
                      <a:gd name="connsiteY2" fmla="*/ 174171 h 359228"/>
                      <a:gd name="connsiteX3" fmla="*/ 381000 w 566057"/>
                      <a:gd name="connsiteY3" fmla="*/ 359228 h 359228"/>
                      <a:gd name="connsiteX4" fmla="*/ 0 w 566057"/>
                      <a:gd name="connsiteY4" fmla="*/ 359228 h 359228"/>
                      <a:gd name="connsiteX0" fmla="*/ 21771 w 566057"/>
                      <a:gd name="connsiteY0" fmla="*/ 0 h 359228"/>
                      <a:gd name="connsiteX1" fmla="*/ 413657 w 566057"/>
                      <a:gd name="connsiteY1" fmla="*/ 0 h 359228"/>
                      <a:gd name="connsiteX2" fmla="*/ 566057 w 566057"/>
                      <a:gd name="connsiteY2" fmla="*/ 174171 h 359228"/>
                      <a:gd name="connsiteX3" fmla="*/ 485400 w 566057"/>
                      <a:gd name="connsiteY3" fmla="*/ 349274 h 359228"/>
                      <a:gd name="connsiteX4" fmla="*/ 0 w 566057"/>
                      <a:gd name="connsiteY4" fmla="*/ 359228 h 359228"/>
                      <a:gd name="connsiteX0" fmla="*/ 21771 w 566057"/>
                      <a:gd name="connsiteY0" fmla="*/ 0 h 359228"/>
                      <a:gd name="connsiteX1" fmla="*/ 493965 w 566057"/>
                      <a:gd name="connsiteY1" fmla="*/ 19909 h 359228"/>
                      <a:gd name="connsiteX2" fmla="*/ 566057 w 566057"/>
                      <a:gd name="connsiteY2" fmla="*/ 174171 h 359228"/>
                      <a:gd name="connsiteX3" fmla="*/ 485400 w 566057"/>
                      <a:gd name="connsiteY3" fmla="*/ 349274 h 359228"/>
                      <a:gd name="connsiteX4" fmla="*/ 0 w 566057"/>
                      <a:gd name="connsiteY4" fmla="*/ 359228 h 359228"/>
                      <a:gd name="connsiteX0" fmla="*/ 21771 w 566057"/>
                      <a:gd name="connsiteY0" fmla="*/ 0 h 369182"/>
                      <a:gd name="connsiteX1" fmla="*/ 493965 w 566057"/>
                      <a:gd name="connsiteY1" fmla="*/ 19909 h 369182"/>
                      <a:gd name="connsiteX2" fmla="*/ 566057 w 566057"/>
                      <a:gd name="connsiteY2" fmla="*/ 174171 h 369182"/>
                      <a:gd name="connsiteX3" fmla="*/ 493431 w 566057"/>
                      <a:gd name="connsiteY3" fmla="*/ 369182 h 369182"/>
                      <a:gd name="connsiteX4" fmla="*/ 0 w 566057"/>
                      <a:gd name="connsiteY4" fmla="*/ 359228 h 369182"/>
                      <a:gd name="connsiteX0" fmla="*/ 21771 w 566057"/>
                      <a:gd name="connsiteY0" fmla="*/ 0 h 369182"/>
                      <a:gd name="connsiteX1" fmla="*/ 497980 w 566057"/>
                      <a:gd name="connsiteY1" fmla="*/ 9953 h 369182"/>
                      <a:gd name="connsiteX2" fmla="*/ 566057 w 566057"/>
                      <a:gd name="connsiteY2" fmla="*/ 174171 h 369182"/>
                      <a:gd name="connsiteX3" fmla="*/ 493431 w 566057"/>
                      <a:gd name="connsiteY3" fmla="*/ 369182 h 369182"/>
                      <a:gd name="connsiteX4" fmla="*/ 0 w 566057"/>
                      <a:gd name="connsiteY4" fmla="*/ 359228 h 369182"/>
                      <a:gd name="connsiteX0" fmla="*/ 21771 w 566057"/>
                      <a:gd name="connsiteY0" fmla="*/ 0 h 369182"/>
                      <a:gd name="connsiteX1" fmla="*/ 497980 w 566057"/>
                      <a:gd name="connsiteY1" fmla="*/ 9953 h 369182"/>
                      <a:gd name="connsiteX2" fmla="*/ 566057 w 566057"/>
                      <a:gd name="connsiteY2" fmla="*/ 174171 h 369182"/>
                      <a:gd name="connsiteX3" fmla="*/ 462083 w 566057"/>
                      <a:gd name="connsiteY3" fmla="*/ 369182 h 369182"/>
                      <a:gd name="connsiteX4" fmla="*/ 0 w 566057"/>
                      <a:gd name="connsiteY4" fmla="*/ 359228 h 369182"/>
                      <a:gd name="connsiteX0" fmla="*/ 21771 w 566057"/>
                      <a:gd name="connsiteY0" fmla="*/ 4268 h 373450"/>
                      <a:gd name="connsiteX1" fmla="*/ 473866 w 566057"/>
                      <a:gd name="connsiteY1" fmla="*/ 0 h 373450"/>
                      <a:gd name="connsiteX2" fmla="*/ 566057 w 566057"/>
                      <a:gd name="connsiteY2" fmla="*/ 178439 h 373450"/>
                      <a:gd name="connsiteX3" fmla="*/ 462083 w 566057"/>
                      <a:gd name="connsiteY3" fmla="*/ 373450 h 373450"/>
                      <a:gd name="connsiteX4" fmla="*/ 0 w 566057"/>
                      <a:gd name="connsiteY4" fmla="*/ 363496 h 373450"/>
                      <a:gd name="connsiteX0" fmla="*/ 4891 w 566057"/>
                      <a:gd name="connsiteY0" fmla="*/ 4268 h 373450"/>
                      <a:gd name="connsiteX1" fmla="*/ 473866 w 566057"/>
                      <a:gd name="connsiteY1" fmla="*/ 0 h 373450"/>
                      <a:gd name="connsiteX2" fmla="*/ 566057 w 566057"/>
                      <a:gd name="connsiteY2" fmla="*/ 178439 h 373450"/>
                      <a:gd name="connsiteX3" fmla="*/ 462083 w 566057"/>
                      <a:gd name="connsiteY3" fmla="*/ 373450 h 373450"/>
                      <a:gd name="connsiteX4" fmla="*/ 0 w 566057"/>
                      <a:gd name="connsiteY4" fmla="*/ 363496 h 373450"/>
                      <a:gd name="connsiteX0" fmla="*/ 4891 w 566057"/>
                      <a:gd name="connsiteY0" fmla="*/ 4268 h 363596"/>
                      <a:gd name="connsiteX1" fmla="*/ 473866 w 566057"/>
                      <a:gd name="connsiteY1" fmla="*/ 0 h 363596"/>
                      <a:gd name="connsiteX2" fmla="*/ 566057 w 566057"/>
                      <a:gd name="connsiteY2" fmla="*/ 178439 h 363596"/>
                      <a:gd name="connsiteX3" fmla="*/ 508507 w 566057"/>
                      <a:gd name="connsiteY3" fmla="*/ 363596 h 363596"/>
                      <a:gd name="connsiteX4" fmla="*/ 0 w 566057"/>
                      <a:gd name="connsiteY4" fmla="*/ 363496 h 363596"/>
                      <a:gd name="connsiteX0" fmla="*/ 4891 w 566057"/>
                      <a:gd name="connsiteY0" fmla="*/ 9195 h 368523"/>
                      <a:gd name="connsiteX1" fmla="*/ 510685 w 566057"/>
                      <a:gd name="connsiteY1" fmla="*/ 0 h 368523"/>
                      <a:gd name="connsiteX2" fmla="*/ 566057 w 566057"/>
                      <a:gd name="connsiteY2" fmla="*/ 183366 h 368523"/>
                      <a:gd name="connsiteX3" fmla="*/ 508507 w 566057"/>
                      <a:gd name="connsiteY3" fmla="*/ 368523 h 368523"/>
                      <a:gd name="connsiteX4" fmla="*/ 0 w 566057"/>
                      <a:gd name="connsiteY4" fmla="*/ 368423 h 368523"/>
                      <a:gd name="connsiteX0" fmla="*/ 4891 w 566057"/>
                      <a:gd name="connsiteY0" fmla="*/ 9195 h 375053"/>
                      <a:gd name="connsiteX1" fmla="*/ 510685 w 566057"/>
                      <a:gd name="connsiteY1" fmla="*/ 0 h 375053"/>
                      <a:gd name="connsiteX2" fmla="*/ 566057 w 566057"/>
                      <a:gd name="connsiteY2" fmla="*/ 183366 h 375053"/>
                      <a:gd name="connsiteX3" fmla="*/ 475670 w 566057"/>
                      <a:gd name="connsiteY3" fmla="*/ 375053 h 375053"/>
                      <a:gd name="connsiteX4" fmla="*/ 0 w 566057"/>
                      <a:gd name="connsiteY4" fmla="*/ 368423 h 375053"/>
                      <a:gd name="connsiteX0" fmla="*/ 4891 w 566057"/>
                      <a:gd name="connsiteY0" fmla="*/ 9195 h 375053"/>
                      <a:gd name="connsiteX1" fmla="*/ 471281 w 566057"/>
                      <a:gd name="connsiteY1" fmla="*/ 0 h 375053"/>
                      <a:gd name="connsiteX2" fmla="*/ 566057 w 566057"/>
                      <a:gd name="connsiteY2" fmla="*/ 183366 h 375053"/>
                      <a:gd name="connsiteX3" fmla="*/ 475670 w 566057"/>
                      <a:gd name="connsiteY3" fmla="*/ 375053 h 375053"/>
                      <a:gd name="connsiteX4" fmla="*/ 0 w 566057"/>
                      <a:gd name="connsiteY4" fmla="*/ 368423 h 375053"/>
                      <a:gd name="connsiteX0" fmla="*/ 4891 w 552923"/>
                      <a:gd name="connsiteY0" fmla="*/ 9195 h 375053"/>
                      <a:gd name="connsiteX1" fmla="*/ 471281 w 552923"/>
                      <a:gd name="connsiteY1" fmla="*/ 0 h 375053"/>
                      <a:gd name="connsiteX2" fmla="*/ 552923 w 552923"/>
                      <a:gd name="connsiteY2" fmla="*/ 176836 h 375053"/>
                      <a:gd name="connsiteX3" fmla="*/ 475670 w 552923"/>
                      <a:gd name="connsiteY3" fmla="*/ 375053 h 375053"/>
                      <a:gd name="connsiteX4" fmla="*/ 0 w 552923"/>
                      <a:gd name="connsiteY4" fmla="*/ 368423 h 375053"/>
                      <a:gd name="connsiteX0" fmla="*/ 4891 w 552923"/>
                      <a:gd name="connsiteY0" fmla="*/ 9195 h 368423"/>
                      <a:gd name="connsiteX1" fmla="*/ 471281 w 552923"/>
                      <a:gd name="connsiteY1" fmla="*/ 0 h 368423"/>
                      <a:gd name="connsiteX2" fmla="*/ 552923 w 552923"/>
                      <a:gd name="connsiteY2" fmla="*/ 176836 h 368423"/>
                      <a:gd name="connsiteX3" fmla="*/ 475670 w 552923"/>
                      <a:gd name="connsiteY3" fmla="*/ 348933 h 368423"/>
                      <a:gd name="connsiteX4" fmla="*/ 0 w 552923"/>
                      <a:gd name="connsiteY4" fmla="*/ 368423 h 368423"/>
                      <a:gd name="connsiteX0" fmla="*/ 4891 w 552923"/>
                      <a:gd name="connsiteY0" fmla="*/ 9195 h 355364"/>
                      <a:gd name="connsiteX1" fmla="*/ 471281 w 552923"/>
                      <a:gd name="connsiteY1" fmla="*/ 0 h 355364"/>
                      <a:gd name="connsiteX2" fmla="*/ 552923 w 552923"/>
                      <a:gd name="connsiteY2" fmla="*/ 176836 h 355364"/>
                      <a:gd name="connsiteX3" fmla="*/ 475670 w 552923"/>
                      <a:gd name="connsiteY3" fmla="*/ 348933 h 355364"/>
                      <a:gd name="connsiteX4" fmla="*/ 0 w 552923"/>
                      <a:gd name="connsiteY4" fmla="*/ 355364 h 355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2923" h="355364">
                        <a:moveTo>
                          <a:pt x="4891" y="9195"/>
                        </a:moveTo>
                        <a:lnTo>
                          <a:pt x="471281" y="0"/>
                        </a:lnTo>
                        <a:lnTo>
                          <a:pt x="552923" y="176836"/>
                        </a:lnTo>
                        <a:lnTo>
                          <a:pt x="475670" y="348933"/>
                        </a:lnTo>
                        <a:lnTo>
                          <a:pt x="0" y="355364"/>
                        </a:lnTo>
                      </a:path>
                    </a:pathLst>
                  </a:custGeom>
                  <a:ln w="19050">
                    <a:solidFill>
                      <a:schemeClr val="bg1"/>
                    </a:solidFill>
                    <a:prstDash val="dash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 sz="800"/>
                  </a:p>
                </p:txBody>
              </p:sp>
            </p:grpSp>
            <p:pic>
              <p:nvPicPr>
                <p:cNvPr id="59" name="Picture 4" descr="http://abadilabel.com/kancingmurah/files/2012/09/kcg17mm-vondenim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9792" b="74375" l="13363" r="4474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329" t="31637" r="55023" b="25838"/>
                <a:stretch/>
              </p:blipFill>
              <p:spPr bwMode="auto">
                <a:xfrm>
                  <a:off x="1202356" y="4153449"/>
                  <a:ext cx="382653" cy="3826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7" name="Rectangle 56"/>
              <p:cNvSpPr/>
              <p:nvPr/>
            </p:nvSpPr>
            <p:spPr>
              <a:xfrm>
                <a:off x="1131637" y="4117847"/>
                <a:ext cx="321203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8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</a:t>
                </a:r>
              </a:p>
            </p:txBody>
          </p:sp>
        </p:grpSp>
        <p:grpSp>
          <p:nvGrpSpPr>
            <p:cNvPr id="18" name="Group 62"/>
            <p:cNvGrpSpPr/>
            <p:nvPr/>
          </p:nvGrpSpPr>
          <p:grpSpPr>
            <a:xfrm>
              <a:off x="1285003" y="4437112"/>
              <a:ext cx="1337600" cy="544444"/>
              <a:chOff x="1101033" y="4087867"/>
              <a:chExt cx="1449067" cy="544444"/>
            </a:xfrm>
          </p:grpSpPr>
          <p:grpSp>
            <p:nvGrpSpPr>
              <p:cNvPr id="21" name="Group 63"/>
              <p:cNvGrpSpPr/>
              <p:nvPr/>
            </p:nvGrpSpPr>
            <p:grpSpPr>
              <a:xfrm>
                <a:off x="1101033" y="4151606"/>
                <a:ext cx="1449067" cy="480705"/>
                <a:chOff x="1194627" y="4108415"/>
                <a:chExt cx="1449067" cy="480705"/>
              </a:xfrm>
            </p:grpSpPr>
            <p:grpSp>
              <p:nvGrpSpPr>
                <p:cNvPr id="22" name="Group 65"/>
                <p:cNvGrpSpPr/>
                <p:nvPr/>
              </p:nvGrpSpPr>
              <p:grpSpPr>
                <a:xfrm>
                  <a:off x="1194627" y="4108415"/>
                  <a:ext cx="1449067" cy="480705"/>
                  <a:chOff x="3137613" y="1322677"/>
                  <a:chExt cx="1449067" cy="480705"/>
                </a:xfrm>
              </p:grpSpPr>
              <p:sp>
                <p:nvSpPr>
                  <p:cNvPr id="68" name="Pentagon 67"/>
                  <p:cNvSpPr/>
                  <p:nvPr/>
                </p:nvSpPr>
                <p:spPr>
                  <a:xfrm>
                    <a:off x="3175573" y="1322677"/>
                    <a:ext cx="1411107" cy="480705"/>
                  </a:xfrm>
                  <a:prstGeom prst="homePlat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ffectLst>
                    <a:outerShdw blurRad="25400" dist="38100" dir="5100000" sx="97000" sy="97000" algn="ctr" rotWithShape="0">
                      <a:srgbClr val="000000">
                        <a:alpha val="43137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r>
                      <a:rPr lang="en-US" sz="1600" dirty="0"/>
                      <a:t>BJECTIVES</a:t>
                    </a:r>
                  </a:p>
                </p:txBody>
              </p:sp>
              <p:cxnSp>
                <p:nvCxnSpPr>
                  <p:cNvPr id="69" name="Straight Connector 68"/>
                  <p:cNvCxnSpPr/>
                  <p:nvPr/>
                </p:nvCxnSpPr>
                <p:spPr>
                  <a:xfrm>
                    <a:off x="3137613" y="1322677"/>
                    <a:ext cx="5313" cy="480705"/>
                  </a:xfrm>
                  <a:prstGeom prst="line">
                    <a:avLst/>
                  </a:prstGeom>
                  <a:ln w="76200">
                    <a:solidFill>
                      <a:schemeClr val="tx2">
                        <a:lumMod val="50000"/>
                      </a:schemeClr>
                    </a:solidFill>
                  </a:ln>
                  <a:effectLst>
                    <a:outerShdw blurRad="254000" dist="177800" dir="4800000" sx="134000" sy="134000" rotWithShape="0">
                      <a:srgbClr val="000000">
                        <a:alpha val="98000"/>
                      </a:srgbClr>
                    </a:outerShdw>
                  </a:effectLst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Freeform 69"/>
                  <p:cNvSpPr/>
                  <p:nvPr/>
                </p:nvSpPr>
                <p:spPr>
                  <a:xfrm>
                    <a:off x="3193984" y="1378820"/>
                    <a:ext cx="1320688" cy="379872"/>
                  </a:xfrm>
                  <a:custGeom>
                    <a:avLst/>
                    <a:gdLst>
                      <a:gd name="connsiteX0" fmla="*/ 21771 w 566057"/>
                      <a:gd name="connsiteY0" fmla="*/ 0 h 359228"/>
                      <a:gd name="connsiteX1" fmla="*/ 413657 w 566057"/>
                      <a:gd name="connsiteY1" fmla="*/ 0 h 359228"/>
                      <a:gd name="connsiteX2" fmla="*/ 566057 w 566057"/>
                      <a:gd name="connsiteY2" fmla="*/ 174171 h 359228"/>
                      <a:gd name="connsiteX3" fmla="*/ 381000 w 566057"/>
                      <a:gd name="connsiteY3" fmla="*/ 359228 h 359228"/>
                      <a:gd name="connsiteX4" fmla="*/ 0 w 566057"/>
                      <a:gd name="connsiteY4" fmla="*/ 359228 h 359228"/>
                      <a:gd name="connsiteX0" fmla="*/ 21771 w 566057"/>
                      <a:gd name="connsiteY0" fmla="*/ 0 h 359228"/>
                      <a:gd name="connsiteX1" fmla="*/ 413657 w 566057"/>
                      <a:gd name="connsiteY1" fmla="*/ 0 h 359228"/>
                      <a:gd name="connsiteX2" fmla="*/ 566057 w 566057"/>
                      <a:gd name="connsiteY2" fmla="*/ 174171 h 359228"/>
                      <a:gd name="connsiteX3" fmla="*/ 485400 w 566057"/>
                      <a:gd name="connsiteY3" fmla="*/ 349274 h 359228"/>
                      <a:gd name="connsiteX4" fmla="*/ 0 w 566057"/>
                      <a:gd name="connsiteY4" fmla="*/ 359228 h 359228"/>
                      <a:gd name="connsiteX0" fmla="*/ 21771 w 566057"/>
                      <a:gd name="connsiteY0" fmla="*/ 0 h 359228"/>
                      <a:gd name="connsiteX1" fmla="*/ 493965 w 566057"/>
                      <a:gd name="connsiteY1" fmla="*/ 19909 h 359228"/>
                      <a:gd name="connsiteX2" fmla="*/ 566057 w 566057"/>
                      <a:gd name="connsiteY2" fmla="*/ 174171 h 359228"/>
                      <a:gd name="connsiteX3" fmla="*/ 485400 w 566057"/>
                      <a:gd name="connsiteY3" fmla="*/ 349274 h 359228"/>
                      <a:gd name="connsiteX4" fmla="*/ 0 w 566057"/>
                      <a:gd name="connsiteY4" fmla="*/ 359228 h 359228"/>
                      <a:gd name="connsiteX0" fmla="*/ 21771 w 566057"/>
                      <a:gd name="connsiteY0" fmla="*/ 0 h 369182"/>
                      <a:gd name="connsiteX1" fmla="*/ 493965 w 566057"/>
                      <a:gd name="connsiteY1" fmla="*/ 19909 h 369182"/>
                      <a:gd name="connsiteX2" fmla="*/ 566057 w 566057"/>
                      <a:gd name="connsiteY2" fmla="*/ 174171 h 369182"/>
                      <a:gd name="connsiteX3" fmla="*/ 493431 w 566057"/>
                      <a:gd name="connsiteY3" fmla="*/ 369182 h 369182"/>
                      <a:gd name="connsiteX4" fmla="*/ 0 w 566057"/>
                      <a:gd name="connsiteY4" fmla="*/ 359228 h 369182"/>
                      <a:gd name="connsiteX0" fmla="*/ 21771 w 566057"/>
                      <a:gd name="connsiteY0" fmla="*/ 0 h 369182"/>
                      <a:gd name="connsiteX1" fmla="*/ 497980 w 566057"/>
                      <a:gd name="connsiteY1" fmla="*/ 9953 h 369182"/>
                      <a:gd name="connsiteX2" fmla="*/ 566057 w 566057"/>
                      <a:gd name="connsiteY2" fmla="*/ 174171 h 369182"/>
                      <a:gd name="connsiteX3" fmla="*/ 493431 w 566057"/>
                      <a:gd name="connsiteY3" fmla="*/ 369182 h 369182"/>
                      <a:gd name="connsiteX4" fmla="*/ 0 w 566057"/>
                      <a:gd name="connsiteY4" fmla="*/ 359228 h 369182"/>
                      <a:gd name="connsiteX0" fmla="*/ 21771 w 566057"/>
                      <a:gd name="connsiteY0" fmla="*/ 0 h 369182"/>
                      <a:gd name="connsiteX1" fmla="*/ 497980 w 566057"/>
                      <a:gd name="connsiteY1" fmla="*/ 9953 h 369182"/>
                      <a:gd name="connsiteX2" fmla="*/ 566057 w 566057"/>
                      <a:gd name="connsiteY2" fmla="*/ 174171 h 369182"/>
                      <a:gd name="connsiteX3" fmla="*/ 462083 w 566057"/>
                      <a:gd name="connsiteY3" fmla="*/ 369182 h 369182"/>
                      <a:gd name="connsiteX4" fmla="*/ 0 w 566057"/>
                      <a:gd name="connsiteY4" fmla="*/ 359228 h 369182"/>
                      <a:gd name="connsiteX0" fmla="*/ 21771 w 566057"/>
                      <a:gd name="connsiteY0" fmla="*/ 4268 h 373450"/>
                      <a:gd name="connsiteX1" fmla="*/ 473866 w 566057"/>
                      <a:gd name="connsiteY1" fmla="*/ 0 h 373450"/>
                      <a:gd name="connsiteX2" fmla="*/ 566057 w 566057"/>
                      <a:gd name="connsiteY2" fmla="*/ 178439 h 373450"/>
                      <a:gd name="connsiteX3" fmla="*/ 462083 w 566057"/>
                      <a:gd name="connsiteY3" fmla="*/ 373450 h 373450"/>
                      <a:gd name="connsiteX4" fmla="*/ 0 w 566057"/>
                      <a:gd name="connsiteY4" fmla="*/ 363496 h 373450"/>
                      <a:gd name="connsiteX0" fmla="*/ 4891 w 566057"/>
                      <a:gd name="connsiteY0" fmla="*/ 4268 h 373450"/>
                      <a:gd name="connsiteX1" fmla="*/ 473866 w 566057"/>
                      <a:gd name="connsiteY1" fmla="*/ 0 h 373450"/>
                      <a:gd name="connsiteX2" fmla="*/ 566057 w 566057"/>
                      <a:gd name="connsiteY2" fmla="*/ 178439 h 373450"/>
                      <a:gd name="connsiteX3" fmla="*/ 462083 w 566057"/>
                      <a:gd name="connsiteY3" fmla="*/ 373450 h 373450"/>
                      <a:gd name="connsiteX4" fmla="*/ 0 w 566057"/>
                      <a:gd name="connsiteY4" fmla="*/ 363496 h 373450"/>
                      <a:gd name="connsiteX0" fmla="*/ 4891 w 566057"/>
                      <a:gd name="connsiteY0" fmla="*/ 4268 h 363596"/>
                      <a:gd name="connsiteX1" fmla="*/ 473866 w 566057"/>
                      <a:gd name="connsiteY1" fmla="*/ 0 h 363596"/>
                      <a:gd name="connsiteX2" fmla="*/ 566057 w 566057"/>
                      <a:gd name="connsiteY2" fmla="*/ 178439 h 363596"/>
                      <a:gd name="connsiteX3" fmla="*/ 508507 w 566057"/>
                      <a:gd name="connsiteY3" fmla="*/ 363596 h 363596"/>
                      <a:gd name="connsiteX4" fmla="*/ 0 w 566057"/>
                      <a:gd name="connsiteY4" fmla="*/ 363496 h 363596"/>
                      <a:gd name="connsiteX0" fmla="*/ 4891 w 566057"/>
                      <a:gd name="connsiteY0" fmla="*/ 9195 h 368523"/>
                      <a:gd name="connsiteX1" fmla="*/ 510685 w 566057"/>
                      <a:gd name="connsiteY1" fmla="*/ 0 h 368523"/>
                      <a:gd name="connsiteX2" fmla="*/ 566057 w 566057"/>
                      <a:gd name="connsiteY2" fmla="*/ 183366 h 368523"/>
                      <a:gd name="connsiteX3" fmla="*/ 508507 w 566057"/>
                      <a:gd name="connsiteY3" fmla="*/ 368523 h 368523"/>
                      <a:gd name="connsiteX4" fmla="*/ 0 w 566057"/>
                      <a:gd name="connsiteY4" fmla="*/ 368423 h 368523"/>
                      <a:gd name="connsiteX0" fmla="*/ 4891 w 566057"/>
                      <a:gd name="connsiteY0" fmla="*/ 9195 h 375053"/>
                      <a:gd name="connsiteX1" fmla="*/ 510685 w 566057"/>
                      <a:gd name="connsiteY1" fmla="*/ 0 h 375053"/>
                      <a:gd name="connsiteX2" fmla="*/ 566057 w 566057"/>
                      <a:gd name="connsiteY2" fmla="*/ 183366 h 375053"/>
                      <a:gd name="connsiteX3" fmla="*/ 475670 w 566057"/>
                      <a:gd name="connsiteY3" fmla="*/ 375053 h 375053"/>
                      <a:gd name="connsiteX4" fmla="*/ 0 w 566057"/>
                      <a:gd name="connsiteY4" fmla="*/ 368423 h 375053"/>
                      <a:gd name="connsiteX0" fmla="*/ 4891 w 566057"/>
                      <a:gd name="connsiteY0" fmla="*/ 9195 h 375053"/>
                      <a:gd name="connsiteX1" fmla="*/ 471281 w 566057"/>
                      <a:gd name="connsiteY1" fmla="*/ 0 h 375053"/>
                      <a:gd name="connsiteX2" fmla="*/ 566057 w 566057"/>
                      <a:gd name="connsiteY2" fmla="*/ 183366 h 375053"/>
                      <a:gd name="connsiteX3" fmla="*/ 475670 w 566057"/>
                      <a:gd name="connsiteY3" fmla="*/ 375053 h 375053"/>
                      <a:gd name="connsiteX4" fmla="*/ 0 w 566057"/>
                      <a:gd name="connsiteY4" fmla="*/ 368423 h 375053"/>
                      <a:gd name="connsiteX0" fmla="*/ 4891 w 552923"/>
                      <a:gd name="connsiteY0" fmla="*/ 9195 h 375053"/>
                      <a:gd name="connsiteX1" fmla="*/ 471281 w 552923"/>
                      <a:gd name="connsiteY1" fmla="*/ 0 h 375053"/>
                      <a:gd name="connsiteX2" fmla="*/ 552923 w 552923"/>
                      <a:gd name="connsiteY2" fmla="*/ 176836 h 375053"/>
                      <a:gd name="connsiteX3" fmla="*/ 475670 w 552923"/>
                      <a:gd name="connsiteY3" fmla="*/ 375053 h 375053"/>
                      <a:gd name="connsiteX4" fmla="*/ 0 w 552923"/>
                      <a:gd name="connsiteY4" fmla="*/ 368423 h 375053"/>
                      <a:gd name="connsiteX0" fmla="*/ 4891 w 552923"/>
                      <a:gd name="connsiteY0" fmla="*/ 9195 h 368423"/>
                      <a:gd name="connsiteX1" fmla="*/ 471281 w 552923"/>
                      <a:gd name="connsiteY1" fmla="*/ 0 h 368423"/>
                      <a:gd name="connsiteX2" fmla="*/ 552923 w 552923"/>
                      <a:gd name="connsiteY2" fmla="*/ 176836 h 368423"/>
                      <a:gd name="connsiteX3" fmla="*/ 475670 w 552923"/>
                      <a:gd name="connsiteY3" fmla="*/ 348933 h 368423"/>
                      <a:gd name="connsiteX4" fmla="*/ 0 w 552923"/>
                      <a:gd name="connsiteY4" fmla="*/ 368423 h 368423"/>
                      <a:gd name="connsiteX0" fmla="*/ 4891 w 552923"/>
                      <a:gd name="connsiteY0" fmla="*/ 9195 h 355364"/>
                      <a:gd name="connsiteX1" fmla="*/ 471281 w 552923"/>
                      <a:gd name="connsiteY1" fmla="*/ 0 h 355364"/>
                      <a:gd name="connsiteX2" fmla="*/ 552923 w 552923"/>
                      <a:gd name="connsiteY2" fmla="*/ 176836 h 355364"/>
                      <a:gd name="connsiteX3" fmla="*/ 475670 w 552923"/>
                      <a:gd name="connsiteY3" fmla="*/ 348933 h 355364"/>
                      <a:gd name="connsiteX4" fmla="*/ 0 w 552923"/>
                      <a:gd name="connsiteY4" fmla="*/ 355364 h 355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2923" h="355364">
                        <a:moveTo>
                          <a:pt x="4891" y="9195"/>
                        </a:moveTo>
                        <a:lnTo>
                          <a:pt x="471281" y="0"/>
                        </a:lnTo>
                        <a:lnTo>
                          <a:pt x="552923" y="176836"/>
                        </a:lnTo>
                        <a:lnTo>
                          <a:pt x="475670" y="348933"/>
                        </a:lnTo>
                        <a:lnTo>
                          <a:pt x="0" y="355364"/>
                        </a:lnTo>
                      </a:path>
                    </a:pathLst>
                  </a:custGeom>
                  <a:ln w="19050">
                    <a:solidFill>
                      <a:schemeClr val="bg1"/>
                    </a:solidFill>
                    <a:prstDash val="dash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 sz="800"/>
                  </a:p>
                </p:txBody>
              </p:sp>
            </p:grpSp>
            <p:pic>
              <p:nvPicPr>
                <p:cNvPr id="67" name="Picture 4" descr="http://abadilabel.com/kancingmurah/files/2012/09/kcg17mm-vondenim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9792" b="74375" l="13363" r="4474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329" t="31637" r="55023" b="25838"/>
                <a:stretch/>
              </p:blipFill>
              <p:spPr bwMode="auto">
                <a:xfrm>
                  <a:off x="1202356" y="4153449"/>
                  <a:ext cx="382653" cy="3826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65" name="Rectangle 64"/>
              <p:cNvSpPr/>
              <p:nvPr/>
            </p:nvSpPr>
            <p:spPr>
              <a:xfrm>
                <a:off x="1131637" y="4087867"/>
                <a:ext cx="321203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8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</a:t>
                </a:r>
              </a:p>
            </p:txBody>
          </p:sp>
        </p:grpSp>
        <p:grpSp>
          <p:nvGrpSpPr>
            <p:cNvPr id="23" name="Group 70"/>
            <p:cNvGrpSpPr/>
            <p:nvPr/>
          </p:nvGrpSpPr>
          <p:grpSpPr>
            <a:xfrm>
              <a:off x="3633216" y="5877272"/>
              <a:ext cx="1337600" cy="481384"/>
              <a:chOff x="1101033" y="4150927"/>
              <a:chExt cx="1449067" cy="481384"/>
            </a:xfrm>
          </p:grpSpPr>
          <p:grpSp>
            <p:nvGrpSpPr>
              <p:cNvPr id="24" name="Group 71"/>
              <p:cNvGrpSpPr/>
              <p:nvPr/>
            </p:nvGrpSpPr>
            <p:grpSpPr>
              <a:xfrm>
                <a:off x="1101033" y="4151606"/>
                <a:ext cx="1449067" cy="480705"/>
                <a:chOff x="1194627" y="4108415"/>
                <a:chExt cx="1449067" cy="480705"/>
              </a:xfrm>
            </p:grpSpPr>
            <p:grpSp>
              <p:nvGrpSpPr>
                <p:cNvPr id="25" name="Group 73"/>
                <p:cNvGrpSpPr/>
                <p:nvPr/>
              </p:nvGrpSpPr>
              <p:grpSpPr>
                <a:xfrm>
                  <a:off x="1194627" y="4108415"/>
                  <a:ext cx="1449067" cy="480705"/>
                  <a:chOff x="3137613" y="1322677"/>
                  <a:chExt cx="1449067" cy="480705"/>
                </a:xfrm>
              </p:grpSpPr>
              <p:sp>
                <p:nvSpPr>
                  <p:cNvPr id="76" name="Pentagon 75"/>
                  <p:cNvSpPr/>
                  <p:nvPr/>
                </p:nvSpPr>
                <p:spPr>
                  <a:xfrm>
                    <a:off x="3175573" y="1322677"/>
                    <a:ext cx="1411107" cy="480705"/>
                  </a:xfrm>
                  <a:prstGeom prst="homePlat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ffectLst>
                    <a:outerShdw blurRad="25400" dist="38100" dir="5100000" sx="97000" sy="97000" algn="ctr" rotWithShape="0">
                      <a:srgbClr val="000000">
                        <a:alpha val="43137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r>
                      <a:rPr lang="en-US" sz="1600" dirty="0"/>
                      <a:t>EFERENCE</a:t>
                    </a:r>
                  </a:p>
                </p:txBody>
              </p:sp>
              <p:cxnSp>
                <p:nvCxnSpPr>
                  <p:cNvPr id="77" name="Straight Connector 76"/>
                  <p:cNvCxnSpPr/>
                  <p:nvPr/>
                </p:nvCxnSpPr>
                <p:spPr>
                  <a:xfrm>
                    <a:off x="3137613" y="1322677"/>
                    <a:ext cx="5313" cy="480705"/>
                  </a:xfrm>
                  <a:prstGeom prst="line">
                    <a:avLst/>
                  </a:prstGeom>
                  <a:ln w="76200">
                    <a:solidFill>
                      <a:schemeClr val="tx2">
                        <a:lumMod val="50000"/>
                      </a:schemeClr>
                    </a:solidFill>
                  </a:ln>
                  <a:effectLst>
                    <a:outerShdw blurRad="254000" dist="177800" dir="4800000" sx="134000" sy="134000" rotWithShape="0">
                      <a:srgbClr val="000000">
                        <a:alpha val="98000"/>
                      </a:srgbClr>
                    </a:outerShdw>
                  </a:effectLst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" name="Freeform 77"/>
                  <p:cNvSpPr/>
                  <p:nvPr/>
                </p:nvSpPr>
                <p:spPr>
                  <a:xfrm>
                    <a:off x="3193984" y="1378820"/>
                    <a:ext cx="1320688" cy="379872"/>
                  </a:xfrm>
                  <a:custGeom>
                    <a:avLst/>
                    <a:gdLst>
                      <a:gd name="connsiteX0" fmla="*/ 21771 w 566057"/>
                      <a:gd name="connsiteY0" fmla="*/ 0 h 359228"/>
                      <a:gd name="connsiteX1" fmla="*/ 413657 w 566057"/>
                      <a:gd name="connsiteY1" fmla="*/ 0 h 359228"/>
                      <a:gd name="connsiteX2" fmla="*/ 566057 w 566057"/>
                      <a:gd name="connsiteY2" fmla="*/ 174171 h 359228"/>
                      <a:gd name="connsiteX3" fmla="*/ 381000 w 566057"/>
                      <a:gd name="connsiteY3" fmla="*/ 359228 h 359228"/>
                      <a:gd name="connsiteX4" fmla="*/ 0 w 566057"/>
                      <a:gd name="connsiteY4" fmla="*/ 359228 h 359228"/>
                      <a:gd name="connsiteX0" fmla="*/ 21771 w 566057"/>
                      <a:gd name="connsiteY0" fmla="*/ 0 h 359228"/>
                      <a:gd name="connsiteX1" fmla="*/ 413657 w 566057"/>
                      <a:gd name="connsiteY1" fmla="*/ 0 h 359228"/>
                      <a:gd name="connsiteX2" fmla="*/ 566057 w 566057"/>
                      <a:gd name="connsiteY2" fmla="*/ 174171 h 359228"/>
                      <a:gd name="connsiteX3" fmla="*/ 485400 w 566057"/>
                      <a:gd name="connsiteY3" fmla="*/ 349274 h 359228"/>
                      <a:gd name="connsiteX4" fmla="*/ 0 w 566057"/>
                      <a:gd name="connsiteY4" fmla="*/ 359228 h 359228"/>
                      <a:gd name="connsiteX0" fmla="*/ 21771 w 566057"/>
                      <a:gd name="connsiteY0" fmla="*/ 0 h 359228"/>
                      <a:gd name="connsiteX1" fmla="*/ 493965 w 566057"/>
                      <a:gd name="connsiteY1" fmla="*/ 19909 h 359228"/>
                      <a:gd name="connsiteX2" fmla="*/ 566057 w 566057"/>
                      <a:gd name="connsiteY2" fmla="*/ 174171 h 359228"/>
                      <a:gd name="connsiteX3" fmla="*/ 485400 w 566057"/>
                      <a:gd name="connsiteY3" fmla="*/ 349274 h 359228"/>
                      <a:gd name="connsiteX4" fmla="*/ 0 w 566057"/>
                      <a:gd name="connsiteY4" fmla="*/ 359228 h 359228"/>
                      <a:gd name="connsiteX0" fmla="*/ 21771 w 566057"/>
                      <a:gd name="connsiteY0" fmla="*/ 0 h 369182"/>
                      <a:gd name="connsiteX1" fmla="*/ 493965 w 566057"/>
                      <a:gd name="connsiteY1" fmla="*/ 19909 h 369182"/>
                      <a:gd name="connsiteX2" fmla="*/ 566057 w 566057"/>
                      <a:gd name="connsiteY2" fmla="*/ 174171 h 369182"/>
                      <a:gd name="connsiteX3" fmla="*/ 493431 w 566057"/>
                      <a:gd name="connsiteY3" fmla="*/ 369182 h 369182"/>
                      <a:gd name="connsiteX4" fmla="*/ 0 w 566057"/>
                      <a:gd name="connsiteY4" fmla="*/ 359228 h 369182"/>
                      <a:gd name="connsiteX0" fmla="*/ 21771 w 566057"/>
                      <a:gd name="connsiteY0" fmla="*/ 0 h 369182"/>
                      <a:gd name="connsiteX1" fmla="*/ 497980 w 566057"/>
                      <a:gd name="connsiteY1" fmla="*/ 9953 h 369182"/>
                      <a:gd name="connsiteX2" fmla="*/ 566057 w 566057"/>
                      <a:gd name="connsiteY2" fmla="*/ 174171 h 369182"/>
                      <a:gd name="connsiteX3" fmla="*/ 493431 w 566057"/>
                      <a:gd name="connsiteY3" fmla="*/ 369182 h 369182"/>
                      <a:gd name="connsiteX4" fmla="*/ 0 w 566057"/>
                      <a:gd name="connsiteY4" fmla="*/ 359228 h 369182"/>
                      <a:gd name="connsiteX0" fmla="*/ 21771 w 566057"/>
                      <a:gd name="connsiteY0" fmla="*/ 0 h 369182"/>
                      <a:gd name="connsiteX1" fmla="*/ 497980 w 566057"/>
                      <a:gd name="connsiteY1" fmla="*/ 9953 h 369182"/>
                      <a:gd name="connsiteX2" fmla="*/ 566057 w 566057"/>
                      <a:gd name="connsiteY2" fmla="*/ 174171 h 369182"/>
                      <a:gd name="connsiteX3" fmla="*/ 462083 w 566057"/>
                      <a:gd name="connsiteY3" fmla="*/ 369182 h 369182"/>
                      <a:gd name="connsiteX4" fmla="*/ 0 w 566057"/>
                      <a:gd name="connsiteY4" fmla="*/ 359228 h 369182"/>
                      <a:gd name="connsiteX0" fmla="*/ 21771 w 566057"/>
                      <a:gd name="connsiteY0" fmla="*/ 4268 h 373450"/>
                      <a:gd name="connsiteX1" fmla="*/ 473866 w 566057"/>
                      <a:gd name="connsiteY1" fmla="*/ 0 h 373450"/>
                      <a:gd name="connsiteX2" fmla="*/ 566057 w 566057"/>
                      <a:gd name="connsiteY2" fmla="*/ 178439 h 373450"/>
                      <a:gd name="connsiteX3" fmla="*/ 462083 w 566057"/>
                      <a:gd name="connsiteY3" fmla="*/ 373450 h 373450"/>
                      <a:gd name="connsiteX4" fmla="*/ 0 w 566057"/>
                      <a:gd name="connsiteY4" fmla="*/ 363496 h 373450"/>
                      <a:gd name="connsiteX0" fmla="*/ 4891 w 566057"/>
                      <a:gd name="connsiteY0" fmla="*/ 4268 h 373450"/>
                      <a:gd name="connsiteX1" fmla="*/ 473866 w 566057"/>
                      <a:gd name="connsiteY1" fmla="*/ 0 h 373450"/>
                      <a:gd name="connsiteX2" fmla="*/ 566057 w 566057"/>
                      <a:gd name="connsiteY2" fmla="*/ 178439 h 373450"/>
                      <a:gd name="connsiteX3" fmla="*/ 462083 w 566057"/>
                      <a:gd name="connsiteY3" fmla="*/ 373450 h 373450"/>
                      <a:gd name="connsiteX4" fmla="*/ 0 w 566057"/>
                      <a:gd name="connsiteY4" fmla="*/ 363496 h 373450"/>
                      <a:gd name="connsiteX0" fmla="*/ 4891 w 566057"/>
                      <a:gd name="connsiteY0" fmla="*/ 4268 h 363596"/>
                      <a:gd name="connsiteX1" fmla="*/ 473866 w 566057"/>
                      <a:gd name="connsiteY1" fmla="*/ 0 h 363596"/>
                      <a:gd name="connsiteX2" fmla="*/ 566057 w 566057"/>
                      <a:gd name="connsiteY2" fmla="*/ 178439 h 363596"/>
                      <a:gd name="connsiteX3" fmla="*/ 508507 w 566057"/>
                      <a:gd name="connsiteY3" fmla="*/ 363596 h 363596"/>
                      <a:gd name="connsiteX4" fmla="*/ 0 w 566057"/>
                      <a:gd name="connsiteY4" fmla="*/ 363496 h 363596"/>
                      <a:gd name="connsiteX0" fmla="*/ 4891 w 566057"/>
                      <a:gd name="connsiteY0" fmla="*/ 9195 h 368523"/>
                      <a:gd name="connsiteX1" fmla="*/ 510685 w 566057"/>
                      <a:gd name="connsiteY1" fmla="*/ 0 h 368523"/>
                      <a:gd name="connsiteX2" fmla="*/ 566057 w 566057"/>
                      <a:gd name="connsiteY2" fmla="*/ 183366 h 368523"/>
                      <a:gd name="connsiteX3" fmla="*/ 508507 w 566057"/>
                      <a:gd name="connsiteY3" fmla="*/ 368523 h 368523"/>
                      <a:gd name="connsiteX4" fmla="*/ 0 w 566057"/>
                      <a:gd name="connsiteY4" fmla="*/ 368423 h 368523"/>
                      <a:gd name="connsiteX0" fmla="*/ 4891 w 566057"/>
                      <a:gd name="connsiteY0" fmla="*/ 9195 h 375053"/>
                      <a:gd name="connsiteX1" fmla="*/ 510685 w 566057"/>
                      <a:gd name="connsiteY1" fmla="*/ 0 h 375053"/>
                      <a:gd name="connsiteX2" fmla="*/ 566057 w 566057"/>
                      <a:gd name="connsiteY2" fmla="*/ 183366 h 375053"/>
                      <a:gd name="connsiteX3" fmla="*/ 475670 w 566057"/>
                      <a:gd name="connsiteY3" fmla="*/ 375053 h 375053"/>
                      <a:gd name="connsiteX4" fmla="*/ 0 w 566057"/>
                      <a:gd name="connsiteY4" fmla="*/ 368423 h 375053"/>
                      <a:gd name="connsiteX0" fmla="*/ 4891 w 566057"/>
                      <a:gd name="connsiteY0" fmla="*/ 9195 h 375053"/>
                      <a:gd name="connsiteX1" fmla="*/ 471281 w 566057"/>
                      <a:gd name="connsiteY1" fmla="*/ 0 h 375053"/>
                      <a:gd name="connsiteX2" fmla="*/ 566057 w 566057"/>
                      <a:gd name="connsiteY2" fmla="*/ 183366 h 375053"/>
                      <a:gd name="connsiteX3" fmla="*/ 475670 w 566057"/>
                      <a:gd name="connsiteY3" fmla="*/ 375053 h 375053"/>
                      <a:gd name="connsiteX4" fmla="*/ 0 w 566057"/>
                      <a:gd name="connsiteY4" fmla="*/ 368423 h 375053"/>
                      <a:gd name="connsiteX0" fmla="*/ 4891 w 552923"/>
                      <a:gd name="connsiteY0" fmla="*/ 9195 h 375053"/>
                      <a:gd name="connsiteX1" fmla="*/ 471281 w 552923"/>
                      <a:gd name="connsiteY1" fmla="*/ 0 h 375053"/>
                      <a:gd name="connsiteX2" fmla="*/ 552923 w 552923"/>
                      <a:gd name="connsiteY2" fmla="*/ 176836 h 375053"/>
                      <a:gd name="connsiteX3" fmla="*/ 475670 w 552923"/>
                      <a:gd name="connsiteY3" fmla="*/ 375053 h 375053"/>
                      <a:gd name="connsiteX4" fmla="*/ 0 w 552923"/>
                      <a:gd name="connsiteY4" fmla="*/ 368423 h 375053"/>
                      <a:gd name="connsiteX0" fmla="*/ 4891 w 552923"/>
                      <a:gd name="connsiteY0" fmla="*/ 9195 h 368423"/>
                      <a:gd name="connsiteX1" fmla="*/ 471281 w 552923"/>
                      <a:gd name="connsiteY1" fmla="*/ 0 h 368423"/>
                      <a:gd name="connsiteX2" fmla="*/ 552923 w 552923"/>
                      <a:gd name="connsiteY2" fmla="*/ 176836 h 368423"/>
                      <a:gd name="connsiteX3" fmla="*/ 475670 w 552923"/>
                      <a:gd name="connsiteY3" fmla="*/ 348933 h 368423"/>
                      <a:gd name="connsiteX4" fmla="*/ 0 w 552923"/>
                      <a:gd name="connsiteY4" fmla="*/ 368423 h 368423"/>
                      <a:gd name="connsiteX0" fmla="*/ 4891 w 552923"/>
                      <a:gd name="connsiteY0" fmla="*/ 9195 h 355364"/>
                      <a:gd name="connsiteX1" fmla="*/ 471281 w 552923"/>
                      <a:gd name="connsiteY1" fmla="*/ 0 h 355364"/>
                      <a:gd name="connsiteX2" fmla="*/ 552923 w 552923"/>
                      <a:gd name="connsiteY2" fmla="*/ 176836 h 355364"/>
                      <a:gd name="connsiteX3" fmla="*/ 475670 w 552923"/>
                      <a:gd name="connsiteY3" fmla="*/ 348933 h 355364"/>
                      <a:gd name="connsiteX4" fmla="*/ 0 w 552923"/>
                      <a:gd name="connsiteY4" fmla="*/ 355364 h 355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2923" h="355364">
                        <a:moveTo>
                          <a:pt x="4891" y="9195"/>
                        </a:moveTo>
                        <a:lnTo>
                          <a:pt x="471281" y="0"/>
                        </a:lnTo>
                        <a:lnTo>
                          <a:pt x="552923" y="176836"/>
                        </a:lnTo>
                        <a:lnTo>
                          <a:pt x="475670" y="348933"/>
                        </a:lnTo>
                        <a:lnTo>
                          <a:pt x="0" y="355364"/>
                        </a:lnTo>
                      </a:path>
                    </a:pathLst>
                  </a:custGeom>
                  <a:ln w="19050">
                    <a:solidFill>
                      <a:schemeClr val="bg1"/>
                    </a:solidFill>
                    <a:prstDash val="dash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 sz="800"/>
                  </a:p>
                </p:txBody>
              </p:sp>
            </p:grpSp>
            <p:pic>
              <p:nvPicPr>
                <p:cNvPr id="75" name="Picture 4" descr="http://abadilabel.com/kancingmurah/files/2012/09/kcg17mm-vondenim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9792" b="74375" l="13363" r="4474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329" t="31637" r="55023" b="25838"/>
                <a:stretch/>
              </p:blipFill>
              <p:spPr bwMode="auto">
                <a:xfrm>
                  <a:off x="1202356" y="4153449"/>
                  <a:ext cx="382653" cy="3826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3" name="Rectangle 72"/>
              <p:cNvSpPr/>
              <p:nvPr/>
            </p:nvSpPr>
            <p:spPr>
              <a:xfrm>
                <a:off x="1131637" y="4150927"/>
                <a:ext cx="321203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4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</a:t>
                </a:r>
              </a:p>
            </p:txBody>
          </p:sp>
        </p:grpSp>
        <p:grpSp>
          <p:nvGrpSpPr>
            <p:cNvPr id="27" name="Group 78"/>
            <p:cNvGrpSpPr/>
            <p:nvPr/>
          </p:nvGrpSpPr>
          <p:grpSpPr>
            <a:xfrm>
              <a:off x="5173566" y="4509123"/>
              <a:ext cx="1212883" cy="480705"/>
              <a:chOff x="1101033" y="4151606"/>
              <a:chExt cx="1313957" cy="480705"/>
            </a:xfrm>
          </p:grpSpPr>
          <p:grpSp>
            <p:nvGrpSpPr>
              <p:cNvPr id="28" name="Group 79"/>
              <p:cNvGrpSpPr/>
              <p:nvPr/>
            </p:nvGrpSpPr>
            <p:grpSpPr>
              <a:xfrm>
                <a:off x="1101033" y="4151606"/>
                <a:ext cx="1313957" cy="480705"/>
                <a:chOff x="1194627" y="4108415"/>
                <a:chExt cx="1313957" cy="480705"/>
              </a:xfrm>
            </p:grpSpPr>
            <p:grpSp>
              <p:nvGrpSpPr>
                <p:cNvPr id="29" name="Group 81"/>
                <p:cNvGrpSpPr/>
                <p:nvPr/>
              </p:nvGrpSpPr>
              <p:grpSpPr>
                <a:xfrm>
                  <a:off x="1194627" y="4108415"/>
                  <a:ext cx="1313957" cy="480705"/>
                  <a:chOff x="3137613" y="1322677"/>
                  <a:chExt cx="1313957" cy="480705"/>
                </a:xfrm>
              </p:grpSpPr>
              <p:sp>
                <p:nvSpPr>
                  <p:cNvPr id="84" name="Pentagon 83"/>
                  <p:cNvSpPr/>
                  <p:nvPr/>
                </p:nvSpPr>
                <p:spPr>
                  <a:xfrm>
                    <a:off x="3175573" y="1322677"/>
                    <a:ext cx="1275997" cy="480705"/>
                  </a:xfrm>
                  <a:prstGeom prst="homePlat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ffectLst>
                    <a:outerShdw blurRad="25400" dist="38100" dir="5100000" sx="97000" sy="97000" algn="ctr" rotWithShape="0">
                      <a:srgbClr val="000000">
                        <a:alpha val="43137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1600" dirty="0"/>
                      <a:t>      ISK</a:t>
                    </a:r>
                  </a:p>
                </p:txBody>
              </p: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3137613" y="1322677"/>
                    <a:ext cx="5313" cy="480705"/>
                  </a:xfrm>
                  <a:prstGeom prst="line">
                    <a:avLst/>
                  </a:prstGeom>
                  <a:ln w="76200">
                    <a:solidFill>
                      <a:schemeClr val="tx2">
                        <a:lumMod val="50000"/>
                      </a:schemeClr>
                    </a:solidFill>
                  </a:ln>
                  <a:effectLst>
                    <a:outerShdw blurRad="254000" dist="177800" dir="4800000" sx="134000" sy="134000" rotWithShape="0">
                      <a:srgbClr val="000000">
                        <a:alpha val="98000"/>
                      </a:srgbClr>
                    </a:outerShdw>
                  </a:effectLst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6" name="Freeform 85"/>
                  <p:cNvSpPr/>
                  <p:nvPr/>
                </p:nvSpPr>
                <p:spPr>
                  <a:xfrm>
                    <a:off x="3193984" y="1368310"/>
                    <a:ext cx="1175365" cy="379872"/>
                  </a:xfrm>
                  <a:custGeom>
                    <a:avLst/>
                    <a:gdLst>
                      <a:gd name="connsiteX0" fmla="*/ 21771 w 566057"/>
                      <a:gd name="connsiteY0" fmla="*/ 0 h 359228"/>
                      <a:gd name="connsiteX1" fmla="*/ 413657 w 566057"/>
                      <a:gd name="connsiteY1" fmla="*/ 0 h 359228"/>
                      <a:gd name="connsiteX2" fmla="*/ 566057 w 566057"/>
                      <a:gd name="connsiteY2" fmla="*/ 174171 h 359228"/>
                      <a:gd name="connsiteX3" fmla="*/ 381000 w 566057"/>
                      <a:gd name="connsiteY3" fmla="*/ 359228 h 359228"/>
                      <a:gd name="connsiteX4" fmla="*/ 0 w 566057"/>
                      <a:gd name="connsiteY4" fmla="*/ 359228 h 359228"/>
                      <a:gd name="connsiteX0" fmla="*/ 21771 w 566057"/>
                      <a:gd name="connsiteY0" fmla="*/ 0 h 359228"/>
                      <a:gd name="connsiteX1" fmla="*/ 413657 w 566057"/>
                      <a:gd name="connsiteY1" fmla="*/ 0 h 359228"/>
                      <a:gd name="connsiteX2" fmla="*/ 566057 w 566057"/>
                      <a:gd name="connsiteY2" fmla="*/ 174171 h 359228"/>
                      <a:gd name="connsiteX3" fmla="*/ 485400 w 566057"/>
                      <a:gd name="connsiteY3" fmla="*/ 349274 h 359228"/>
                      <a:gd name="connsiteX4" fmla="*/ 0 w 566057"/>
                      <a:gd name="connsiteY4" fmla="*/ 359228 h 359228"/>
                      <a:gd name="connsiteX0" fmla="*/ 21771 w 566057"/>
                      <a:gd name="connsiteY0" fmla="*/ 0 h 359228"/>
                      <a:gd name="connsiteX1" fmla="*/ 493965 w 566057"/>
                      <a:gd name="connsiteY1" fmla="*/ 19909 h 359228"/>
                      <a:gd name="connsiteX2" fmla="*/ 566057 w 566057"/>
                      <a:gd name="connsiteY2" fmla="*/ 174171 h 359228"/>
                      <a:gd name="connsiteX3" fmla="*/ 485400 w 566057"/>
                      <a:gd name="connsiteY3" fmla="*/ 349274 h 359228"/>
                      <a:gd name="connsiteX4" fmla="*/ 0 w 566057"/>
                      <a:gd name="connsiteY4" fmla="*/ 359228 h 359228"/>
                      <a:gd name="connsiteX0" fmla="*/ 21771 w 566057"/>
                      <a:gd name="connsiteY0" fmla="*/ 0 h 369182"/>
                      <a:gd name="connsiteX1" fmla="*/ 493965 w 566057"/>
                      <a:gd name="connsiteY1" fmla="*/ 19909 h 369182"/>
                      <a:gd name="connsiteX2" fmla="*/ 566057 w 566057"/>
                      <a:gd name="connsiteY2" fmla="*/ 174171 h 369182"/>
                      <a:gd name="connsiteX3" fmla="*/ 493431 w 566057"/>
                      <a:gd name="connsiteY3" fmla="*/ 369182 h 369182"/>
                      <a:gd name="connsiteX4" fmla="*/ 0 w 566057"/>
                      <a:gd name="connsiteY4" fmla="*/ 359228 h 369182"/>
                      <a:gd name="connsiteX0" fmla="*/ 21771 w 566057"/>
                      <a:gd name="connsiteY0" fmla="*/ 0 h 369182"/>
                      <a:gd name="connsiteX1" fmla="*/ 497980 w 566057"/>
                      <a:gd name="connsiteY1" fmla="*/ 9953 h 369182"/>
                      <a:gd name="connsiteX2" fmla="*/ 566057 w 566057"/>
                      <a:gd name="connsiteY2" fmla="*/ 174171 h 369182"/>
                      <a:gd name="connsiteX3" fmla="*/ 493431 w 566057"/>
                      <a:gd name="connsiteY3" fmla="*/ 369182 h 369182"/>
                      <a:gd name="connsiteX4" fmla="*/ 0 w 566057"/>
                      <a:gd name="connsiteY4" fmla="*/ 359228 h 369182"/>
                      <a:gd name="connsiteX0" fmla="*/ 21771 w 566057"/>
                      <a:gd name="connsiteY0" fmla="*/ 0 h 369182"/>
                      <a:gd name="connsiteX1" fmla="*/ 497980 w 566057"/>
                      <a:gd name="connsiteY1" fmla="*/ 9953 h 369182"/>
                      <a:gd name="connsiteX2" fmla="*/ 566057 w 566057"/>
                      <a:gd name="connsiteY2" fmla="*/ 174171 h 369182"/>
                      <a:gd name="connsiteX3" fmla="*/ 462083 w 566057"/>
                      <a:gd name="connsiteY3" fmla="*/ 369182 h 369182"/>
                      <a:gd name="connsiteX4" fmla="*/ 0 w 566057"/>
                      <a:gd name="connsiteY4" fmla="*/ 359228 h 369182"/>
                      <a:gd name="connsiteX0" fmla="*/ 21771 w 566057"/>
                      <a:gd name="connsiteY0" fmla="*/ 4268 h 373450"/>
                      <a:gd name="connsiteX1" fmla="*/ 473866 w 566057"/>
                      <a:gd name="connsiteY1" fmla="*/ 0 h 373450"/>
                      <a:gd name="connsiteX2" fmla="*/ 566057 w 566057"/>
                      <a:gd name="connsiteY2" fmla="*/ 178439 h 373450"/>
                      <a:gd name="connsiteX3" fmla="*/ 462083 w 566057"/>
                      <a:gd name="connsiteY3" fmla="*/ 373450 h 373450"/>
                      <a:gd name="connsiteX4" fmla="*/ 0 w 566057"/>
                      <a:gd name="connsiteY4" fmla="*/ 363496 h 373450"/>
                      <a:gd name="connsiteX0" fmla="*/ 4891 w 566057"/>
                      <a:gd name="connsiteY0" fmla="*/ 4268 h 373450"/>
                      <a:gd name="connsiteX1" fmla="*/ 473866 w 566057"/>
                      <a:gd name="connsiteY1" fmla="*/ 0 h 373450"/>
                      <a:gd name="connsiteX2" fmla="*/ 566057 w 566057"/>
                      <a:gd name="connsiteY2" fmla="*/ 178439 h 373450"/>
                      <a:gd name="connsiteX3" fmla="*/ 462083 w 566057"/>
                      <a:gd name="connsiteY3" fmla="*/ 373450 h 373450"/>
                      <a:gd name="connsiteX4" fmla="*/ 0 w 566057"/>
                      <a:gd name="connsiteY4" fmla="*/ 363496 h 373450"/>
                      <a:gd name="connsiteX0" fmla="*/ 4891 w 566057"/>
                      <a:gd name="connsiteY0" fmla="*/ 4268 h 363596"/>
                      <a:gd name="connsiteX1" fmla="*/ 473866 w 566057"/>
                      <a:gd name="connsiteY1" fmla="*/ 0 h 363596"/>
                      <a:gd name="connsiteX2" fmla="*/ 566057 w 566057"/>
                      <a:gd name="connsiteY2" fmla="*/ 178439 h 363596"/>
                      <a:gd name="connsiteX3" fmla="*/ 508507 w 566057"/>
                      <a:gd name="connsiteY3" fmla="*/ 363596 h 363596"/>
                      <a:gd name="connsiteX4" fmla="*/ 0 w 566057"/>
                      <a:gd name="connsiteY4" fmla="*/ 363496 h 363596"/>
                      <a:gd name="connsiteX0" fmla="*/ 4891 w 566057"/>
                      <a:gd name="connsiteY0" fmla="*/ 9195 h 368523"/>
                      <a:gd name="connsiteX1" fmla="*/ 510685 w 566057"/>
                      <a:gd name="connsiteY1" fmla="*/ 0 h 368523"/>
                      <a:gd name="connsiteX2" fmla="*/ 566057 w 566057"/>
                      <a:gd name="connsiteY2" fmla="*/ 183366 h 368523"/>
                      <a:gd name="connsiteX3" fmla="*/ 508507 w 566057"/>
                      <a:gd name="connsiteY3" fmla="*/ 368523 h 368523"/>
                      <a:gd name="connsiteX4" fmla="*/ 0 w 566057"/>
                      <a:gd name="connsiteY4" fmla="*/ 368423 h 368523"/>
                      <a:gd name="connsiteX0" fmla="*/ 4891 w 566057"/>
                      <a:gd name="connsiteY0" fmla="*/ 9195 h 375053"/>
                      <a:gd name="connsiteX1" fmla="*/ 510685 w 566057"/>
                      <a:gd name="connsiteY1" fmla="*/ 0 h 375053"/>
                      <a:gd name="connsiteX2" fmla="*/ 566057 w 566057"/>
                      <a:gd name="connsiteY2" fmla="*/ 183366 h 375053"/>
                      <a:gd name="connsiteX3" fmla="*/ 475670 w 566057"/>
                      <a:gd name="connsiteY3" fmla="*/ 375053 h 375053"/>
                      <a:gd name="connsiteX4" fmla="*/ 0 w 566057"/>
                      <a:gd name="connsiteY4" fmla="*/ 368423 h 375053"/>
                      <a:gd name="connsiteX0" fmla="*/ 4891 w 566057"/>
                      <a:gd name="connsiteY0" fmla="*/ 9195 h 375053"/>
                      <a:gd name="connsiteX1" fmla="*/ 471281 w 566057"/>
                      <a:gd name="connsiteY1" fmla="*/ 0 h 375053"/>
                      <a:gd name="connsiteX2" fmla="*/ 566057 w 566057"/>
                      <a:gd name="connsiteY2" fmla="*/ 183366 h 375053"/>
                      <a:gd name="connsiteX3" fmla="*/ 475670 w 566057"/>
                      <a:gd name="connsiteY3" fmla="*/ 375053 h 375053"/>
                      <a:gd name="connsiteX4" fmla="*/ 0 w 566057"/>
                      <a:gd name="connsiteY4" fmla="*/ 368423 h 375053"/>
                      <a:gd name="connsiteX0" fmla="*/ 4891 w 552923"/>
                      <a:gd name="connsiteY0" fmla="*/ 9195 h 375053"/>
                      <a:gd name="connsiteX1" fmla="*/ 471281 w 552923"/>
                      <a:gd name="connsiteY1" fmla="*/ 0 h 375053"/>
                      <a:gd name="connsiteX2" fmla="*/ 552923 w 552923"/>
                      <a:gd name="connsiteY2" fmla="*/ 176836 h 375053"/>
                      <a:gd name="connsiteX3" fmla="*/ 475670 w 552923"/>
                      <a:gd name="connsiteY3" fmla="*/ 375053 h 375053"/>
                      <a:gd name="connsiteX4" fmla="*/ 0 w 552923"/>
                      <a:gd name="connsiteY4" fmla="*/ 368423 h 375053"/>
                      <a:gd name="connsiteX0" fmla="*/ 4891 w 552923"/>
                      <a:gd name="connsiteY0" fmla="*/ 9195 h 368423"/>
                      <a:gd name="connsiteX1" fmla="*/ 471281 w 552923"/>
                      <a:gd name="connsiteY1" fmla="*/ 0 h 368423"/>
                      <a:gd name="connsiteX2" fmla="*/ 552923 w 552923"/>
                      <a:gd name="connsiteY2" fmla="*/ 176836 h 368423"/>
                      <a:gd name="connsiteX3" fmla="*/ 475670 w 552923"/>
                      <a:gd name="connsiteY3" fmla="*/ 348933 h 368423"/>
                      <a:gd name="connsiteX4" fmla="*/ 0 w 552923"/>
                      <a:gd name="connsiteY4" fmla="*/ 368423 h 368423"/>
                      <a:gd name="connsiteX0" fmla="*/ 4891 w 552923"/>
                      <a:gd name="connsiteY0" fmla="*/ 9195 h 355364"/>
                      <a:gd name="connsiteX1" fmla="*/ 471281 w 552923"/>
                      <a:gd name="connsiteY1" fmla="*/ 0 h 355364"/>
                      <a:gd name="connsiteX2" fmla="*/ 552923 w 552923"/>
                      <a:gd name="connsiteY2" fmla="*/ 176836 h 355364"/>
                      <a:gd name="connsiteX3" fmla="*/ 475670 w 552923"/>
                      <a:gd name="connsiteY3" fmla="*/ 348933 h 355364"/>
                      <a:gd name="connsiteX4" fmla="*/ 0 w 552923"/>
                      <a:gd name="connsiteY4" fmla="*/ 355364 h 355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2923" h="355364">
                        <a:moveTo>
                          <a:pt x="4891" y="9195"/>
                        </a:moveTo>
                        <a:lnTo>
                          <a:pt x="471281" y="0"/>
                        </a:lnTo>
                        <a:lnTo>
                          <a:pt x="552923" y="176836"/>
                        </a:lnTo>
                        <a:lnTo>
                          <a:pt x="475670" y="348933"/>
                        </a:lnTo>
                        <a:lnTo>
                          <a:pt x="0" y="355364"/>
                        </a:lnTo>
                      </a:path>
                    </a:pathLst>
                  </a:custGeom>
                  <a:ln w="19050">
                    <a:solidFill>
                      <a:schemeClr val="bg1"/>
                    </a:solidFill>
                    <a:prstDash val="dash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 sz="800"/>
                  </a:p>
                </p:txBody>
              </p:sp>
            </p:grpSp>
            <p:pic>
              <p:nvPicPr>
                <p:cNvPr id="83" name="Picture 4" descr="http://abadilabel.com/kancingmurah/files/2012/09/kcg17mm-vondenim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9792" b="74375" l="13363" r="4474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329" t="31637" r="55023" b="25838"/>
                <a:stretch/>
              </p:blipFill>
              <p:spPr bwMode="auto">
                <a:xfrm>
                  <a:off x="1202356" y="4153449"/>
                  <a:ext cx="382653" cy="3826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1" name="Rectangle 80"/>
              <p:cNvSpPr/>
              <p:nvPr/>
            </p:nvSpPr>
            <p:spPr>
              <a:xfrm>
                <a:off x="1131637" y="4157813"/>
                <a:ext cx="321203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4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</a:t>
                </a:r>
              </a:p>
            </p:txBody>
          </p:sp>
        </p:grpSp>
        <p:grpSp>
          <p:nvGrpSpPr>
            <p:cNvPr id="30" name="Group 11"/>
            <p:cNvGrpSpPr/>
            <p:nvPr/>
          </p:nvGrpSpPr>
          <p:grpSpPr>
            <a:xfrm>
              <a:off x="3192355" y="2492896"/>
              <a:ext cx="1953748" cy="1987746"/>
              <a:chOff x="4918580" y="3425656"/>
              <a:chExt cx="2116560" cy="1987746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4918580" y="3425656"/>
                <a:ext cx="2116560" cy="198774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5016423" y="3502354"/>
                <a:ext cx="1923122" cy="182880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5095142" y="3589669"/>
                <a:ext cx="1788074" cy="167594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prstDash val="soli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50" name="Picture 2" descr="https://cdn4.iconfinder.com/data/icons/SOPHISTIQUE/web_design/png/256/our_process_2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720391">
                <a:off x="5288449" y="3607514"/>
                <a:ext cx="1447126" cy="1447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5107245" y="4026018"/>
                <a:ext cx="1886280" cy="70788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000" dirty="0">
                    <a:ln w="0">
                      <a:solidFill>
                        <a:schemeClr val="bg1"/>
                      </a:solidFill>
                    </a:ln>
                    <a:blipFill>
                      <a:blip r:embed="rId9"/>
                      <a:stretch>
                        <a:fillRect/>
                      </a:stretch>
                    </a:blip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Impact" panose="020B0806030902050204" pitchFamily="34" charset="0"/>
                  </a:rPr>
                  <a:t>PROSES</a:t>
                </a:r>
              </a:p>
            </p:txBody>
          </p:sp>
        </p:grpSp>
        <p:grpSp>
          <p:nvGrpSpPr>
            <p:cNvPr id="31" name="Group 3"/>
            <p:cNvGrpSpPr/>
            <p:nvPr/>
          </p:nvGrpSpPr>
          <p:grpSpPr>
            <a:xfrm>
              <a:off x="544121" y="3105949"/>
              <a:ext cx="1212883" cy="544444"/>
              <a:chOff x="1101033" y="4087867"/>
              <a:chExt cx="1313957" cy="544444"/>
            </a:xfrm>
          </p:grpSpPr>
          <p:grpSp>
            <p:nvGrpSpPr>
              <p:cNvPr id="30720" name="Group 1"/>
              <p:cNvGrpSpPr/>
              <p:nvPr/>
            </p:nvGrpSpPr>
            <p:grpSpPr>
              <a:xfrm>
                <a:off x="1101033" y="4151606"/>
                <a:ext cx="1313957" cy="480705"/>
                <a:chOff x="1194627" y="4108415"/>
                <a:chExt cx="1313957" cy="480705"/>
              </a:xfrm>
            </p:grpSpPr>
            <p:grpSp>
              <p:nvGrpSpPr>
                <p:cNvPr id="30721" name="Group 33"/>
                <p:cNvGrpSpPr/>
                <p:nvPr/>
              </p:nvGrpSpPr>
              <p:grpSpPr>
                <a:xfrm>
                  <a:off x="1194627" y="4108415"/>
                  <a:ext cx="1313957" cy="480705"/>
                  <a:chOff x="3137613" y="1322677"/>
                  <a:chExt cx="1313957" cy="480705"/>
                </a:xfrm>
              </p:grpSpPr>
              <p:sp>
                <p:nvSpPr>
                  <p:cNvPr id="35" name="Pentagon 34"/>
                  <p:cNvSpPr/>
                  <p:nvPr/>
                </p:nvSpPr>
                <p:spPr>
                  <a:xfrm>
                    <a:off x="3175573" y="1322677"/>
                    <a:ext cx="1275997" cy="480705"/>
                  </a:xfrm>
                  <a:prstGeom prst="homePlat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ffectLst>
                    <a:outerShdw blurRad="25400" dist="38100" dir="5100000" sx="97000" sy="97000" algn="ctr" rotWithShape="0">
                      <a:srgbClr val="000000">
                        <a:alpha val="43137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r>
                      <a:rPr lang="en-US" sz="1600" dirty="0"/>
                      <a:t>UPPLIER</a:t>
                    </a:r>
                  </a:p>
                </p:txBody>
              </p:sp>
              <p:cxnSp>
                <p:nvCxnSpPr>
                  <p:cNvPr id="36" name="Straight Connector 35"/>
                  <p:cNvCxnSpPr/>
                  <p:nvPr/>
                </p:nvCxnSpPr>
                <p:spPr>
                  <a:xfrm>
                    <a:off x="3137613" y="1322677"/>
                    <a:ext cx="5313" cy="480705"/>
                  </a:xfrm>
                  <a:prstGeom prst="line">
                    <a:avLst/>
                  </a:prstGeom>
                  <a:ln w="76200">
                    <a:solidFill>
                      <a:schemeClr val="tx2">
                        <a:lumMod val="50000"/>
                      </a:schemeClr>
                    </a:solidFill>
                  </a:ln>
                  <a:effectLst>
                    <a:outerShdw blurRad="254000" dist="177800" dir="4800000" sx="134000" sy="134000" rotWithShape="0">
                      <a:srgbClr val="000000">
                        <a:alpha val="98000"/>
                      </a:srgbClr>
                    </a:outerShdw>
                  </a:effectLst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Freeform 36"/>
                  <p:cNvSpPr/>
                  <p:nvPr/>
                </p:nvSpPr>
                <p:spPr>
                  <a:xfrm>
                    <a:off x="3193984" y="1368310"/>
                    <a:ext cx="1175365" cy="379872"/>
                  </a:xfrm>
                  <a:custGeom>
                    <a:avLst/>
                    <a:gdLst>
                      <a:gd name="connsiteX0" fmla="*/ 21771 w 566057"/>
                      <a:gd name="connsiteY0" fmla="*/ 0 h 359228"/>
                      <a:gd name="connsiteX1" fmla="*/ 413657 w 566057"/>
                      <a:gd name="connsiteY1" fmla="*/ 0 h 359228"/>
                      <a:gd name="connsiteX2" fmla="*/ 566057 w 566057"/>
                      <a:gd name="connsiteY2" fmla="*/ 174171 h 359228"/>
                      <a:gd name="connsiteX3" fmla="*/ 381000 w 566057"/>
                      <a:gd name="connsiteY3" fmla="*/ 359228 h 359228"/>
                      <a:gd name="connsiteX4" fmla="*/ 0 w 566057"/>
                      <a:gd name="connsiteY4" fmla="*/ 359228 h 359228"/>
                      <a:gd name="connsiteX0" fmla="*/ 21771 w 566057"/>
                      <a:gd name="connsiteY0" fmla="*/ 0 h 359228"/>
                      <a:gd name="connsiteX1" fmla="*/ 413657 w 566057"/>
                      <a:gd name="connsiteY1" fmla="*/ 0 h 359228"/>
                      <a:gd name="connsiteX2" fmla="*/ 566057 w 566057"/>
                      <a:gd name="connsiteY2" fmla="*/ 174171 h 359228"/>
                      <a:gd name="connsiteX3" fmla="*/ 485400 w 566057"/>
                      <a:gd name="connsiteY3" fmla="*/ 349274 h 359228"/>
                      <a:gd name="connsiteX4" fmla="*/ 0 w 566057"/>
                      <a:gd name="connsiteY4" fmla="*/ 359228 h 359228"/>
                      <a:gd name="connsiteX0" fmla="*/ 21771 w 566057"/>
                      <a:gd name="connsiteY0" fmla="*/ 0 h 359228"/>
                      <a:gd name="connsiteX1" fmla="*/ 493965 w 566057"/>
                      <a:gd name="connsiteY1" fmla="*/ 19909 h 359228"/>
                      <a:gd name="connsiteX2" fmla="*/ 566057 w 566057"/>
                      <a:gd name="connsiteY2" fmla="*/ 174171 h 359228"/>
                      <a:gd name="connsiteX3" fmla="*/ 485400 w 566057"/>
                      <a:gd name="connsiteY3" fmla="*/ 349274 h 359228"/>
                      <a:gd name="connsiteX4" fmla="*/ 0 w 566057"/>
                      <a:gd name="connsiteY4" fmla="*/ 359228 h 359228"/>
                      <a:gd name="connsiteX0" fmla="*/ 21771 w 566057"/>
                      <a:gd name="connsiteY0" fmla="*/ 0 h 369182"/>
                      <a:gd name="connsiteX1" fmla="*/ 493965 w 566057"/>
                      <a:gd name="connsiteY1" fmla="*/ 19909 h 369182"/>
                      <a:gd name="connsiteX2" fmla="*/ 566057 w 566057"/>
                      <a:gd name="connsiteY2" fmla="*/ 174171 h 369182"/>
                      <a:gd name="connsiteX3" fmla="*/ 493431 w 566057"/>
                      <a:gd name="connsiteY3" fmla="*/ 369182 h 369182"/>
                      <a:gd name="connsiteX4" fmla="*/ 0 w 566057"/>
                      <a:gd name="connsiteY4" fmla="*/ 359228 h 369182"/>
                      <a:gd name="connsiteX0" fmla="*/ 21771 w 566057"/>
                      <a:gd name="connsiteY0" fmla="*/ 0 h 369182"/>
                      <a:gd name="connsiteX1" fmla="*/ 497980 w 566057"/>
                      <a:gd name="connsiteY1" fmla="*/ 9953 h 369182"/>
                      <a:gd name="connsiteX2" fmla="*/ 566057 w 566057"/>
                      <a:gd name="connsiteY2" fmla="*/ 174171 h 369182"/>
                      <a:gd name="connsiteX3" fmla="*/ 493431 w 566057"/>
                      <a:gd name="connsiteY3" fmla="*/ 369182 h 369182"/>
                      <a:gd name="connsiteX4" fmla="*/ 0 w 566057"/>
                      <a:gd name="connsiteY4" fmla="*/ 359228 h 369182"/>
                      <a:gd name="connsiteX0" fmla="*/ 21771 w 566057"/>
                      <a:gd name="connsiteY0" fmla="*/ 0 h 369182"/>
                      <a:gd name="connsiteX1" fmla="*/ 497980 w 566057"/>
                      <a:gd name="connsiteY1" fmla="*/ 9953 h 369182"/>
                      <a:gd name="connsiteX2" fmla="*/ 566057 w 566057"/>
                      <a:gd name="connsiteY2" fmla="*/ 174171 h 369182"/>
                      <a:gd name="connsiteX3" fmla="*/ 462083 w 566057"/>
                      <a:gd name="connsiteY3" fmla="*/ 369182 h 369182"/>
                      <a:gd name="connsiteX4" fmla="*/ 0 w 566057"/>
                      <a:gd name="connsiteY4" fmla="*/ 359228 h 369182"/>
                      <a:gd name="connsiteX0" fmla="*/ 21771 w 566057"/>
                      <a:gd name="connsiteY0" fmla="*/ 4268 h 373450"/>
                      <a:gd name="connsiteX1" fmla="*/ 473866 w 566057"/>
                      <a:gd name="connsiteY1" fmla="*/ 0 h 373450"/>
                      <a:gd name="connsiteX2" fmla="*/ 566057 w 566057"/>
                      <a:gd name="connsiteY2" fmla="*/ 178439 h 373450"/>
                      <a:gd name="connsiteX3" fmla="*/ 462083 w 566057"/>
                      <a:gd name="connsiteY3" fmla="*/ 373450 h 373450"/>
                      <a:gd name="connsiteX4" fmla="*/ 0 w 566057"/>
                      <a:gd name="connsiteY4" fmla="*/ 363496 h 373450"/>
                      <a:gd name="connsiteX0" fmla="*/ 4891 w 566057"/>
                      <a:gd name="connsiteY0" fmla="*/ 4268 h 373450"/>
                      <a:gd name="connsiteX1" fmla="*/ 473866 w 566057"/>
                      <a:gd name="connsiteY1" fmla="*/ 0 h 373450"/>
                      <a:gd name="connsiteX2" fmla="*/ 566057 w 566057"/>
                      <a:gd name="connsiteY2" fmla="*/ 178439 h 373450"/>
                      <a:gd name="connsiteX3" fmla="*/ 462083 w 566057"/>
                      <a:gd name="connsiteY3" fmla="*/ 373450 h 373450"/>
                      <a:gd name="connsiteX4" fmla="*/ 0 w 566057"/>
                      <a:gd name="connsiteY4" fmla="*/ 363496 h 373450"/>
                      <a:gd name="connsiteX0" fmla="*/ 4891 w 566057"/>
                      <a:gd name="connsiteY0" fmla="*/ 4268 h 363596"/>
                      <a:gd name="connsiteX1" fmla="*/ 473866 w 566057"/>
                      <a:gd name="connsiteY1" fmla="*/ 0 h 363596"/>
                      <a:gd name="connsiteX2" fmla="*/ 566057 w 566057"/>
                      <a:gd name="connsiteY2" fmla="*/ 178439 h 363596"/>
                      <a:gd name="connsiteX3" fmla="*/ 508507 w 566057"/>
                      <a:gd name="connsiteY3" fmla="*/ 363596 h 363596"/>
                      <a:gd name="connsiteX4" fmla="*/ 0 w 566057"/>
                      <a:gd name="connsiteY4" fmla="*/ 363496 h 363596"/>
                      <a:gd name="connsiteX0" fmla="*/ 4891 w 566057"/>
                      <a:gd name="connsiteY0" fmla="*/ 9195 h 368523"/>
                      <a:gd name="connsiteX1" fmla="*/ 510685 w 566057"/>
                      <a:gd name="connsiteY1" fmla="*/ 0 h 368523"/>
                      <a:gd name="connsiteX2" fmla="*/ 566057 w 566057"/>
                      <a:gd name="connsiteY2" fmla="*/ 183366 h 368523"/>
                      <a:gd name="connsiteX3" fmla="*/ 508507 w 566057"/>
                      <a:gd name="connsiteY3" fmla="*/ 368523 h 368523"/>
                      <a:gd name="connsiteX4" fmla="*/ 0 w 566057"/>
                      <a:gd name="connsiteY4" fmla="*/ 368423 h 368523"/>
                      <a:gd name="connsiteX0" fmla="*/ 4891 w 566057"/>
                      <a:gd name="connsiteY0" fmla="*/ 9195 h 375053"/>
                      <a:gd name="connsiteX1" fmla="*/ 510685 w 566057"/>
                      <a:gd name="connsiteY1" fmla="*/ 0 h 375053"/>
                      <a:gd name="connsiteX2" fmla="*/ 566057 w 566057"/>
                      <a:gd name="connsiteY2" fmla="*/ 183366 h 375053"/>
                      <a:gd name="connsiteX3" fmla="*/ 475670 w 566057"/>
                      <a:gd name="connsiteY3" fmla="*/ 375053 h 375053"/>
                      <a:gd name="connsiteX4" fmla="*/ 0 w 566057"/>
                      <a:gd name="connsiteY4" fmla="*/ 368423 h 375053"/>
                      <a:gd name="connsiteX0" fmla="*/ 4891 w 566057"/>
                      <a:gd name="connsiteY0" fmla="*/ 9195 h 375053"/>
                      <a:gd name="connsiteX1" fmla="*/ 471281 w 566057"/>
                      <a:gd name="connsiteY1" fmla="*/ 0 h 375053"/>
                      <a:gd name="connsiteX2" fmla="*/ 566057 w 566057"/>
                      <a:gd name="connsiteY2" fmla="*/ 183366 h 375053"/>
                      <a:gd name="connsiteX3" fmla="*/ 475670 w 566057"/>
                      <a:gd name="connsiteY3" fmla="*/ 375053 h 375053"/>
                      <a:gd name="connsiteX4" fmla="*/ 0 w 566057"/>
                      <a:gd name="connsiteY4" fmla="*/ 368423 h 375053"/>
                      <a:gd name="connsiteX0" fmla="*/ 4891 w 552923"/>
                      <a:gd name="connsiteY0" fmla="*/ 9195 h 375053"/>
                      <a:gd name="connsiteX1" fmla="*/ 471281 w 552923"/>
                      <a:gd name="connsiteY1" fmla="*/ 0 h 375053"/>
                      <a:gd name="connsiteX2" fmla="*/ 552923 w 552923"/>
                      <a:gd name="connsiteY2" fmla="*/ 176836 h 375053"/>
                      <a:gd name="connsiteX3" fmla="*/ 475670 w 552923"/>
                      <a:gd name="connsiteY3" fmla="*/ 375053 h 375053"/>
                      <a:gd name="connsiteX4" fmla="*/ 0 w 552923"/>
                      <a:gd name="connsiteY4" fmla="*/ 368423 h 375053"/>
                      <a:gd name="connsiteX0" fmla="*/ 4891 w 552923"/>
                      <a:gd name="connsiteY0" fmla="*/ 9195 h 368423"/>
                      <a:gd name="connsiteX1" fmla="*/ 471281 w 552923"/>
                      <a:gd name="connsiteY1" fmla="*/ 0 h 368423"/>
                      <a:gd name="connsiteX2" fmla="*/ 552923 w 552923"/>
                      <a:gd name="connsiteY2" fmla="*/ 176836 h 368423"/>
                      <a:gd name="connsiteX3" fmla="*/ 475670 w 552923"/>
                      <a:gd name="connsiteY3" fmla="*/ 348933 h 368423"/>
                      <a:gd name="connsiteX4" fmla="*/ 0 w 552923"/>
                      <a:gd name="connsiteY4" fmla="*/ 368423 h 368423"/>
                      <a:gd name="connsiteX0" fmla="*/ 4891 w 552923"/>
                      <a:gd name="connsiteY0" fmla="*/ 9195 h 355364"/>
                      <a:gd name="connsiteX1" fmla="*/ 471281 w 552923"/>
                      <a:gd name="connsiteY1" fmla="*/ 0 h 355364"/>
                      <a:gd name="connsiteX2" fmla="*/ 552923 w 552923"/>
                      <a:gd name="connsiteY2" fmla="*/ 176836 h 355364"/>
                      <a:gd name="connsiteX3" fmla="*/ 475670 w 552923"/>
                      <a:gd name="connsiteY3" fmla="*/ 348933 h 355364"/>
                      <a:gd name="connsiteX4" fmla="*/ 0 w 552923"/>
                      <a:gd name="connsiteY4" fmla="*/ 355364 h 355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2923" h="355364">
                        <a:moveTo>
                          <a:pt x="4891" y="9195"/>
                        </a:moveTo>
                        <a:lnTo>
                          <a:pt x="471281" y="0"/>
                        </a:lnTo>
                        <a:lnTo>
                          <a:pt x="552923" y="176836"/>
                        </a:lnTo>
                        <a:lnTo>
                          <a:pt x="475670" y="348933"/>
                        </a:lnTo>
                        <a:lnTo>
                          <a:pt x="0" y="355364"/>
                        </a:lnTo>
                      </a:path>
                    </a:pathLst>
                  </a:custGeom>
                  <a:ln w="19050">
                    <a:solidFill>
                      <a:schemeClr val="bg1"/>
                    </a:solidFill>
                    <a:prstDash val="dash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 sz="800"/>
                  </a:p>
                </p:txBody>
              </p:sp>
            </p:grpSp>
            <p:pic>
              <p:nvPicPr>
                <p:cNvPr id="38" name="Picture 4" descr="http://abadilabel.com/kancingmurah/files/2012/09/kcg17mm-vondenim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9792" b="74375" l="13363" r="4474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329" t="31637" r="55023" b="25838"/>
                <a:stretch/>
              </p:blipFill>
              <p:spPr bwMode="auto">
                <a:xfrm>
                  <a:off x="1202356" y="4153449"/>
                  <a:ext cx="382653" cy="3826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" name="Rectangle 2"/>
              <p:cNvSpPr/>
              <p:nvPr/>
            </p:nvSpPr>
            <p:spPr>
              <a:xfrm>
                <a:off x="1131637" y="4087867"/>
                <a:ext cx="321203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8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</a:t>
                </a:r>
              </a:p>
            </p:txBody>
          </p:sp>
        </p:grpSp>
        <p:sp>
          <p:nvSpPr>
            <p:cNvPr id="20" name="Right Arrow 19"/>
            <p:cNvSpPr/>
            <p:nvPr/>
          </p:nvSpPr>
          <p:spPr>
            <a:xfrm>
              <a:off x="1846774" y="3093619"/>
              <a:ext cx="1595254" cy="664162"/>
            </a:xfrm>
            <a:prstGeom prst="rightArrow">
              <a:avLst>
                <a:gd name="adj1" fmla="val 50000"/>
                <a:gd name="adj2" fmla="val 98761"/>
              </a:avLst>
            </a:prstGeom>
            <a:blipFill>
              <a:blip r:embed="rId10"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607295" y="3858416"/>
              <a:ext cx="11887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Penagihan</a:t>
              </a:r>
              <a:endParaRPr lang="en-US" sz="1600" dirty="0"/>
            </a:p>
          </p:txBody>
        </p:sp>
        <p:sp>
          <p:nvSpPr>
            <p:cNvPr id="92" name="Right Arrow 91"/>
            <p:cNvSpPr/>
            <p:nvPr/>
          </p:nvSpPr>
          <p:spPr>
            <a:xfrm>
              <a:off x="4957784" y="3123306"/>
              <a:ext cx="1595254" cy="664162"/>
            </a:xfrm>
            <a:prstGeom prst="rightArrow">
              <a:avLst>
                <a:gd name="adj1" fmla="val 50000"/>
                <a:gd name="adj2" fmla="val 98761"/>
              </a:avLst>
            </a:prstGeom>
            <a:blipFill>
              <a:blip r:embed="rId10"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ight Arrow 92"/>
            <p:cNvSpPr/>
            <p:nvPr/>
          </p:nvSpPr>
          <p:spPr>
            <a:xfrm>
              <a:off x="1850219" y="3096483"/>
              <a:ext cx="1595254" cy="664162"/>
            </a:xfrm>
            <a:prstGeom prst="rightArrow">
              <a:avLst>
                <a:gd name="adj1" fmla="val 50000"/>
                <a:gd name="adj2" fmla="val 98761"/>
              </a:avLst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43429" y="4941171"/>
              <a:ext cx="4572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744538" lvl="1" indent="-287338">
                <a:buFont typeface="Arial" pitchFamily="34" charset="0"/>
                <a:buChar char="•"/>
              </a:pPr>
              <a:r>
                <a:rPr lang="en-US" sz="1600" dirty="0"/>
                <a:t> </a:t>
              </a:r>
            </a:p>
            <a:p>
              <a:pPr marL="744538" lvl="1" indent="-287338">
                <a:buFont typeface="Arial" pitchFamily="34" charset="0"/>
                <a:buChar char="•"/>
              </a:pPr>
              <a:r>
                <a:rPr lang="en-US" sz="1600" dirty="0"/>
                <a:t> </a:t>
              </a:r>
            </a:p>
            <a:p>
              <a:pPr marL="744538" lvl="1" indent="-287338">
                <a:buFont typeface="Arial" pitchFamily="34" charset="0"/>
                <a:buChar char="•"/>
              </a:pPr>
              <a:r>
                <a:rPr lang="en-US" sz="1600" dirty="0"/>
                <a:t> </a:t>
              </a:r>
            </a:p>
            <a:p>
              <a:pPr marL="744538" lvl="1" indent="-287338">
                <a:buFont typeface="Arial" pitchFamily="34" charset="0"/>
                <a:buChar char="•"/>
              </a:pPr>
              <a:endParaRPr lang="en-US" sz="1600" dirty="0"/>
            </a:p>
            <a:p>
              <a:pPr marL="744538" lvl="1" indent="-287338">
                <a:buFont typeface="Arial" pitchFamily="34" charset="0"/>
                <a:buChar char="•"/>
              </a:pPr>
              <a:endParaRPr lang="en-US" sz="16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641317" y="4941171"/>
              <a:ext cx="434793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4538" lvl="1" indent="-287338">
                <a:buFont typeface="Arial" pitchFamily="34" charset="0"/>
                <a:buChar char="•"/>
              </a:pPr>
              <a:r>
                <a:rPr lang="en-US" sz="1600" dirty="0"/>
                <a:t> </a:t>
              </a:r>
            </a:p>
            <a:p>
              <a:pPr marL="744538" lvl="1" indent="-287338">
                <a:buFont typeface="Arial" pitchFamily="34" charset="0"/>
                <a:buChar char="•"/>
              </a:pPr>
              <a:r>
                <a:rPr lang="en-US" sz="1600" dirty="0"/>
                <a:t> </a:t>
              </a:r>
            </a:p>
            <a:p>
              <a:pPr marL="744538" lvl="1" indent="-287338">
                <a:buFont typeface="Arial" pitchFamily="34" charset="0"/>
                <a:buChar char="•"/>
              </a:pPr>
              <a:r>
                <a:rPr lang="en-US" sz="1600" dirty="0"/>
                <a:t> </a:t>
              </a:r>
            </a:p>
          </p:txBody>
        </p:sp>
        <p:sp>
          <p:nvSpPr>
            <p:cNvPr id="97" name="Right Arrow 96"/>
            <p:cNvSpPr/>
            <p:nvPr/>
          </p:nvSpPr>
          <p:spPr>
            <a:xfrm>
              <a:off x="4944092" y="3126425"/>
              <a:ext cx="1595254" cy="664162"/>
            </a:xfrm>
            <a:prstGeom prst="rightArrow">
              <a:avLst>
                <a:gd name="adj1" fmla="val 50000"/>
                <a:gd name="adj2" fmla="val 98761"/>
              </a:avLst>
            </a:prstGeom>
            <a:blipFill>
              <a:blip r:embed="rId11"/>
              <a:tile tx="0" ty="0" sx="100000" sy="100000" flip="none" algn="tl"/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20757" y="2400480"/>
              <a:ext cx="391184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4538" lvl="1" indent="-287338">
                <a:buFont typeface="Arial" pitchFamily="34" charset="0"/>
                <a:buChar char="•"/>
              </a:pPr>
              <a:r>
                <a:rPr lang="en-US" sz="1600" dirty="0"/>
                <a:t> 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95244" y="2377196"/>
              <a:ext cx="391184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4538" lvl="1" indent="-287338">
                <a:buFont typeface="Arial" pitchFamily="34" charset="0"/>
                <a:buChar char="•"/>
              </a:pPr>
              <a:r>
                <a:rPr lang="en-US" sz="1600" dirty="0"/>
                <a:t> </a:t>
              </a:r>
            </a:p>
          </p:txBody>
        </p:sp>
        <p:pic>
          <p:nvPicPr>
            <p:cNvPr id="103" name="Picture 2" descr="C:\Users\Agus Wahyudi\Pictures\3D man\3d-man-standing-near-red-watch-14064658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7563102" y="4515156"/>
              <a:ext cx="1323808" cy="1434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723BF76-073C-442E-B449-A6AD978C46A1}"/>
              </a:ext>
            </a:extLst>
          </p:cNvPr>
          <p:cNvGrpSpPr/>
          <p:nvPr/>
        </p:nvGrpSpPr>
        <p:grpSpPr>
          <a:xfrm>
            <a:off x="337720" y="193399"/>
            <a:ext cx="7937748" cy="2101488"/>
            <a:chOff x="337719" y="7879"/>
            <a:chExt cx="8349081" cy="3105150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BA574D27-D770-424A-B3F7-5F16A984216A}"/>
                </a:ext>
              </a:extLst>
            </p:cNvPr>
            <p:cNvSpPr/>
            <p:nvPr/>
          </p:nvSpPr>
          <p:spPr>
            <a:xfrm>
              <a:off x="7783551" y="265398"/>
              <a:ext cx="903249" cy="1599686"/>
            </a:xfrm>
            <a:prstGeom prst="roundRect">
              <a:avLst>
                <a:gd name="adj" fmla="val 20371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15CC136C-9DF9-4772-A558-18C615C4D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7719" y="7879"/>
              <a:ext cx="7326351" cy="3105150"/>
            </a:xfrm>
            <a:prstGeom prst="rect">
              <a:avLst/>
            </a:prstGeom>
          </p:spPr>
        </p:pic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BA53BF10-AFC8-4F82-BB3E-BB149B1DCFB2}"/>
              </a:ext>
            </a:extLst>
          </p:cNvPr>
          <p:cNvSpPr txBox="1"/>
          <p:nvPr/>
        </p:nvSpPr>
        <p:spPr>
          <a:xfrm>
            <a:off x="7653547" y="350861"/>
            <a:ext cx="2529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2</a:t>
            </a:r>
          </a:p>
        </p:txBody>
      </p:sp>
      <p:sp>
        <p:nvSpPr>
          <p:cNvPr id="102" name="Text Box 8">
            <a:extLst>
              <a:ext uri="{FF2B5EF4-FFF2-40B4-BE49-F238E27FC236}">
                <a16:creationId xmlns:a16="http://schemas.microsoft.com/office/drawing/2014/main" id="{445FE71B-32AF-4943-BD41-088CA4A73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406" y="6008208"/>
            <a:ext cx="1885388" cy="37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1846" b="1" u="sng" dirty="0">
                <a:solidFill>
                  <a:srgbClr val="0070C0"/>
                </a:solidFill>
              </a:rPr>
              <a:t>Waktu : </a:t>
            </a:r>
            <a:r>
              <a:rPr lang="en-US" sz="1846" b="1" u="sng" dirty="0">
                <a:solidFill>
                  <a:srgbClr val="0070C0"/>
                </a:solidFill>
              </a:rPr>
              <a:t>30</a:t>
            </a:r>
            <a:r>
              <a:rPr lang="id-ID" sz="1846" b="1" u="sng" dirty="0">
                <a:solidFill>
                  <a:srgbClr val="0070C0"/>
                </a:solidFill>
              </a:rPr>
              <a:t> Menit</a:t>
            </a:r>
            <a:endParaRPr lang="en-US" sz="1846" b="1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064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/>
          </p:cNvGraphicFramePr>
          <p:nvPr>
            <p:extLst/>
          </p:nvPr>
        </p:nvGraphicFramePr>
        <p:xfrm>
          <a:off x="0" y="867195"/>
          <a:ext cx="9144000" cy="5525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" name="Clip" r:id="rId3" imgW="6503760" imgH="4368600" progId="">
                  <p:embed/>
                </p:oleObj>
              </mc:Choice>
              <mc:Fallback>
                <p:oleObj name="Clip" r:id="rId3" imgW="6503760" imgH="4368600" progId="">
                  <p:embed/>
                  <p:pic>
                    <p:nvPicPr>
                      <p:cNvPr id="205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867195"/>
                        <a:ext cx="9144000" cy="55255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3566161" y="3537745"/>
            <a:ext cx="4663126" cy="916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92" tIns="42497" rIns="84992" bIns="42497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5400" b="1" dirty="0" err="1"/>
              <a:t>Pasal</a:t>
            </a:r>
            <a:r>
              <a:rPr lang="en-US" altLang="en-US" sz="5400" b="1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164211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44648" y="1421962"/>
            <a:ext cx="1433335" cy="787670"/>
            <a:chOff x="5313040" y="2579486"/>
            <a:chExt cx="606242" cy="440313"/>
          </a:xfrm>
        </p:grpSpPr>
        <p:sp>
          <p:nvSpPr>
            <p:cNvPr id="9" name="Pentagon 8"/>
            <p:cNvSpPr/>
            <p:nvPr/>
          </p:nvSpPr>
          <p:spPr>
            <a:xfrm>
              <a:off x="5324735" y="2579486"/>
              <a:ext cx="594547" cy="440313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63" dirty="0" err="1">
                  <a:solidFill>
                    <a:prstClr val="white"/>
                  </a:solidFill>
                </a:rPr>
                <a:t>Tanggung</a:t>
              </a:r>
              <a:r>
                <a:rPr lang="en-US" sz="1363" dirty="0">
                  <a:solidFill>
                    <a:prstClr val="white"/>
                  </a:solidFill>
                </a:rPr>
                <a:t> </a:t>
              </a:r>
              <a:r>
                <a:rPr lang="en-US" sz="1363" dirty="0" err="1">
                  <a:solidFill>
                    <a:prstClr val="white"/>
                  </a:solidFill>
                </a:rPr>
                <a:t>jawab</a:t>
              </a:r>
              <a:r>
                <a:rPr lang="en-US" sz="1363" dirty="0">
                  <a:solidFill>
                    <a:prstClr val="white"/>
                  </a:solidFill>
                </a:rPr>
                <a:t> &amp; </a:t>
              </a:r>
              <a:r>
                <a:rPr lang="en-US" sz="1363" dirty="0" err="1">
                  <a:solidFill>
                    <a:prstClr val="white"/>
                  </a:solidFill>
                </a:rPr>
                <a:t>Akuntabilitas</a:t>
              </a:r>
              <a:endParaRPr lang="en-US" sz="1363" dirty="0">
                <a:solidFill>
                  <a:prstClr val="white"/>
                </a:solidFill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63500" dist="101600" dir="5400000" sx="123000" sy="123000" rotWithShape="0">
                <a:srgbClr val="000000"/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Freeform 10"/>
            <p:cNvSpPr/>
            <p:nvPr/>
          </p:nvSpPr>
          <p:spPr>
            <a:xfrm>
              <a:off x="5334000" y="2607299"/>
              <a:ext cx="552996" cy="356753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9890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912"/>
                <a:gd name="connsiteX1" fmla="*/ 497980 w 566057"/>
                <a:gd name="connsiteY1" fmla="*/ 9953 h 360912"/>
                <a:gd name="connsiteX2" fmla="*/ 566057 w 566057"/>
                <a:gd name="connsiteY2" fmla="*/ 174171 h 360912"/>
                <a:gd name="connsiteX3" fmla="*/ 451057 w 566057"/>
                <a:gd name="connsiteY3" fmla="*/ 360912 h 360912"/>
                <a:gd name="connsiteX4" fmla="*/ 0 w 566057"/>
                <a:gd name="connsiteY4" fmla="*/ 359228 h 360912"/>
                <a:gd name="connsiteX0" fmla="*/ 21771 w 547224"/>
                <a:gd name="connsiteY0" fmla="*/ 0 h 360912"/>
                <a:gd name="connsiteX1" fmla="*/ 497980 w 547224"/>
                <a:gd name="connsiteY1" fmla="*/ 9953 h 360912"/>
                <a:gd name="connsiteX2" fmla="*/ 547224 w 547224"/>
                <a:gd name="connsiteY2" fmla="*/ 182441 h 360912"/>
                <a:gd name="connsiteX3" fmla="*/ 451057 w 547224"/>
                <a:gd name="connsiteY3" fmla="*/ 360912 h 360912"/>
                <a:gd name="connsiteX4" fmla="*/ 0 w 547224"/>
                <a:gd name="connsiteY4" fmla="*/ 359228 h 360912"/>
                <a:gd name="connsiteX0" fmla="*/ 21771 w 547224"/>
                <a:gd name="connsiteY0" fmla="*/ 6587 h 367499"/>
                <a:gd name="connsiteX1" fmla="*/ 455606 w 547224"/>
                <a:gd name="connsiteY1" fmla="*/ 0 h 367499"/>
                <a:gd name="connsiteX2" fmla="*/ 547224 w 547224"/>
                <a:gd name="connsiteY2" fmla="*/ 189028 h 367499"/>
                <a:gd name="connsiteX3" fmla="*/ 451057 w 547224"/>
                <a:gd name="connsiteY3" fmla="*/ 367499 h 367499"/>
                <a:gd name="connsiteX4" fmla="*/ 0 w 547224"/>
                <a:gd name="connsiteY4" fmla="*/ 365815 h 367499"/>
                <a:gd name="connsiteX0" fmla="*/ 21771 w 547224"/>
                <a:gd name="connsiteY0" fmla="*/ 6587 h 365815"/>
                <a:gd name="connsiteX1" fmla="*/ 455606 w 547224"/>
                <a:gd name="connsiteY1" fmla="*/ 0 h 365815"/>
                <a:gd name="connsiteX2" fmla="*/ 547224 w 547224"/>
                <a:gd name="connsiteY2" fmla="*/ 189028 h 365815"/>
                <a:gd name="connsiteX3" fmla="*/ 465182 w 547224"/>
                <a:gd name="connsiteY3" fmla="*/ 359229 h 365815"/>
                <a:gd name="connsiteX4" fmla="*/ 0 w 547224"/>
                <a:gd name="connsiteY4" fmla="*/ 365815 h 365815"/>
                <a:gd name="connsiteX0" fmla="*/ 21771 w 571374"/>
                <a:gd name="connsiteY0" fmla="*/ 6587 h 365815"/>
                <a:gd name="connsiteX1" fmla="*/ 455606 w 571374"/>
                <a:gd name="connsiteY1" fmla="*/ 0 h 365815"/>
                <a:gd name="connsiteX2" fmla="*/ 571374 w 571374"/>
                <a:gd name="connsiteY2" fmla="*/ 195652 h 365815"/>
                <a:gd name="connsiteX3" fmla="*/ 465182 w 571374"/>
                <a:gd name="connsiteY3" fmla="*/ 359229 h 365815"/>
                <a:gd name="connsiteX4" fmla="*/ 0 w 571374"/>
                <a:gd name="connsiteY4" fmla="*/ 365815 h 365815"/>
                <a:gd name="connsiteX0" fmla="*/ 21771 w 567349"/>
                <a:gd name="connsiteY0" fmla="*/ 6587 h 365815"/>
                <a:gd name="connsiteX1" fmla="*/ 455606 w 567349"/>
                <a:gd name="connsiteY1" fmla="*/ 0 h 365815"/>
                <a:gd name="connsiteX2" fmla="*/ 567349 w 567349"/>
                <a:gd name="connsiteY2" fmla="*/ 175781 h 365815"/>
                <a:gd name="connsiteX3" fmla="*/ 465182 w 567349"/>
                <a:gd name="connsiteY3" fmla="*/ 359229 h 365815"/>
                <a:gd name="connsiteX4" fmla="*/ 0 w 567349"/>
                <a:gd name="connsiteY4" fmla="*/ 365815 h 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349" h="365815">
                  <a:moveTo>
                    <a:pt x="21771" y="6587"/>
                  </a:moveTo>
                  <a:lnTo>
                    <a:pt x="455606" y="0"/>
                  </a:lnTo>
                  <a:lnTo>
                    <a:pt x="567349" y="175781"/>
                  </a:lnTo>
                  <a:lnTo>
                    <a:pt x="465182" y="359229"/>
                  </a:lnTo>
                  <a:lnTo>
                    <a:pt x="0" y="365815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34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702203" y="1277636"/>
            <a:ext cx="6984597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Arial" charset="0"/>
              </a:rPr>
              <a:t>Mengambil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tanggungjawab</a:t>
            </a:r>
            <a:r>
              <a:rPr lang="en-US" sz="1400" dirty="0">
                <a:latin typeface="Arial" charset="0"/>
              </a:rPr>
              <a:t> dan </a:t>
            </a:r>
            <a:r>
              <a:rPr lang="en-US" sz="1400" dirty="0" err="1">
                <a:latin typeface="Arial" charset="0"/>
              </a:rPr>
              <a:t>akuntabilitas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atas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efektiftas</a:t>
            </a:r>
            <a:r>
              <a:rPr lang="en-US" sz="1400" dirty="0">
                <a:latin typeface="Arial" charset="0"/>
              </a:rPr>
              <a:t> SMML,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pencegahan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kecelakaan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dan PAK,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seperti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memberikan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tempat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kerja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yang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aman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dan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sehat</a:t>
            </a:r>
            <a:endParaRPr lang="en-US" sz="1400" b="1" u="sng" dirty="0">
              <a:solidFill>
                <a:srgbClr val="FF0000"/>
              </a:solidFill>
              <a:latin typeface="Arial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Arial" charset="0"/>
              </a:rPr>
              <a:t>Menjamin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sumber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daya</a:t>
            </a:r>
            <a:r>
              <a:rPr lang="en-US" sz="1400" dirty="0">
                <a:latin typeface="Arial" charset="0"/>
              </a:rPr>
              <a:t> yang </a:t>
            </a:r>
            <a:r>
              <a:rPr lang="en-US" sz="1400" dirty="0" err="1">
                <a:latin typeface="Arial" charset="0"/>
              </a:rPr>
              <a:t>dibutuhan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untuk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sistem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manajemen</a:t>
            </a:r>
            <a:r>
              <a:rPr lang="en-US" sz="1400" dirty="0">
                <a:latin typeface="Arial" charset="0"/>
              </a:rPr>
              <a:t> K3L </a:t>
            </a:r>
            <a:r>
              <a:rPr lang="en-US" sz="1400" dirty="0" err="1">
                <a:latin typeface="Arial" charset="0"/>
              </a:rPr>
              <a:t>tersedia</a:t>
            </a:r>
            <a:endParaRPr lang="en-US" sz="1400" dirty="0">
              <a:latin typeface="Arial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Melindungi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pekerja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dari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tindakan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balas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dendam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saat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melaporkan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insiden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,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bahaya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,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risiko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dan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peluang</a:t>
            </a:r>
            <a:endParaRPr lang="en-US" sz="1400" b="1" u="sng" dirty="0">
              <a:solidFill>
                <a:srgbClr val="FF0000"/>
              </a:solidFill>
              <a:latin typeface="Arial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Menetapkan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proses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konsultasi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dan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partisipasi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pekerja</a:t>
            </a:r>
            <a:endParaRPr lang="en-US" sz="1400" b="1" u="sng" dirty="0">
              <a:solidFill>
                <a:srgbClr val="FF0000"/>
              </a:solidFill>
              <a:latin typeface="Arial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Mendukung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pembentukan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fungsi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komite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K3 (di Indonesia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disebut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P2K3)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19313" y="3000057"/>
            <a:ext cx="1433335" cy="603600"/>
            <a:chOff x="5313040" y="2579486"/>
            <a:chExt cx="606242" cy="420360"/>
          </a:xfrm>
        </p:grpSpPr>
        <p:sp>
          <p:nvSpPr>
            <p:cNvPr id="22" name="Pentagon 21"/>
            <p:cNvSpPr/>
            <p:nvPr/>
          </p:nvSpPr>
          <p:spPr>
            <a:xfrm>
              <a:off x="5324735" y="2579486"/>
              <a:ext cx="594547" cy="420360"/>
            </a:xfrm>
            <a:prstGeom prst="homePlate">
              <a:avLst/>
            </a:prstGeom>
            <a:solidFill>
              <a:srgbClr val="008000"/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63" dirty="0" err="1">
                  <a:solidFill>
                    <a:prstClr val="white"/>
                  </a:solidFill>
                </a:rPr>
                <a:t>Arahan</a:t>
              </a:r>
              <a:r>
                <a:rPr lang="en-US" sz="1363" dirty="0">
                  <a:solidFill>
                    <a:prstClr val="white"/>
                  </a:solidFill>
                </a:rPr>
                <a:t> </a:t>
              </a:r>
              <a:r>
                <a:rPr lang="en-US" sz="1363" dirty="0" err="1">
                  <a:solidFill>
                    <a:prstClr val="white"/>
                  </a:solidFill>
                </a:rPr>
                <a:t>strategis</a:t>
              </a:r>
              <a:endParaRPr lang="en-US" sz="1363" dirty="0">
                <a:solidFill>
                  <a:prstClr val="white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63500" dist="101600" dir="5400000" sx="123000" sy="123000" rotWithShape="0">
                <a:srgbClr val="000000"/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Freeform 23"/>
            <p:cNvSpPr/>
            <p:nvPr/>
          </p:nvSpPr>
          <p:spPr>
            <a:xfrm>
              <a:off x="5334000" y="2607299"/>
              <a:ext cx="552996" cy="356753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9890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912"/>
                <a:gd name="connsiteX1" fmla="*/ 497980 w 566057"/>
                <a:gd name="connsiteY1" fmla="*/ 9953 h 360912"/>
                <a:gd name="connsiteX2" fmla="*/ 566057 w 566057"/>
                <a:gd name="connsiteY2" fmla="*/ 174171 h 360912"/>
                <a:gd name="connsiteX3" fmla="*/ 451057 w 566057"/>
                <a:gd name="connsiteY3" fmla="*/ 360912 h 360912"/>
                <a:gd name="connsiteX4" fmla="*/ 0 w 566057"/>
                <a:gd name="connsiteY4" fmla="*/ 359228 h 360912"/>
                <a:gd name="connsiteX0" fmla="*/ 21771 w 547224"/>
                <a:gd name="connsiteY0" fmla="*/ 0 h 360912"/>
                <a:gd name="connsiteX1" fmla="*/ 497980 w 547224"/>
                <a:gd name="connsiteY1" fmla="*/ 9953 h 360912"/>
                <a:gd name="connsiteX2" fmla="*/ 547224 w 547224"/>
                <a:gd name="connsiteY2" fmla="*/ 182441 h 360912"/>
                <a:gd name="connsiteX3" fmla="*/ 451057 w 547224"/>
                <a:gd name="connsiteY3" fmla="*/ 360912 h 360912"/>
                <a:gd name="connsiteX4" fmla="*/ 0 w 547224"/>
                <a:gd name="connsiteY4" fmla="*/ 359228 h 360912"/>
                <a:gd name="connsiteX0" fmla="*/ 21771 w 547224"/>
                <a:gd name="connsiteY0" fmla="*/ 6587 h 367499"/>
                <a:gd name="connsiteX1" fmla="*/ 455606 w 547224"/>
                <a:gd name="connsiteY1" fmla="*/ 0 h 367499"/>
                <a:gd name="connsiteX2" fmla="*/ 547224 w 547224"/>
                <a:gd name="connsiteY2" fmla="*/ 189028 h 367499"/>
                <a:gd name="connsiteX3" fmla="*/ 451057 w 547224"/>
                <a:gd name="connsiteY3" fmla="*/ 367499 h 367499"/>
                <a:gd name="connsiteX4" fmla="*/ 0 w 547224"/>
                <a:gd name="connsiteY4" fmla="*/ 365815 h 367499"/>
                <a:gd name="connsiteX0" fmla="*/ 21771 w 547224"/>
                <a:gd name="connsiteY0" fmla="*/ 6587 h 365815"/>
                <a:gd name="connsiteX1" fmla="*/ 455606 w 547224"/>
                <a:gd name="connsiteY1" fmla="*/ 0 h 365815"/>
                <a:gd name="connsiteX2" fmla="*/ 547224 w 547224"/>
                <a:gd name="connsiteY2" fmla="*/ 189028 h 365815"/>
                <a:gd name="connsiteX3" fmla="*/ 465182 w 547224"/>
                <a:gd name="connsiteY3" fmla="*/ 359229 h 365815"/>
                <a:gd name="connsiteX4" fmla="*/ 0 w 547224"/>
                <a:gd name="connsiteY4" fmla="*/ 365815 h 365815"/>
                <a:gd name="connsiteX0" fmla="*/ 21771 w 571374"/>
                <a:gd name="connsiteY0" fmla="*/ 6587 h 365815"/>
                <a:gd name="connsiteX1" fmla="*/ 455606 w 571374"/>
                <a:gd name="connsiteY1" fmla="*/ 0 h 365815"/>
                <a:gd name="connsiteX2" fmla="*/ 571374 w 571374"/>
                <a:gd name="connsiteY2" fmla="*/ 195652 h 365815"/>
                <a:gd name="connsiteX3" fmla="*/ 465182 w 571374"/>
                <a:gd name="connsiteY3" fmla="*/ 359229 h 365815"/>
                <a:gd name="connsiteX4" fmla="*/ 0 w 571374"/>
                <a:gd name="connsiteY4" fmla="*/ 365815 h 365815"/>
                <a:gd name="connsiteX0" fmla="*/ 21771 w 567349"/>
                <a:gd name="connsiteY0" fmla="*/ 6587 h 365815"/>
                <a:gd name="connsiteX1" fmla="*/ 455606 w 567349"/>
                <a:gd name="connsiteY1" fmla="*/ 0 h 365815"/>
                <a:gd name="connsiteX2" fmla="*/ 567349 w 567349"/>
                <a:gd name="connsiteY2" fmla="*/ 175781 h 365815"/>
                <a:gd name="connsiteX3" fmla="*/ 465182 w 567349"/>
                <a:gd name="connsiteY3" fmla="*/ 359229 h 365815"/>
                <a:gd name="connsiteX4" fmla="*/ 0 w 567349"/>
                <a:gd name="connsiteY4" fmla="*/ 365815 h 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349" h="365815">
                  <a:moveTo>
                    <a:pt x="21771" y="6587"/>
                  </a:moveTo>
                  <a:lnTo>
                    <a:pt x="455606" y="0"/>
                  </a:lnTo>
                  <a:lnTo>
                    <a:pt x="567349" y="175781"/>
                  </a:lnTo>
                  <a:lnTo>
                    <a:pt x="465182" y="359229"/>
                  </a:lnTo>
                  <a:lnTo>
                    <a:pt x="0" y="365815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34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652648" y="2662976"/>
            <a:ext cx="623307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Arial" charset="0"/>
            </a:endParaRPr>
          </a:p>
          <a:p>
            <a:pPr marL="198851" indent="-154211">
              <a:buFont typeface="Arial" pitchFamily="34" charset="0"/>
              <a:buChar char="•"/>
            </a:pPr>
            <a:r>
              <a:rPr lang="en-US" sz="1400" dirty="0" err="1">
                <a:latin typeface="Arial" charset="0"/>
              </a:rPr>
              <a:t>Memastikan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kebijakan</a:t>
            </a:r>
            <a:r>
              <a:rPr lang="en-US" sz="1400" dirty="0">
                <a:latin typeface="Arial" charset="0"/>
              </a:rPr>
              <a:t> dan </a:t>
            </a:r>
            <a:r>
              <a:rPr lang="en-US" sz="1400" dirty="0" err="1">
                <a:latin typeface="Arial" charset="0"/>
              </a:rPr>
              <a:t>sasaran</a:t>
            </a:r>
            <a:r>
              <a:rPr lang="en-US" sz="1400" dirty="0">
                <a:latin typeface="Arial" charset="0"/>
              </a:rPr>
              <a:t> MK3L </a:t>
            </a:r>
            <a:r>
              <a:rPr lang="en-US" sz="1400" dirty="0" err="1">
                <a:latin typeface="Arial" charset="0"/>
              </a:rPr>
              <a:t>telah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ditetapkan</a:t>
            </a:r>
            <a:r>
              <a:rPr lang="en-US" sz="1400" dirty="0">
                <a:latin typeface="Arial" charset="0"/>
              </a:rPr>
              <a:t> dan </a:t>
            </a:r>
            <a:r>
              <a:rPr lang="en-US" sz="1400" dirty="0" err="1">
                <a:latin typeface="Arial" charset="0"/>
              </a:rPr>
              <a:t>sejalan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dengan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arahan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strategi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perusahaan</a:t>
            </a:r>
            <a:r>
              <a:rPr lang="en-US" sz="1400" dirty="0">
                <a:latin typeface="Arial" charset="0"/>
              </a:rPr>
              <a:t> dan </a:t>
            </a:r>
            <a:r>
              <a:rPr lang="en-US" sz="1400" dirty="0" err="1">
                <a:latin typeface="Arial" charset="0"/>
              </a:rPr>
              <a:t>konteks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organisasi</a:t>
            </a:r>
            <a:endParaRPr lang="en-US" sz="1400" dirty="0">
              <a:latin typeface="Arial" charset="0"/>
            </a:endParaRPr>
          </a:p>
          <a:p>
            <a:pPr marL="198851" indent="-154211">
              <a:buFont typeface="Arial" pitchFamily="34" charset="0"/>
              <a:buChar char="•"/>
            </a:pPr>
            <a:r>
              <a:rPr lang="en-US" sz="1400" dirty="0">
                <a:latin typeface="Arial" charset="0"/>
              </a:rPr>
              <a:t>M</a:t>
            </a:r>
            <a:r>
              <a:rPr lang="id-ID" sz="1400" dirty="0">
                <a:latin typeface="Arial" charset="0"/>
              </a:rPr>
              <a:t>engkomunikasikan pentingnya </a:t>
            </a:r>
            <a:r>
              <a:rPr lang="en-US" sz="1400" dirty="0" err="1">
                <a:latin typeface="Arial" charset="0"/>
              </a:rPr>
              <a:t>Manajemen</a:t>
            </a:r>
            <a:r>
              <a:rPr lang="en-US" sz="1400" dirty="0">
                <a:latin typeface="Arial" charset="0"/>
              </a:rPr>
              <a:t> MK3L y</a:t>
            </a:r>
            <a:r>
              <a:rPr lang="id-ID" sz="1400" dirty="0">
                <a:latin typeface="Arial" charset="0"/>
              </a:rPr>
              <a:t>ang efektif dan sesuai dengan persyaratan </a:t>
            </a:r>
            <a:r>
              <a:rPr lang="en-US" sz="1400" dirty="0" err="1">
                <a:latin typeface="Arial" charset="0"/>
              </a:rPr>
              <a:t>sistem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manajemen</a:t>
            </a:r>
            <a:r>
              <a:rPr lang="en-US" sz="1400" dirty="0">
                <a:latin typeface="Arial" charset="0"/>
              </a:rPr>
              <a:t> MK3L</a:t>
            </a:r>
          </a:p>
          <a:p>
            <a:pPr marL="198851" indent="-154211">
              <a:buFont typeface="Arial" pitchFamily="34" charset="0"/>
              <a:buChar char="•"/>
            </a:pPr>
            <a:r>
              <a:rPr lang="en-US" sz="1400" dirty="0" err="1">
                <a:latin typeface="Arial" charset="0"/>
              </a:rPr>
              <a:t>Mengembangkan</a:t>
            </a:r>
            <a:r>
              <a:rPr lang="en-US" sz="1400" dirty="0">
                <a:latin typeface="Arial" charset="0"/>
              </a:rPr>
              <a:t>, </a:t>
            </a:r>
            <a:r>
              <a:rPr lang="en-US" sz="1400" dirty="0" err="1">
                <a:latin typeface="Arial" charset="0"/>
              </a:rPr>
              <a:t>memimpin</a:t>
            </a:r>
            <a:r>
              <a:rPr lang="en-US" sz="1400" dirty="0">
                <a:latin typeface="Arial" charset="0"/>
              </a:rPr>
              <a:t>, dan </a:t>
            </a:r>
            <a:r>
              <a:rPr lang="en-US" sz="1400" dirty="0" err="1">
                <a:latin typeface="Arial" charset="0"/>
              </a:rPr>
              <a:t>mempromosikan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budaya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b="1" u="sng" dirty="0" err="1">
                <a:solidFill>
                  <a:srgbClr val="FF0000"/>
                </a:solidFill>
                <a:latin typeface="Arial" charset="0"/>
              </a:rPr>
              <a:t>organisasi</a:t>
            </a:r>
            <a:r>
              <a:rPr lang="en-US" sz="1400" b="1" u="sng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400" dirty="0">
                <a:latin typeface="Arial" charset="0"/>
              </a:rPr>
              <a:t>yang </a:t>
            </a:r>
            <a:r>
              <a:rPr lang="en-US" sz="1400" dirty="0" err="1">
                <a:latin typeface="Arial" charset="0"/>
              </a:rPr>
              <a:t>mendukung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hasil</a:t>
            </a:r>
            <a:r>
              <a:rPr lang="en-US" sz="1400" dirty="0">
                <a:latin typeface="Arial" charset="0"/>
              </a:rPr>
              <a:t> yang </a:t>
            </a:r>
            <a:r>
              <a:rPr lang="en-US" sz="1400" dirty="0" err="1">
                <a:latin typeface="Arial" charset="0"/>
              </a:rPr>
              <a:t>diharapkan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dari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sistem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manajemen</a:t>
            </a:r>
            <a:r>
              <a:rPr lang="en-US" sz="1400" dirty="0">
                <a:latin typeface="Arial" charset="0"/>
              </a:rPr>
              <a:t> MK3L</a:t>
            </a:r>
          </a:p>
          <a:p>
            <a:pPr marL="198851" indent="-154211">
              <a:buFont typeface="Arial" pitchFamily="34" charset="0"/>
              <a:buChar char="•"/>
            </a:pPr>
            <a:r>
              <a:rPr lang="en-US" sz="1400" dirty="0" err="1">
                <a:latin typeface="Arial" charset="0"/>
              </a:rPr>
              <a:t>Promosi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Peningkatan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Berkelanjutan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i="1" dirty="0">
                <a:latin typeface="Arial" charset="0"/>
              </a:rPr>
              <a:t>(continual improvement</a:t>
            </a:r>
            <a:r>
              <a:rPr lang="en-US" sz="1400" dirty="0">
                <a:latin typeface="Arial" charset="0"/>
              </a:rPr>
              <a:t>)</a:t>
            </a:r>
          </a:p>
          <a:p>
            <a:pPr marL="198851" indent="-154211">
              <a:buFont typeface="Arial" pitchFamily="34" charset="0"/>
              <a:buChar char="•"/>
            </a:pPr>
            <a:r>
              <a:rPr lang="en-US" sz="1400" dirty="0" err="1">
                <a:latin typeface="Arial" charset="0"/>
              </a:rPr>
              <a:t>Menjamin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integrasi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persyaratan</a:t>
            </a:r>
            <a:r>
              <a:rPr lang="en-US" sz="1400" dirty="0">
                <a:latin typeface="Arial" charset="0"/>
              </a:rPr>
              <a:t> SM-MK3L </a:t>
            </a:r>
            <a:r>
              <a:rPr lang="en-US" sz="1400" dirty="0" err="1">
                <a:latin typeface="Arial" charset="0"/>
              </a:rPr>
              <a:t>kedalam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bisnis</a:t>
            </a:r>
            <a:r>
              <a:rPr lang="en-US" sz="1400" dirty="0">
                <a:latin typeface="Arial" charset="0"/>
              </a:rPr>
              <a:t> proses </a:t>
            </a:r>
            <a:r>
              <a:rPr lang="en-US" sz="1400" dirty="0" err="1">
                <a:latin typeface="Arial" charset="0"/>
              </a:rPr>
              <a:t>organisasi</a:t>
            </a:r>
            <a:endParaRPr lang="en-US" sz="1400" dirty="0"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02203" y="4830074"/>
            <a:ext cx="6525722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</a:rPr>
              <a:t>M</a:t>
            </a:r>
            <a:r>
              <a:rPr lang="id-ID" sz="1400" dirty="0">
                <a:latin typeface="Arial" charset="0"/>
              </a:rPr>
              <a:t>engarahkan</a:t>
            </a:r>
            <a:r>
              <a:rPr lang="en-US" sz="1400" dirty="0">
                <a:latin typeface="Arial" charset="0"/>
              </a:rPr>
              <a:t> </a:t>
            </a:r>
            <a:r>
              <a:rPr lang="id-ID" sz="1400" dirty="0">
                <a:latin typeface="Arial" charset="0"/>
              </a:rPr>
              <a:t>dan mendukung orang-orang untuk berkontribusi pada keefektifan sistem manajemen </a:t>
            </a:r>
            <a:r>
              <a:rPr lang="en-ID" sz="1400" dirty="0">
                <a:latin typeface="Arial" charset="0"/>
              </a:rPr>
              <a:t>M</a:t>
            </a:r>
            <a:r>
              <a:rPr lang="en-US" sz="1400" dirty="0">
                <a:latin typeface="Arial" charset="0"/>
              </a:rPr>
              <a:t>K3L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latin typeface="Arial" charset="0"/>
              </a:rPr>
              <a:t>M</a:t>
            </a:r>
            <a:r>
              <a:rPr lang="id-ID" sz="1400" dirty="0">
                <a:latin typeface="Arial" charset="0"/>
              </a:rPr>
              <a:t>endukung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peran</a:t>
            </a:r>
            <a:r>
              <a:rPr lang="id-ID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manajemen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lainnya</a:t>
            </a:r>
            <a:r>
              <a:rPr lang="en-US" sz="1400" dirty="0">
                <a:latin typeface="Arial" charset="0"/>
              </a:rPr>
              <a:t> </a:t>
            </a:r>
            <a:r>
              <a:rPr lang="id-ID" sz="1400" dirty="0">
                <a:latin typeface="Arial" charset="0"/>
              </a:rPr>
              <a:t>untuk menunjukkan kepemimpinan</a:t>
            </a:r>
            <a:r>
              <a:rPr lang="en-US" sz="1400" dirty="0" err="1">
                <a:latin typeface="Arial" charset="0"/>
              </a:rPr>
              <a:t>nya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terhadap</a:t>
            </a:r>
            <a:r>
              <a:rPr lang="en-US" sz="1400" dirty="0">
                <a:latin typeface="Arial" charset="0"/>
              </a:rPr>
              <a:t> area yang </a:t>
            </a:r>
            <a:r>
              <a:rPr lang="en-US" sz="1400" dirty="0" err="1">
                <a:latin typeface="Arial" charset="0"/>
              </a:rPr>
              <a:t>menjadi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tanggung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jawabnya</a:t>
            </a:r>
            <a:endParaRPr lang="en-US" sz="1400" dirty="0">
              <a:latin typeface="Arial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95092" y="4934863"/>
            <a:ext cx="1433335" cy="603600"/>
            <a:chOff x="5313040" y="2579486"/>
            <a:chExt cx="606242" cy="420360"/>
          </a:xfrm>
        </p:grpSpPr>
        <p:sp>
          <p:nvSpPr>
            <p:cNvPr id="38" name="Pentagon 37"/>
            <p:cNvSpPr/>
            <p:nvPr/>
          </p:nvSpPr>
          <p:spPr>
            <a:xfrm>
              <a:off x="5324735" y="2579486"/>
              <a:ext cx="594547" cy="420360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63" dirty="0" err="1">
                  <a:solidFill>
                    <a:prstClr val="white"/>
                  </a:solidFill>
                </a:rPr>
                <a:t>Pemberdayaan</a:t>
              </a:r>
              <a:endParaRPr lang="en-US" sz="1363" dirty="0">
                <a:solidFill>
                  <a:prstClr val="white"/>
                </a:solidFill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63500" dist="101600" dir="5400000" sx="123000" sy="123000" rotWithShape="0">
                <a:srgbClr val="000000"/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Freeform 39"/>
            <p:cNvSpPr/>
            <p:nvPr/>
          </p:nvSpPr>
          <p:spPr>
            <a:xfrm>
              <a:off x="5334000" y="2607299"/>
              <a:ext cx="552996" cy="356753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9890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912"/>
                <a:gd name="connsiteX1" fmla="*/ 497980 w 566057"/>
                <a:gd name="connsiteY1" fmla="*/ 9953 h 360912"/>
                <a:gd name="connsiteX2" fmla="*/ 566057 w 566057"/>
                <a:gd name="connsiteY2" fmla="*/ 174171 h 360912"/>
                <a:gd name="connsiteX3" fmla="*/ 451057 w 566057"/>
                <a:gd name="connsiteY3" fmla="*/ 360912 h 360912"/>
                <a:gd name="connsiteX4" fmla="*/ 0 w 566057"/>
                <a:gd name="connsiteY4" fmla="*/ 359228 h 360912"/>
                <a:gd name="connsiteX0" fmla="*/ 21771 w 547224"/>
                <a:gd name="connsiteY0" fmla="*/ 0 h 360912"/>
                <a:gd name="connsiteX1" fmla="*/ 497980 w 547224"/>
                <a:gd name="connsiteY1" fmla="*/ 9953 h 360912"/>
                <a:gd name="connsiteX2" fmla="*/ 547224 w 547224"/>
                <a:gd name="connsiteY2" fmla="*/ 182441 h 360912"/>
                <a:gd name="connsiteX3" fmla="*/ 451057 w 547224"/>
                <a:gd name="connsiteY3" fmla="*/ 360912 h 360912"/>
                <a:gd name="connsiteX4" fmla="*/ 0 w 547224"/>
                <a:gd name="connsiteY4" fmla="*/ 359228 h 360912"/>
                <a:gd name="connsiteX0" fmla="*/ 21771 w 547224"/>
                <a:gd name="connsiteY0" fmla="*/ 6587 h 367499"/>
                <a:gd name="connsiteX1" fmla="*/ 455606 w 547224"/>
                <a:gd name="connsiteY1" fmla="*/ 0 h 367499"/>
                <a:gd name="connsiteX2" fmla="*/ 547224 w 547224"/>
                <a:gd name="connsiteY2" fmla="*/ 189028 h 367499"/>
                <a:gd name="connsiteX3" fmla="*/ 451057 w 547224"/>
                <a:gd name="connsiteY3" fmla="*/ 367499 h 367499"/>
                <a:gd name="connsiteX4" fmla="*/ 0 w 547224"/>
                <a:gd name="connsiteY4" fmla="*/ 365815 h 367499"/>
                <a:gd name="connsiteX0" fmla="*/ 21771 w 547224"/>
                <a:gd name="connsiteY0" fmla="*/ 6587 h 365815"/>
                <a:gd name="connsiteX1" fmla="*/ 455606 w 547224"/>
                <a:gd name="connsiteY1" fmla="*/ 0 h 365815"/>
                <a:gd name="connsiteX2" fmla="*/ 547224 w 547224"/>
                <a:gd name="connsiteY2" fmla="*/ 189028 h 365815"/>
                <a:gd name="connsiteX3" fmla="*/ 465182 w 547224"/>
                <a:gd name="connsiteY3" fmla="*/ 359229 h 365815"/>
                <a:gd name="connsiteX4" fmla="*/ 0 w 547224"/>
                <a:gd name="connsiteY4" fmla="*/ 365815 h 365815"/>
                <a:gd name="connsiteX0" fmla="*/ 21771 w 571374"/>
                <a:gd name="connsiteY0" fmla="*/ 6587 h 365815"/>
                <a:gd name="connsiteX1" fmla="*/ 455606 w 571374"/>
                <a:gd name="connsiteY1" fmla="*/ 0 h 365815"/>
                <a:gd name="connsiteX2" fmla="*/ 571374 w 571374"/>
                <a:gd name="connsiteY2" fmla="*/ 195652 h 365815"/>
                <a:gd name="connsiteX3" fmla="*/ 465182 w 571374"/>
                <a:gd name="connsiteY3" fmla="*/ 359229 h 365815"/>
                <a:gd name="connsiteX4" fmla="*/ 0 w 571374"/>
                <a:gd name="connsiteY4" fmla="*/ 365815 h 365815"/>
                <a:gd name="connsiteX0" fmla="*/ 21771 w 567349"/>
                <a:gd name="connsiteY0" fmla="*/ 6587 h 365815"/>
                <a:gd name="connsiteX1" fmla="*/ 455606 w 567349"/>
                <a:gd name="connsiteY1" fmla="*/ 0 h 365815"/>
                <a:gd name="connsiteX2" fmla="*/ 567349 w 567349"/>
                <a:gd name="connsiteY2" fmla="*/ 175781 h 365815"/>
                <a:gd name="connsiteX3" fmla="*/ 465182 w 567349"/>
                <a:gd name="connsiteY3" fmla="*/ 359229 h 365815"/>
                <a:gd name="connsiteX4" fmla="*/ 0 w 567349"/>
                <a:gd name="connsiteY4" fmla="*/ 365815 h 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349" h="365815">
                  <a:moveTo>
                    <a:pt x="21771" y="6587"/>
                  </a:moveTo>
                  <a:lnTo>
                    <a:pt x="455606" y="0"/>
                  </a:lnTo>
                  <a:lnTo>
                    <a:pt x="567349" y="175781"/>
                  </a:lnTo>
                  <a:lnTo>
                    <a:pt x="465182" y="359229"/>
                  </a:lnTo>
                  <a:lnTo>
                    <a:pt x="0" y="365815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34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19313" y="5906475"/>
            <a:ext cx="1433335" cy="603600"/>
            <a:chOff x="5313040" y="2579486"/>
            <a:chExt cx="606242" cy="420360"/>
          </a:xfrm>
        </p:grpSpPr>
        <p:sp>
          <p:nvSpPr>
            <p:cNvPr id="42" name="Pentagon 41"/>
            <p:cNvSpPr/>
            <p:nvPr/>
          </p:nvSpPr>
          <p:spPr>
            <a:xfrm>
              <a:off x="5324735" y="2579486"/>
              <a:ext cx="594547" cy="420360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63" dirty="0" err="1">
                  <a:solidFill>
                    <a:prstClr val="white"/>
                  </a:solidFill>
                </a:rPr>
                <a:t>Evaluasi</a:t>
              </a:r>
              <a:r>
                <a:rPr lang="en-US" sz="1363" dirty="0">
                  <a:solidFill>
                    <a:prstClr val="white"/>
                  </a:solidFill>
                </a:rPr>
                <a:t> </a:t>
              </a:r>
              <a:r>
                <a:rPr lang="en-US" sz="1363" dirty="0" err="1">
                  <a:solidFill>
                    <a:prstClr val="white"/>
                  </a:solidFill>
                </a:rPr>
                <a:t>Hasil</a:t>
              </a:r>
              <a:endParaRPr lang="en-US" sz="1363" dirty="0">
                <a:solidFill>
                  <a:prstClr val="white"/>
                </a:solidFill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63500" dist="101600" dir="5400000" sx="123000" sy="123000" rotWithShape="0">
                <a:srgbClr val="000000"/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Freeform 43"/>
            <p:cNvSpPr/>
            <p:nvPr/>
          </p:nvSpPr>
          <p:spPr>
            <a:xfrm>
              <a:off x="5334000" y="2607299"/>
              <a:ext cx="552996" cy="356753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9890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912"/>
                <a:gd name="connsiteX1" fmla="*/ 497980 w 566057"/>
                <a:gd name="connsiteY1" fmla="*/ 9953 h 360912"/>
                <a:gd name="connsiteX2" fmla="*/ 566057 w 566057"/>
                <a:gd name="connsiteY2" fmla="*/ 174171 h 360912"/>
                <a:gd name="connsiteX3" fmla="*/ 451057 w 566057"/>
                <a:gd name="connsiteY3" fmla="*/ 360912 h 360912"/>
                <a:gd name="connsiteX4" fmla="*/ 0 w 566057"/>
                <a:gd name="connsiteY4" fmla="*/ 359228 h 360912"/>
                <a:gd name="connsiteX0" fmla="*/ 21771 w 547224"/>
                <a:gd name="connsiteY0" fmla="*/ 0 h 360912"/>
                <a:gd name="connsiteX1" fmla="*/ 497980 w 547224"/>
                <a:gd name="connsiteY1" fmla="*/ 9953 h 360912"/>
                <a:gd name="connsiteX2" fmla="*/ 547224 w 547224"/>
                <a:gd name="connsiteY2" fmla="*/ 182441 h 360912"/>
                <a:gd name="connsiteX3" fmla="*/ 451057 w 547224"/>
                <a:gd name="connsiteY3" fmla="*/ 360912 h 360912"/>
                <a:gd name="connsiteX4" fmla="*/ 0 w 547224"/>
                <a:gd name="connsiteY4" fmla="*/ 359228 h 360912"/>
                <a:gd name="connsiteX0" fmla="*/ 21771 w 547224"/>
                <a:gd name="connsiteY0" fmla="*/ 6587 h 367499"/>
                <a:gd name="connsiteX1" fmla="*/ 455606 w 547224"/>
                <a:gd name="connsiteY1" fmla="*/ 0 h 367499"/>
                <a:gd name="connsiteX2" fmla="*/ 547224 w 547224"/>
                <a:gd name="connsiteY2" fmla="*/ 189028 h 367499"/>
                <a:gd name="connsiteX3" fmla="*/ 451057 w 547224"/>
                <a:gd name="connsiteY3" fmla="*/ 367499 h 367499"/>
                <a:gd name="connsiteX4" fmla="*/ 0 w 547224"/>
                <a:gd name="connsiteY4" fmla="*/ 365815 h 367499"/>
                <a:gd name="connsiteX0" fmla="*/ 21771 w 547224"/>
                <a:gd name="connsiteY0" fmla="*/ 6587 h 365815"/>
                <a:gd name="connsiteX1" fmla="*/ 455606 w 547224"/>
                <a:gd name="connsiteY1" fmla="*/ 0 h 365815"/>
                <a:gd name="connsiteX2" fmla="*/ 547224 w 547224"/>
                <a:gd name="connsiteY2" fmla="*/ 189028 h 365815"/>
                <a:gd name="connsiteX3" fmla="*/ 465182 w 547224"/>
                <a:gd name="connsiteY3" fmla="*/ 359229 h 365815"/>
                <a:gd name="connsiteX4" fmla="*/ 0 w 547224"/>
                <a:gd name="connsiteY4" fmla="*/ 365815 h 365815"/>
                <a:gd name="connsiteX0" fmla="*/ 21771 w 571374"/>
                <a:gd name="connsiteY0" fmla="*/ 6587 h 365815"/>
                <a:gd name="connsiteX1" fmla="*/ 455606 w 571374"/>
                <a:gd name="connsiteY1" fmla="*/ 0 h 365815"/>
                <a:gd name="connsiteX2" fmla="*/ 571374 w 571374"/>
                <a:gd name="connsiteY2" fmla="*/ 195652 h 365815"/>
                <a:gd name="connsiteX3" fmla="*/ 465182 w 571374"/>
                <a:gd name="connsiteY3" fmla="*/ 359229 h 365815"/>
                <a:gd name="connsiteX4" fmla="*/ 0 w 571374"/>
                <a:gd name="connsiteY4" fmla="*/ 365815 h 365815"/>
                <a:gd name="connsiteX0" fmla="*/ 21771 w 567349"/>
                <a:gd name="connsiteY0" fmla="*/ 6587 h 365815"/>
                <a:gd name="connsiteX1" fmla="*/ 455606 w 567349"/>
                <a:gd name="connsiteY1" fmla="*/ 0 h 365815"/>
                <a:gd name="connsiteX2" fmla="*/ 567349 w 567349"/>
                <a:gd name="connsiteY2" fmla="*/ 175781 h 365815"/>
                <a:gd name="connsiteX3" fmla="*/ 465182 w 567349"/>
                <a:gd name="connsiteY3" fmla="*/ 359229 h 365815"/>
                <a:gd name="connsiteX4" fmla="*/ 0 w 567349"/>
                <a:gd name="connsiteY4" fmla="*/ 365815 h 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349" h="365815">
                  <a:moveTo>
                    <a:pt x="21771" y="6587"/>
                  </a:moveTo>
                  <a:lnTo>
                    <a:pt x="455606" y="0"/>
                  </a:lnTo>
                  <a:lnTo>
                    <a:pt x="567349" y="175781"/>
                  </a:lnTo>
                  <a:lnTo>
                    <a:pt x="465182" y="359229"/>
                  </a:lnTo>
                  <a:lnTo>
                    <a:pt x="0" y="365815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34">
                <a:solidFill>
                  <a:prstClr val="black"/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702203" y="6040301"/>
            <a:ext cx="6233070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174625" indent="-174625">
              <a:buFont typeface="Arial" panose="020B0604020202020204" pitchFamily="34" charset="0"/>
              <a:buChar char="•"/>
              <a:defRPr sz="1400">
                <a:solidFill>
                  <a:srgbClr val="F79646">
                    <a:lumMod val="50000"/>
                  </a:srgbClr>
                </a:solidFill>
                <a:latin typeface="Arial" charset="0"/>
              </a:defRPr>
            </a:lvl1pPr>
          </a:lstStyle>
          <a:p>
            <a:r>
              <a:rPr lang="en-US" dirty="0" err="1">
                <a:solidFill>
                  <a:schemeClr val="tx1"/>
                </a:solidFill>
              </a:rPr>
              <a:t>Memastikan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bahwa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pencapaian</a:t>
            </a:r>
            <a:r>
              <a:rPr lang="en-US" dirty="0">
                <a:solidFill>
                  <a:schemeClr val="tx1"/>
                </a:solidFill>
              </a:rPr>
              <a:t> SM-MK3L </a:t>
            </a:r>
            <a:r>
              <a:rPr lang="en-US" dirty="0" err="1">
                <a:solidFill>
                  <a:schemeClr val="tx1"/>
                </a:solidFill>
              </a:rPr>
              <a:t>mencapai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hasil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diinginkan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27462" y="123978"/>
            <a:ext cx="63290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Impact" panose="020B0806030902050204" pitchFamily="34" charset="0"/>
              </a:rPr>
              <a:t>5. </a:t>
            </a:r>
            <a:r>
              <a:rPr lang="en-US" sz="2800" dirty="0" err="1">
                <a:solidFill>
                  <a:srgbClr val="002060"/>
                </a:solidFill>
                <a:latin typeface="Impact" panose="020B0806030902050204" pitchFamily="34" charset="0"/>
              </a:rPr>
              <a:t>Kepemimpinan</a:t>
            </a:r>
            <a:r>
              <a:rPr lang="en-US" sz="2800" dirty="0">
                <a:solidFill>
                  <a:srgbClr val="002060"/>
                </a:solidFill>
                <a:latin typeface="Impact" panose="020B0806030902050204" pitchFamily="34" charset="0"/>
              </a:rPr>
              <a:t> dan </a:t>
            </a:r>
            <a:r>
              <a:rPr lang="en-US" sz="2800" dirty="0" err="1">
                <a:solidFill>
                  <a:srgbClr val="002060"/>
                </a:solidFill>
                <a:latin typeface="Impact" panose="020B0806030902050204" pitchFamily="34" charset="0"/>
              </a:rPr>
              <a:t>partisipasi</a:t>
            </a:r>
            <a:r>
              <a:rPr lang="en-US" sz="2800" dirty="0">
                <a:solidFill>
                  <a:srgbClr val="002060"/>
                </a:solidFill>
                <a:latin typeface="Impact" panose="020B0806030902050204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Impact" panose="020B0806030902050204" pitchFamily="34" charset="0"/>
              </a:rPr>
              <a:t>pekerja</a:t>
            </a:r>
            <a:endParaRPr lang="en-US" sz="2000" dirty="0">
              <a:latin typeface="Impact" panose="020B080603090205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7652" y="705467"/>
            <a:ext cx="7920274" cy="369332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FF0000"/>
                </a:solidFill>
                <a:latin typeface="Calibri"/>
              </a:rPr>
              <a:t>Manajemen</a:t>
            </a:r>
            <a:r>
              <a:rPr lang="en-US" sz="18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alibri"/>
              </a:rPr>
              <a:t>puncak</a:t>
            </a:r>
            <a:r>
              <a:rPr lang="en-US" sz="18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alibri"/>
              </a:rPr>
              <a:t>harus</a:t>
            </a:r>
            <a:r>
              <a:rPr lang="en-US" sz="18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alibri"/>
              </a:rPr>
              <a:t>memperagakan</a:t>
            </a:r>
            <a:r>
              <a:rPr lang="en-US" sz="1800" dirty="0">
                <a:solidFill>
                  <a:srgbClr val="FF0000"/>
                </a:solidFill>
                <a:latin typeface="Calibri"/>
              </a:rPr>
              <a:t> KEPEMIMPINAN DAN KOMITMEN (5.1 )</a:t>
            </a:r>
            <a:endParaRPr lang="en-US" sz="18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A6F37ABD-9869-4982-BA51-D6652FBB8A6A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</p:spTree>
    <p:extLst>
      <p:ext uri="{BB962C8B-B14F-4D97-AF65-F5344CB8AC3E}">
        <p14:creationId xmlns:p14="http://schemas.microsoft.com/office/powerpoint/2010/main" val="29275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  <p:bldP spid="35" grpId="0" animBg="1"/>
      <p:bldP spid="4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5279" y="247428"/>
            <a:ext cx="6426195" cy="844062"/>
          </a:xfrm>
        </p:spPr>
        <p:txBody>
          <a:bodyPr>
            <a:noAutofit/>
          </a:bodyPr>
          <a:lstStyle/>
          <a:p>
            <a:r>
              <a:rPr lang="en-US" sz="2954" dirty="0" err="1"/>
              <a:t>Kepemimpinan</a:t>
            </a:r>
            <a:r>
              <a:rPr lang="en-US" sz="2954" dirty="0"/>
              <a:t> dan </a:t>
            </a:r>
            <a:r>
              <a:rPr lang="en-US" sz="2954" dirty="0" err="1"/>
              <a:t>Komitmen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46182" y="836713"/>
            <a:ext cx="5284040" cy="3196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77" dirty="0"/>
              <a:t>Leader </a:t>
            </a:r>
            <a:r>
              <a:rPr lang="en-US" sz="1477" dirty="0">
                <a:sym typeface="Wingdings" pitchFamily="2" charset="2"/>
              </a:rPr>
              <a:t> Coach, </a:t>
            </a:r>
            <a:r>
              <a:rPr lang="en-US" sz="1477" dirty="0" err="1">
                <a:sym typeface="Wingdings" pitchFamily="2" charset="2"/>
              </a:rPr>
              <a:t>Membawa</a:t>
            </a:r>
            <a:r>
              <a:rPr lang="en-US" sz="1477" dirty="0">
                <a:sym typeface="Wingdings" pitchFamily="2" charset="2"/>
              </a:rPr>
              <a:t> team </a:t>
            </a:r>
            <a:r>
              <a:rPr lang="en-US" sz="1477" dirty="0" err="1">
                <a:sym typeface="Wingdings" pitchFamily="2" charset="2"/>
              </a:rPr>
              <a:t>mencapai</a:t>
            </a:r>
            <a:r>
              <a:rPr lang="en-US" sz="1477" dirty="0">
                <a:sym typeface="Wingdings" pitchFamily="2" charset="2"/>
              </a:rPr>
              <a:t> Goals </a:t>
            </a:r>
            <a:endParaRPr lang="en-US" sz="1477" dirty="0"/>
          </a:p>
        </p:txBody>
      </p:sp>
      <p:sp>
        <p:nvSpPr>
          <p:cNvPr id="13" name="TextBox 12"/>
          <p:cNvSpPr txBox="1"/>
          <p:nvPr/>
        </p:nvSpPr>
        <p:spPr>
          <a:xfrm>
            <a:off x="140677" y="1758880"/>
            <a:ext cx="2954215" cy="243682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56801" indent="-156801">
              <a:buFont typeface="Arial" pitchFamily="34" charset="0"/>
              <a:buChar char="•"/>
            </a:pPr>
            <a:r>
              <a:rPr lang="en-US" sz="1385" dirty="0"/>
              <a:t>Customer </a:t>
            </a:r>
            <a:r>
              <a:rPr lang="en-US" sz="1385" dirty="0" err="1"/>
              <a:t>dan</a:t>
            </a:r>
            <a:r>
              <a:rPr lang="en-US" sz="1385" dirty="0"/>
              <a:t> </a:t>
            </a:r>
            <a:r>
              <a:rPr lang="en-US" sz="1385" dirty="0" err="1"/>
              <a:t>hukum</a:t>
            </a:r>
            <a:r>
              <a:rPr lang="en-US" sz="1385" dirty="0"/>
              <a:t> </a:t>
            </a:r>
            <a:r>
              <a:rPr lang="en-US" sz="1385" dirty="0" err="1"/>
              <a:t>dan</a:t>
            </a:r>
            <a:r>
              <a:rPr lang="en-US" sz="1385" dirty="0"/>
              <a:t> </a:t>
            </a:r>
            <a:r>
              <a:rPr lang="en-US" sz="1385" dirty="0" err="1"/>
              <a:t>peraturan</a:t>
            </a:r>
            <a:r>
              <a:rPr lang="en-US" sz="1385" dirty="0"/>
              <a:t> yang </a:t>
            </a:r>
            <a:r>
              <a:rPr lang="en-US" sz="1385" dirty="0" err="1"/>
              <a:t>berlaku</a:t>
            </a:r>
            <a:r>
              <a:rPr lang="en-US" sz="1385" dirty="0"/>
              <a:t> </a:t>
            </a:r>
            <a:r>
              <a:rPr lang="en-US" sz="1385" dirty="0" err="1"/>
              <a:t>ditetapkan</a:t>
            </a:r>
            <a:r>
              <a:rPr lang="en-US" sz="1385" dirty="0"/>
              <a:t>, </a:t>
            </a:r>
            <a:r>
              <a:rPr lang="en-US" sz="1385" dirty="0" err="1"/>
              <a:t>dipahami</a:t>
            </a:r>
            <a:r>
              <a:rPr lang="en-US" sz="1385" dirty="0"/>
              <a:t>, </a:t>
            </a:r>
            <a:r>
              <a:rPr lang="en-US" sz="1385" dirty="0" err="1"/>
              <a:t>dan</a:t>
            </a:r>
            <a:r>
              <a:rPr lang="en-US" sz="1385" dirty="0"/>
              <a:t> </a:t>
            </a:r>
            <a:r>
              <a:rPr lang="en-US" sz="1385" dirty="0" err="1"/>
              <a:t>dipenuhi</a:t>
            </a:r>
            <a:endParaRPr lang="en-US" sz="1385" dirty="0"/>
          </a:p>
          <a:p>
            <a:pPr marL="156801" indent="-156801">
              <a:buFont typeface="Arial" pitchFamily="34" charset="0"/>
              <a:buChar char="•"/>
            </a:pPr>
            <a:r>
              <a:rPr lang="en-US" sz="1385" b="1" u="sng" dirty="0" err="1"/>
              <a:t>Resiko</a:t>
            </a:r>
            <a:r>
              <a:rPr lang="en-US" sz="1385" b="1" u="sng" dirty="0"/>
              <a:t> </a:t>
            </a:r>
            <a:r>
              <a:rPr lang="en-US" sz="1385" b="1" u="sng" dirty="0" err="1"/>
              <a:t>dan</a:t>
            </a:r>
            <a:r>
              <a:rPr lang="en-US" sz="1385" b="1" u="sng" dirty="0"/>
              <a:t> </a:t>
            </a:r>
            <a:r>
              <a:rPr lang="en-US" sz="1385" b="1" u="sng" dirty="0" err="1"/>
              <a:t>peluang</a:t>
            </a:r>
            <a:r>
              <a:rPr lang="en-US" sz="1385" b="1" u="sng" dirty="0"/>
              <a:t> yang </a:t>
            </a:r>
            <a:r>
              <a:rPr lang="en-US" sz="1385" b="1" u="sng" dirty="0" err="1"/>
              <a:t>berpengaruh</a:t>
            </a:r>
            <a:r>
              <a:rPr lang="en-US" sz="1385" b="1" u="sng" dirty="0"/>
              <a:t> </a:t>
            </a:r>
            <a:r>
              <a:rPr lang="en-US" sz="1385" b="1" u="sng" dirty="0" err="1"/>
              <a:t>pada</a:t>
            </a:r>
            <a:r>
              <a:rPr lang="en-US" sz="1385" b="1" u="sng" dirty="0"/>
              <a:t> </a:t>
            </a:r>
            <a:r>
              <a:rPr lang="en-US" sz="1385" b="1" u="sng" dirty="0" err="1"/>
              <a:t>kesesuaian</a:t>
            </a:r>
            <a:r>
              <a:rPr lang="en-US" sz="1385" b="1" u="sng" dirty="0"/>
              <a:t> </a:t>
            </a:r>
            <a:r>
              <a:rPr lang="en-US" sz="1385" b="1" u="sng" dirty="0" err="1"/>
              <a:t>produk</a:t>
            </a:r>
            <a:r>
              <a:rPr lang="en-US" sz="1385" b="1" u="sng" dirty="0"/>
              <a:t> </a:t>
            </a:r>
            <a:r>
              <a:rPr lang="en-US" sz="1385" b="1" u="sng" dirty="0" err="1"/>
              <a:t>dan</a:t>
            </a:r>
            <a:r>
              <a:rPr lang="en-US" sz="1385" b="1" u="sng" dirty="0"/>
              <a:t> </a:t>
            </a:r>
            <a:r>
              <a:rPr lang="en-US" sz="1385" b="1" u="sng" dirty="0" err="1"/>
              <a:t>servis</a:t>
            </a:r>
            <a:r>
              <a:rPr lang="en-US" sz="1385" b="1" u="sng" dirty="0"/>
              <a:t> </a:t>
            </a:r>
            <a:r>
              <a:rPr lang="en-US" sz="1385" b="1" u="sng" dirty="0" err="1"/>
              <a:t>dan</a:t>
            </a:r>
            <a:r>
              <a:rPr lang="en-US" sz="1385" b="1" u="sng" dirty="0"/>
              <a:t> </a:t>
            </a:r>
            <a:r>
              <a:rPr lang="en-US" sz="1385" b="1" u="sng" dirty="0" err="1"/>
              <a:t>kemampuan</a:t>
            </a:r>
            <a:r>
              <a:rPr lang="en-US" sz="1385" b="1" u="sng" dirty="0"/>
              <a:t> </a:t>
            </a:r>
            <a:r>
              <a:rPr lang="en-US" sz="1385" b="1" u="sng" dirty="0" err="1"/>
              <a:t>untuk</a:t>
            </a:r>
            <a:r>
              <a:rPr lang="en-US" sz="1385" b="1" u="sng" dirty="0"/>
              <a:t> </a:t>
            </a:r>
            <a:r>
              <a:rPr lang="en-US" sz="1385" b="1" u="sng" dirty="0" err="1"/>
              <a:t>meningkatkan</a:t>
            </a:r>
            <a:r>
              <a:rPr lang="en-US" sz="1385" b="1" u="sng" dirty="0"/>
              <a:t> </a:t>
            </a:r>
            <a:r>
              <a:rPr lang="en-US" sz="1385" b="1" u="sng" dirty="0" err="1"/>
              <a:t>kepuasan</a:t>
            </a:r>
            <a:r>
              <a:rPr lang="en-US" sz="1385" b="1" u="sng" dirty="0"/>
              <a:t> </a:t>
            </a:r>
            <a:r>
              <a:rPr lang="en-US" sz="1385" b="1" u="sng" dirty="0" err="1"/>
              <a:t>pelanggan</a:t>
            </a:r>
            <a:r>
              <a:rPr lang="en-US" sz="1385" b="1" u="sng" dirty="0"/>
              <a:t> </a:t>
            </a:r>
            <a:r>
              <a:rPr lang="en-US" sz="1385" b="1" u="sng" dirty="0" err="1"/>
              <a:t>di</a:t>
            </a:r>
            <a:r>
              <a:rPr lang="en-US" sz="1385" b="1" u="sng" dirty="0"/>
              <a:t> </a:t>
            </a:r>
            <a:r>
              <a:rPr lang="en-US" sz="1385" b="1" u="sng" dirty="0" err="1"/>
              <a:t>tetapkan</a:t>
            </a:r>
            <a:r>
              <a:rPr lang="en-US" sz="1385" b="1" u="sng" dirty="0"/>
              <a:t> </a:t>
            </a:r>
            <a:r>
              <a:rPr lang="en-US" sz="1385" b="1" u="sng" dirty="0" err="1"/>
              <a:t>dan</a:t>
            </a:r>
            <a:r>
              <a:rPr lang="en-US" sz="1385" b="1" u="sng" dirty="0"/>
              <a:t> </a:t>
            </a:r>
            <a:r>
              <a:rPr lang="en-US" sz="1385" b="1" u="sng" dirty="0" err="1"/>
              <a:t>di</a:t>
            </a:r>
            <a:r>
              <a:rPr lang="en-US" sz="1385" b="1" u="sng" dirty="0"/>
              <a:t> </a:t>
            </a:r>
            <a:r>
              <a:rPr lang="en-US" sz="1385" b="1" u="sng" dirty="0" err="1"/>
              <a:t>bahas</a:t>
            </a:r>
            <a:r>
              <a:rPr lang="en-US" sz="1385" b="1" u="sng" dirty="0"/>
              <a:t> *</a:t>
            </a:r>
          </a:p>
          <a:p>
            <a:pPr marL="156801" indent="-156801">
              <a:buFont typeface="Arial" pitchFamily="34" charset="0"/>
              <a:buChar char="•"/>
            </a:pPr>
            <a:r>
              <a:rPr lang="id-ID" sz="1385" dirty="0"/>
              <a:t>Fokus pada peningkatan kepuasan pelanggan dipertahankan</a:t>
            </a:r>
            <a:endParaRPr lang="en-US" sz="1385" dirty="0"/>
          </a:p>
        </p:txBody>
      </p:sp>
      <p:sp>
        <p:nvSpPr>
          <p:cNvPr id="17" name="TextBox 16"/>
          <p:cNvSpPr txBox="1"/>
          <p:nvPr/>
        </p:nvSpPr>
        <p:spPr>
          <a:xfrm>
            <a:off x="3165231" y="1952131"/>
            <a:ext cx="2391508" cy="2223686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Sejalan</a:t>
            </a:r>
            <a:r>
              <a:rPr lang="en-US" sz="1385" dirty="0"/>
              <a:t> </a:t>
            </a:r>
            <a:r>
              <a:rPr lang="en-US" sz="1385" dirty="0" err="1"/>
              <a:t>dengan</a:t>
            </a:r>
            <a:r>
              <a:rPr lang="en-US" sz="1385" dirty="0"/>
              <a:t> </a:t>
            </a:r>
            <a:r>
              <a:rPr lang="en-US" sz="1385" dirty="0" err="1"/>
              <a:t>tujuan</a:t>
            </a:r>
            <a:r>
              <a:rPr lang="en-US" sz="1385" dirty="0"/>
              <a:t> </a:t>
            </a:r>
            <a:r>
              <a:rPr lang="en-US" sz="1385" dirty="0" err="1"/>
              <a:t>organisasi</a:t>
            </a:r>
            <a:r>
              <a:rPr lang="en-US" sz="1385" dirty="0"/>
              <a:t> </a:t>
            </a:r>
            <a:r>
              <a:rPr lang="en-US" sz="1385" dirty="0" err="1"/>
              <a:t>dan</a:t>
            </a:r>
            <a:r>
              <a:rPr lang="en-US" sz="1385" dirty="0"/>
              <a:t> </a:t>
            </a:r>
            <a:r>
              <a:rPr lang="en-US" sz="1385" dirty="0" err="1"/>
              <a:t>mendukung</a:t>
            </a:r>
            <a:r>
              <a:rPr lang="en-US" sz="1385" dirty="0"/>
              <a:t> </a:t>
            </a:r>
            <a:r>
              <a:rPr lang="en-US" sz="1385" dirty="0" err="1"/>
              <a:t>arahan</a:t>
            </a:r>
            <a:r>
              <a:rPr lang="en-US" sz="1385" dirty="0"/>
              <a:t> </a:t>
            </a:r>
            <a:r>
              <a:rPr lang="en-US" sz="1385" dirty="0" err="1"/>
              <a:t>strategi</a:t>
            </a:r>
            <a:r>
              <a:rPr lang="en-US" sz="1385" dirty="0"/>
              <a:t>  </a:t>
            </a:r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Kerangka</a:t>
            </a:r>
            <a:r>
              <a:rPr lang="en-US" sz="1385" dirty="0"/>
              <a:t> </a:t>
            </a:r>
            <a:r>
              <a:rPr lang="en-US" sz="1385" dirty="0" err="1"/>
              <a:t>kerja</a:t>
            </a:r>
            <a:r>
              <a:rPr lang="en-US" sz="1385" dirty="0"/>
              <a:t> </a:t>
            </a:r>
            <a:r>
              <a:rPr lang="en-US" sz="1385" dirty="0" err="1"/>
              <a:t>untuk</a:t>
            </a:r>
            <a:r>
              <a:rPr lang="en-US" sz="1385" dirty="0"/>
              <a:t> </a:t>
            </a:r>
            <a:r>
              <a:rPr lang="en-US" sz="1385" dirty="0" err="1"/>
              <a:t>menetapkan</a:t>
            </a:r>
            <a:r>
              <a:rPr lang="en-US" sz="1385" dirty="0"/>
              <a:t> </a:t>
            </a:r>
            <a:r>
              <a:rPr lang="en-US" sz="1385" dirty="0" err="1"/>
              <a:t>sasaran</a:t>
            </a:r>
            <a:r>
              <a:rPr lang="en-US" sz="1385" dirty="0"/>
              <a:t> </a:t>
            </a:r>
            <a:r>
              <a:rPr lang="en-US" sz="1385" dirty="0" err="1"/>
              <a:t>mutu</a:t>
            </a:r>
            <a:endParaRPr lang="en-US" sz="1385" dirty="0"/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Termasuk</a:t>
            </a:r>
            <a:r>
              <a:rPr lang="en-US" sz="1385" dirty="0"/>
              <a:t> </a:t>
            </a:r>
            <a:r>
              <a:rPr lang="en-US" sz="1385" dirty="0" err="1"/>
              <a:t>komitmen</a:t>
            </a:r>
            <a:r>
              <a:rPr lang="en-US" sz="1385" dirty="0"/>
              <a:t> </a:t>
            </a:r>
            <a:r>
              <a:rPr lang="en-US" sz="1385" dirty="0" err="1"/>
              <a:t>untuk</a:t>
            </a:r>
            <a:r>
              <a:rPr lang="en-US" sz="1385" dirty="0"/>
              <a:t> </a:t>
            </a:r>
            <a:r>
              <a:rPr lang="en-US" sz="1385" dirty="0" err="1"/>
              <a:t>memenuhi</a:t>
            </a:r>
            <a:r>
              <a:rPr lang="en-US" sz="1385" dirty="0"/>
              <a:t> </a:t>
            </a:r>
            <a:r>
              <a:rPr lang="en-US" sz="1385" dirty="0" err="1"/>
              <a:t>persyaratan</a:t>
            </a:r>
            <a:r>
              <a:rPr lang="en-US" sz="1385" dirty="0"/>
              <a:t> yang </a:t>
            </a:r>
            <a:r>
              <a:rPr lang="en-US" sz="1385" dirty="0" err="1"/>
              <a:t>berlaku</a:t>
            </a:r>
            <a:endParaRPr lang="en-US" sz="1385" dirty="0"/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Termasuk</a:t>
            </a:r>
            <a:r>
              <a:rPr lang="en-US" sz="1385" dirty="0"/>
              <a:t> </a:t>
            </a:r>
            <a:r>
              <a:rPr lang="en-US" sz="1385" dirty="0" err="1"/>
              <a:t>komitmen</a:t>
            </a:r>
            <a:r>
              <a:rPr lang="en-US" sz="1385" dirty="0"/>
              <a:t> </a:t>
            </a:r>
            <a:r>
              <a:rPr lang="en-US" sz="1385" dirty="0" err="1"/>
              <a:t>untuk</a:t>
            </a:r>
            <a:r>
              <a:rPr lang="en-US" sz="1385" dirty="0"/>
              <a:t> </a:t>
            </a:r>
            <a:r>
              <a:rPr lang="en-US" sz="1385" dirty="0" err="1"/>
              <a:t>terus</a:t>
            </a:r>
            <a:r>
              <a:rPr lang="en-US" sz="1385" dirty="0"/>
              <a:t> </a:t>
            </a:r>
            <a:r>
              <a:rPr lang="en-US" sz="1385" dirty="0" err="1"/>
              <a:t>meningkatkan</a:t>
            </a:r>
            <a:r>
              <a:rPr lang="en-US" sz="1385" dirty="0"/>
              <a:t> SMM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87709" y="5349629"/>
            <a:ext cx="4269030" cy="94487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Tersedia</a:t>
            </a:r>
            <a:r>
              <a:rPr lang="en-US" sz="1385" dirty="0"/>
              <a:t> </a:t>
            </a:r>
            <a:r>
              <a:rPr lang="en-US" sz="1385" dirty="0" err="1"/>
              <a:t>dan</a:t>
            </a:r>
            <a:r>
              <a:rPr lang="en-US" sz="1385" dirty="0"/>
              <a:t> </a:t>
            </a:r>
            <a:r>
              <a:rPr lang="en-US" sz="1385" dirty="0" err="1"/>
              <a:t>dijaga</a:t>
            </a:r>
            <a:r>
              <a:rPr lang="en-US" sz="1385" dirty="0"/>
              <a:t> </a:t>
            </a:r>
            <a:r>
              <a:rPr lang="en-US" sz="1385" dirty="0" err="1"/>
              <a:t>sebagai</a:t>
            </a:r>
            <a:r>
              <a:rPr lang="en-US" sz="1385" dirty="0"/>
              <a:t> “</a:t>
            </a:r>
            <a:r>
              <a:rPr lang="en-US" sz="1385" dirty="0" err="1"/>
              <a:t>Informasi</a:t>
            </a:r>
            <a:r>
              <a:rPr lang="en-US" sz="1385" dirty="0"/>
              <a:t> yang </a:t>
            </a:r>
            <a:r>
              <a:rPr lang="en-US" sz="1385" dirty="0" err="1"/>
              <a:t>terdokumentasi</a:t>
            </a:r>
            <a:r>
              <a:rPr lang="en-US" sz="1385" dirty="0"/>
              <a:t>/ Documented Information”</a:t>
            </a:r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Dikomunikasikan</a:t>
            </a:r>
            <a:r>
              <a:rPr lang="en-US" sz="1385" dirty="0"/>
              <a:t> </a:t>
            </a:r>
            <a:r>
              <a:rPr lang="en-US" sz="1385" dirty="0" err="1"/>
              <a:t>dan</a:t>
            </a:r>
            <a:r>
              <a:rPr lang="en-US" sz="1385" dirty="0"/>
              <a:t> </a:t>
            </a:r>
            <a:r>
              <a:rPr lang="en-US" sz="1385" dirty="0" err="1"/>
              <a:t>dimengerti</a:t>
            </a:r>
            <a:r>
              <a:rPr lang="en-US" sz="1385" dirty="0"/>
              <a:t> </a:t>
            </a:r>
            <a:r>
              <a:rPr lang="en-US" sz="1385" dirty="0" err="1"/>
              <a:t>dan</a:t>
            </a:r>
            <a:r>
              <a:rPr lang="en-US" sz="1385" dirty="0"/>
              <a:t> </a:t>
            </a:r>
            <a:r>
              <a:rPr lang="en-US" sz="1385" dirty="0" err="1"/>
              <a:t>diterapkan</a:t>
            </a:r>
            <a:r>
              <a:rPr lang="en-US" sz="1385" dirty="0"/>
              <a:t> </a:t>
            </a:r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Tersedia</a:t>
            </a:r>
            <a:r>
              <a:rPr lang="en-US" sz="1385" dirty="0"/>
              <a:t> </a:t>
            </a:r>
            <a:r>
              <a:rPr lang="en-US" sz="1385" dirty="0" err="1"/>
              <a:t>untuk</a:t>
            </a:r>
            <a:r>
              <a:rPr lang="en-US" sz="1385" dirty="0"/>
              <a:t> </a:t>
            </a:r>
            <a:r>
              <a:rPr lang="en-US" sz="1385" dirty="0" err="1"/>
              <a:t>pihak</a:t>
            </a:r>
            <a:r>
              <a:rPr lang="en-US" sz="1385" dirty="0"/>
              <a:t> </a:t>
            </a:r>
            <a:r>
              <a:rPr lang="en-US" sz="1385" dirty="0" err="1"/>
              <a:t>terkait</a:t>
            </a:r>
            <a:r>
              <a:rPr lang="en-US" sz="1385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27077" y="1953574"/>
            <a:ext cx="3376246" cy="286309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85" dirty="0" err="1"/>
              <a:t>Menugaskan</a:t>
            </a:r>
            <a:r>
              <a:rPr lang="en-US" sz="1385" dirty="0"/>
              <a:t> </a:t>
            </a:r>
            <a:r>
              <a:rPr lang="en-US" sz="1385" dirty="0" err="1"/>
              <a:t>tanggung</a:t>
            </a:r>
            <a:r>
              <a:rPr lang="en-US" sz="1385" dirty="0"/>
              <a:t> </a:t>
            </a:r>
            <a:r>
              <a:rPr lang="en-US" sz="1385" dirty="0" err="1"/>
              <a:t>jawab</a:t>
            </a:r>
            <a:r>
              <a:rPr lang="en-US" sz="1385" dirty="0"/>
              <a:t> </a:t>
            </a:r>
            <a:r>
              <a:rPr lang="en-US" sz="1385" dirty="0" err="1"/>
              <a:t>dan</a:t>
            </a:r>
            <a:r>
              <a:rPr lang="en-US" sz="1385" dirty="0"/>
              <a:t> </a:t>
            </a:r>
            <a:r>
              <a:rPr lang="en-US" sz="1385" dirty="0" err="1"/>
              <a:t>wewenang</a:t>
            </a:r>
            <a:r>
              <a:rPr lang="en-US" sz="1385" dirty="0"/>
              <a:t> </a:t>
            </a:r>
            <a:r>
              <a:rPr lang="en-US" sz="1385" dirty="0" err="1"/>
              <a:t>untuk</a:t>
            </a:r>
            <a:endParaRPr lang="en-US" sz="1385" dirty="0"/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/>
              <a:t> </a:t>
            </a:r>
            <a:r>
              <a:rPr lang="en-US" sz="1385" dirty="0" err="1"/>
              <a:t>Menjamin</a:t>
            </a:r>
            <a:r>
              <a:rPr lang="en-US" sz="1385" dirty="0"/>
              <a:t> SMM </a:t>
            </a:r>
            <a:r>
              <a:rPr lang="en-US" sz="1385" dirty="0" err="1"/>
              <a:t>sesuai</a:t>
            </a:r>
            <a:r>
              <a:rPr lang="en-US" sz="1385" dirty="0"/>
              <a:t> </a:t>
            </a:r>
            <a:r>
              <a:rPr lang="en-US" sz="1385" dirty="0" err="1"/>
              <a:t>persyaratan</a:t>
            </a:r>
            <a:r>
              <a:rPr lang="en-US" sz="1385" dirty="0"/>
              <a:t> ISO 9001</a:t>
            </a:r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Menjamin</a:t>
            </a:r>
            <a:r>
              <a:rPr lang="en-US" sz="1385" dirty="0"/>
              <a:t> </a:t>
            </a:r>
            <a:r>
              <a:rPr lang="en-US" sz="1385" dirty="0" err="1"/>
              <a:t>proses</a:t>
            </a:r>
            <a:r>
              <a:rPr lang="en-US" sz="1385" dirty="0"/>
              <a:t> </a:t>
            </a:r>
            <a:r>
              <a:rPr lang="en-US" sz="1385" dirty="0" err="1"/>
              <a:t>dapat</a:t>
            </a:r>
            <a:r>
              <a:rPr lang="en-US" sz="1385" dirty="0"/>
              <a:t> </a:t>
            </a:r>
            <a:r>
              <a:rPr lang="en-US" sz="1385" dirty="0" err="1"/>
              <a:t>menghasilkan</a:t>
            </a:r>
            <a:r>
              <a:rPr lang="en-US" sz="1385" dirty="0"/>
              <a:t> output yang </a:t>
            </a:r>
            <a:r>
              <a:rPr lang="en-US" sz="1385" dirty="0" err="1"/>
              <a:t>diharapkan</a:t>
            </a:r>
            <a:endParaRPr lang="en-US" sz="1385" dirty="0"/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Melaporkan</a:t>
            </a:r>
            <a:r>
              <a:rPr lang="en-US" sz="1385" dirty="0"/>
              <a:t> </a:t>
            </a:r>
            <a:r>
              <a:rPr lang="en-US" sz="1385" dirty="0" err="1"/>
              <a:t>kinerja</a:t>
            </a:r>
            <a:r>
              <a:rPr lang="en-US" sz="1385" dirty="0"/>
              <a:t> SMM </a:t>
            </a:r>
            <a:r>
              <a:rPr lang="en-US" sz="1385" dirty="0" err="1"/>
              <a:t>dan</a:t>
            </a:r>
            <a:r>
              <a:rPr lang="en-US" sz="1385" dirty="0"/>
              <a:t> </a:t>
            </a:r>
            <a:r>
              <a:rPr lang="en-US" sz="1385" dirty="0" err="1"/>
              <a:t>peluang</a:t>
            </a:r>
            <a:r>
              <a:rPr lang="en-US" sz="1385" dirty="0"/>
              <a:t> improvement</a:t>
            </a:r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Menjamin</a:t>
            </a:r>
            <a:r>
              <a:rPr lang="en-US" sz="1385" dirty="0"/>
              <a:t> </a:t>
            </a:r>
            <a:r>
              <a:rPr lang="en-US" sz="1385" dirty="0" err="1"/>
              <a:t>adanya</a:t>
            </a:r>
            <a:r>
              <a:rPr lang="en-US" sz="1385" dirty="0"/>
              <a:t> </a:t>
            </a:r>
            <a:r>
              <a:rPr lang="en-US" sz="1385" dirty="0" err="1"/>
              <a:t>promosi</a:t>
            </a:r>
            <a:r>
              <a:rPr lang="en-US" sz="1385" dirty="0"/>
              <a:t> </a:t>
            </a:r>
            <a:r>
              <a:rPr lang="en-US" sz="1385" dirty="0" err="1"/>
              <a:t>terkait</a:t>
            </a:r>
            <a:r>
              <a:rPr lang="en-US" sz="1385" dirty="0"/>
              <a:t> </a:t>
            </a:r>
            <a:r>
              <a:rPr lang="en-US" sz="1385" dirty="0" err="1"/>
              <a:t>fokus</a:t>
            </a:r>
            <a:r>
              <a:rPr lang="en-US" sz="1385" dirty="0"/>
              <a:t> </a:t>
            </a:r>
            <a:r>
              <a:rPr lang="en-US" sz="1385" dirty="0" err="1"/>
              <a:t>kepada</a:t>
            </a:r>
            <a:r>
              <a:rPr lang="en-US" sz="1385" dirty="0"/>
              <a:t> Customer</a:t>
            </a:r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Menjamin</a:t>
            </a:r>
            <a:r>
              <a:rPr lang="en-US" sz="1385" dirty="0"/>
              <a:t> </a:t>
            </a:r>
            <a:r>
              <a:rPr lang="en-US" sz="1385" dirty="0" err="1"/>
              <a:t>integritas</a:t>
            </a:r>
            <a:r>
              <a:rPr lang="en-US" sz="1385" dirty="0"/>
              <a:t> </a:t>
            </a:r>
            <a:r>
              <a:rPr lang="en-US" sz="1385" dirty="0" err="1"/>
              <a:t>sistem</a:t>
            </a:r>
            <a:r>
              <a:rPr lang="en-US" sz="1385" dirty="0"/>
              <a:t> </a:t>
            </a:r>
            <a:r>
              <a:rPr lang="en-US" sz="1385" dirty="0" err="1"/>
              <a:t>terjaga</a:t>
            </a:r>
            <a:r>
              <a:rPr lang="en-US" sz="1385" dirty="0"/>
              <a:t> </a:t>
            </a:r>
            <a:r>
              <a:rPr lang="en-US" sz="1385" dirty="0" err="1"/>
              <a:t>ketika</a:t>
            </a:r>
            <a:r>
              <a:rPr lang="en-US" sz="1385" dirty="0"/>
              <a:t> </a:t>
            </a:r>
            <a:r>
              <a:rPr lang="en-US" sz="1385" dirty="0" err="1"/>
              <a:t>perubahan</a:t>
            </a:r>
            <a:r>
              <a:rPr lang="en-US" sz="1385" dirty="0"/>
              <a:t> SMM </a:t>
            </a:r>
            <a:r>
              <a:rPr lang="en-US" sz="1385" dirty="0" err="1"/>
              <a:t>di</a:t>
            </a:r>
            <a:r>
              <a:rPr lang="en-US" sz="1385" dirty="0"/>
              <a:t> </a:t>
            </a:r>
            <a:r>
              <a:rPr lang="en-US" sz="1385" dirty="0" err="1"/>
              <a:t>rencanakan</a:t>
            </a:r>
            <a:r>
              <a:rPr lang="en-US" sz="1385" dirty="0"/>
              <a:t> </a:t>
            </a:r>
            <a:r>
              <a:rPr lang="en-US" sz="1385" dirty="0" err="1"/>
              <a:t>dan</a:t>
            </a:r>
            <a:r>
              <a:rPr lang="en-US" sz="1385" dirty="0"/>
              <a:t> </a:t>
            </a:r>
            <a:r>
              <a:rPr lang="en-US" sz="1385" dirty="0" err="1"/>
              <a:t>diimplementasikan</a:t>
            </a:r>
            <a:r>
              <a:rPr lang="en-US" sz="1385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35503" y="5387152"/>
            <a:ext cx="3376247" cy="77425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77" dirty="0" err="1"/>
              <a:t>Tanggung</a:t>
            </a:r>
            <a:r>
              <a:rPr lang="en-US" sz="1477" dirty="0"/>
              <a:t> </a:t>
            </a:r>
            <a:r>
              <a:rPr lang="en-US" sz="1477" dirty="0" err="1"/>
              <a:t>jawab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wewenang</a:t>
            </a:r>
            <a:r>
              <a:rPr lang="en-US" sz="1477" dirty="0"/>
              <a:t> </a:t>
            </a:r>
            <a:r>
              <a:rPr lang="en-US" sz="1477" dirty="0" err="1"/>
              <a:t>ditetapkan</a:t>
            </a:r>
            <a:r>
              <a:rPr lang="en-US" sz="1477" dirty="0"/>
              <a:t>, </a:t>
            </a:r>
            <a:r>
              <a:rPr lang="en-US" sz="1477" dirty="0" err="1"/>
              <a:t>dikomunikasikan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dipahami</a:t>
            </a:r>
            <a:r>
              <a:rPr lang="en-US" sz="1477" dirty="0"/>
              <a:t> </a:t>
            </a:r>
          </a:p>
        </p:txBody>
      </p:sp>
      <p:sp>
        <p:nvSpPr>
          <p:cNvPr id="21" name="Down Arrow 20"/>
          <p:cNvSpPr/>
          <p:nvPr/>
        </p:nvSpPr>
        <p:spPr>
          <a:xfrm>
            <a:off x="4009292" y="4649837"/>
            <a:ext cx="492369" cy="3079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2" name="Down Arrow 21"/>
          <p:cNvSpPr/>
          <p:nvPr/>
        </p:nvSpPr>
        <p:spPr>
          <a:xfrm>
            <a:off x="7031350" y="4891316"/>
            <a:ext cx="422031" cy="4220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pic>
        <p:nvPicPr>
          <p:cNvPr id="16" name="Picture 6" descr="http://northernmichigansports.weebly.com/uploads/2/3/8/2/23824740/5143891_or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19" y="237831"/>
            <a:ext cx="1532520" cy="115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8819" y="1389184"/>
            <a:ext cx="2936073" cy="34810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62" dirty="0">
                <a:solidFill>
                  <a:schemeClr val="bg1"/>
                </a:solidFill>
              </a:rPr>
              <a:t>Customer Focus  5.1.2</a:t>
            </a:r>
          </a:p>
        </p:txBody>
      </p:sp>
      <p:sp>
        <p:nvSpPr>
          <p:cNvPr id="5" name="Rectangle 4"/>
          <p:cNvSpPr/>
          <p:nvPr/>
        </p:nvSpPr>
        <p:spPr>
          <a:xfrm>
            <a:off x="3165231" y="1383017"/>
            <a:ext cx="2391508" cy="54694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77" dirty="0" err="1">
                <a:solidFill>
                  <a:schemeClr val="bg1"/>
                </a:solidFill>
              </a:rPr>
              <a:t>Menetapkan</a:t>
            </a:r>
            <a:r>
              <a:rPr lang="en-US" sz="1477" dirty="0">
                <a:solidFill>
                  <a:schemeClr val="bg1"/>
                </a:solidFill>
              </a:rPr>
              <a:t> </a:t>
            </a:r>
            <a:r>
              <a:rPr lang="en-US" sz="1477" dirty="0" err="1">
                <a:solidFill>
                  <a:schemeClr val="bg1"/>
                </a:solidFill>
              </a:rPr>
              <a:t>Kebijakan</a:t>
            </a:r>
            <a:r>
              <a:rPr lang="en-US" sz="1477" dirty="0">
                <a:solidFill>
                  <a:schemeClr val="bg1"/>
                </a:solidFill>
              </a:rPr>
              <a:t>  5.2.1</a:t>
            </a:r>
          </a:p>
        </p:txBody>
      </p:sp>
      <p:sp>
        <p:nvSpPr>
          <p:cNvPr id="7" name="Rectangle 6"/>
          <p:cNvSpPr/>
          <p:nvPr/>
        </p:nvSpPr>
        <p:spPr>
          <a:xfrm>
            <a:off x="5627077" y="1380669"/>
            <a:ext cx="3376246" cy="5469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77" dirty="0" err="1">
                <a:solidFill>
                  <a:schemeClr val="bg1"/>
                </a:solidFill>
              </a:rPr>
              <a:t>Peran</a:t>
            </a:r>
            <a:r>
              <a:rPr lang="en-US" sz="1477" dirty="0">
                <a:solidFill>
                  <a:schemeClr val="bg1"/>
                </a:solidFill>
              </a:rPr>
              <a:t>, </a:t>
            </a:r>
            <a:r>
              <a:rPr lang="en-US" sz="1477" dirty="0" err="1">
                <a:solidFill>
                  <a:schemeClr val="bg1"/>
                </a:solidFill>
              </a:rPr>
              <a:t>Tanggung</a:t>
            </a:r>
            <a:r>
              <a:rPr lang="en-US" sz="1477" dirty="0">
                <a:solidFill>
                  <a:schemeClr val="bg1"/>
                </a:solidFill>
              </a:rPr>
              <a:t> </a:t>
            </a:r>
            <a:r>
              <a:rPr lang="en-US" sz="1477" dirty="0" err="1">
                <a:solidFill>
                  <a:schemeClr val="bg1"/>
                </a:solidFill>
              </a:rPr>
              <a:t>Jawab</a:t>
            </a:r>
            <a:r>
              <a:rPr lang="en-US" sz="1477" dirty="0">
                <a:solidFill>
                  <a:schemeClr val="bg1"/>
                </a:solidFill>
              </a:rPr>
              <a:t> </a:t>
            </a:r>
            <a:r>
              <a:rPr lang="en-US" sz="1477" dirty="0" err="1">
                <a:solidFill>
                  <a:schemeClr val="bg1"/>
                </a:solidFill>
              </a:rPr>
              <a:t>dan</a:t>
            </a:r>
            <a:r>
              <a:rPr lang="en-US" sz="1477" dirty="0">
                <a:solidFill>
                  <a:schemeClr val="bg1"/>
                </a:solidFill>
              </a:rPr>
              <a:t> </a:t>
            </a:r>
            <a:r>
              <a:rPr lang="en-US" sz="1477" dirty="0" err="1">
                <a:solidFill>
                  <a:schemeClr val="bg1"/>
                </a:solidFill>
              </a:rPr>
              <a:t>Wewenang</a:t>
            </a:r>
            <a:r>
              <a:rPr lang="en-US" sz="1477" dirty="0">
                <a:solidFill>
                  <a:schemeClr val="bg1"/>
                </a:solidFill>
              </a:rPr>
              <a:t> </a:t>
            </a:r>
            <a:r>
              <a:rPr lang="en-US" sz="1477" dirty="0" err="1">
                <a:solidFill>
                  <a:schemeClr val="bg1"/>
                </a:solidFill>
              </a:rPr>
              <a:t>Organisasi</a:t>
            </a:r>
            <a:r>
              <a:rPr lang="en-US" sz="1477" dirty="0">
                <a:solidFill>
                  <a:schemeClr val="bg1"/>
                </a:solidFill>
              </a:rPr>
              <a:t> 5.3 </a:t>
            </a:r>
          </a:p>
        </p:txBody>
      </p:sp>
      <p:sp>
        <p:nvSpPr>
          <p:cNvPr id="8" name="Rectangle 7"/>
          <p:cNvSpPr/>
          <p:nvPr/>
        </p:nvSpPr>
        <p:spPr>
          <a:xfrm>
            <a:off x="1287710" y="4991853"/>
            <a:ext cx="4269030" cy="31963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77" dirty="0" err="1">
                <a:solidFill>
                  <a:schemeClr val="bg1"/>
                </a:solidFill>
              </a:rPr>
              <a:t>Komunikasikan</a:t>
            </a:r>
            <a:r>
              <a:rPr lang="en-US" sz="1477" dirty="0">
                <a:solidFill>
                  <a:schemeClr val="bg1"/>
                </a:solidFill>
              </a:rPr>
              <a:t> </a:t>
            </a:r>
            <a:r>
              <a:rPr lang="en-US" sz="1477" dirty="0" err="1">
                <a:solidFill>
                  <a:schemeClr val="bg1"/>
                </a:solidFill>
              </a:rPr>
              <a:t>Kebijakan</a:t>
            </a:r>
            <a:r>
              <a:rPr lang="en-US" sz="1477" dirty="0">
                <a:solidFill>
                  <a:schemeClr val="bg1"/>
                </a:solidFill>
              </a:rPr>
              <a:t> </a:t>
            </a:r>
            <a:r>
              <a:rPr lang="en-US" sz="1477" dirty="0" err="1">
                <a:solidFill>
                  <a:schemeClr val="bg1"/>
                </a:solidFill>
              </a:rPr>
              <a:t>mutu</a:t>
            </a:r>
            <a:r>
              <a:rPr lang="en-US" sz="1477" dirty="0">
                <a:solidFill>
                  <a:schemeClr val="bg1"/>
                </a:solidFill>
              </a:rPr>
              <a:t> 5.2.1.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F958BF9-80DD-43F8-BC20-2FF1F45ADE01}"/>
              </a:ext>
            </a:extLst>
          </p:cNvPr>
          <p:cNvSpPr txBox="1">
            <a:spLocks/>
          </p:cNvSpPr>
          <p:nvPr/>
        </p:nvSpPr>
        <p:spPr bwMode="auto">
          <a:xfrm>
            <a:off x="8284414" y="-4940"/>
            <a:ext cx="846395" cy="449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>
                <a:solidFill>
                  <a:srgbClr val="0000FF"/>
                </a:solidFill>
              </a:rPr>
              <a:t>SMM</a:t>
            </a:r>
          </a:p>
        </p:txBody>
      </p:sp>
    </p:spTree>
    <p:extLst>
      <p:ext uri="{BB962C8B-B14F-4D97-AF65-F5344CB8AC3E}">
        <p14:creationId xmlns:p14="http://schemas.microsoft.com/office/powerpoint/2010/main" val="4269099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1A8E78-1734-4571-896F-DA6CF45C5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16" b="32618"/>
          <a:stretch/>
        </p:blipFill>
        <p:spPr>
          <a:xfrm>
            <a:off x="-1" y="0"/>
            <a:ext cx="9144001" cy="31000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" y="3292814"/>
            <a:ext cx="9144001" cy="7078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357188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prstClr val="white"/>
                </a:solidFill>
                <a:latin typeface="Calibri"/>
              </a:rPr>
              <a:t>Manajemen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Calibri"/>
              </a:rPr>
              <a:t>puncak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Calibri"/>
              </a:rPr>
              <a:t>harus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Calibri"/>
              </a:rPr>
              <a:t>memastikan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 PERAN, TANGGUNGJAWAB DAN KEWENANGAN (5.3)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109581"/>
            <a:ext cx="9144000" cy="286232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57188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marL="357188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prstClr val="black"/>
                </a:solidFill>
                <a:latin typeface="Calibri"/>
              </a:rPr>
              <a:t>Menetapkan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tanggung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jawab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dan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kewenangan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peran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relevan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dengan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sistem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manajemen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MK3L dan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telah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dikomunikasikan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.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Manajemen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puncak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harus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menunjuk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tanggung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jawab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dan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kewenangan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untuk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:</a:t>
            </a:r>
          </a:p>
          <a:p>
            <a:pPr marL="714375" indent="-357188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err="1">
                <a:solidFill>
                  <a:prstClr val="black"/>
                </a:solidFill>
                <a:latin typeface="Calibri"/>
              </a:rPr>
              <a:t>Memastikan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bahwa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Sistem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Manajemen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MK3L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memenuhi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persyaratan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Standar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ISO 9001:2015 &amp; iso 14001:2015 &amp; ISO 45001:2018</a:t>
            </a:r>
          </a:p>
          <a:p>
            <a:pPr marL="714375" indent="-357188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err="1">
                <a:solidFill>
                  <a:prstClr val="black"/>
                </a:solidFill>
                <a:latin typeface="Calibri"/>
              </a:rPr>
              <a:t>Melaporkan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kinerja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MK3L dan Sistem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Manajemen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MK3L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kepada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Manajemen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Puncak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947" y="333974"/>
            <a:ext cx="69545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err="1">
                <a:solidFill>
                  <a:srgbClr val="002060"/>
                </a:solidFill>
                <a:latin typeface="Impact" panose="020B0806030902050204" pitchFamily="34" charset="0"/>
              </a:rPr>
              <a:t>Peran</a:t>
            </a:r>
            <a:r>
              <a:rPr lang="en-US" sz="3200" dirty="0">
                <a:solidFill>
                  <a:srgbClr val="002060"/>
                </a:solidFill>
                <a:latin typeface="Impact" panose="020B0806030902050204" pitchFamily="34" charset="0"/>
              </a:rPr>
              <a:t>, </a:t>
            </a:r>
            <a:r>
              <a:rPr lang="en-US" sz="3200" dirty="0" err="1">
                <a:solidFill>
                  <a:srgbClr val="002060"/>
                </a:solidFill>
                <a:latin typeface="Impact" panose="020B0806030902050204" pitchFamily="34" charset="0"/>
              </a:rPr>
              <a:t>Tanggungjawab</a:t>
            </a:r>
            <a:r>
              <a:rPr lang="en-US" sz="3200" dirty="0">
                <a:solidFill>
                  <a:srgbClr val="002060"/>
                </a:solidFill>
                <a:latin typeface="Impact" panose="020B0806030902050204" pitchFamily="34" charset="0"/>
              </a:rPr>
              <a:t> dan </a:t>
            </a:r>
            <a:r>
              <a:rPr lang="en-US" sz="3200" dirty="0" err="1">
                <a:solidFill>
                  <a:srgbClr val="002060"/>
                </a:solidFill>
                <a:latin typeface="Impact" panose="020B0806030902050204" pitchFamily="34" charset="0"/>
              </a:rPr>
              <a:t>Kewenangan</a:t>
            </a:r>
            <a:endParaRPr lang="en-US" sz="3200" dirty="0">
              <a:solidFill>
                <a:srgbClr val="002060"/>
              </a:solidFill>
              <a:latin typeface="Impact" panose="020B080603090205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BF0F2B-6F35-481E-A91A-E9AD3079E9DE}"/>
              </a:ext>
            </a:extLst>
          </p:cNvPr>
          <p:cNvSpPr txBox="1">
            <a:spLocks/>
          </p:cNvSpPr>
          <p:nvPr/>
        </p:nvSpPr>
        <p:spPr>
          <a:xfrm>
            <a:off x="7898473" y="7150"/>
            <a:ext cx="1246712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</p:spTree>
    <p:extLst>
      <p:ext uri="{BB962C8B-B14F-4D97-AF65-F5344CB8AC3E}">
        <p14:creationId xmlns:p14="http://schemas.microsoft.com/office/powerpoint/2010/main" val="2993390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6518" y="2283603"/>
            <a:ext cx="4155141" cy="4278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Konsultasi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adalah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mencari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pandangan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sebelum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PENGAMBILAN SEBUAH KEPUTUSAN (3.5).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Antara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lain 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Kebutuhan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harapan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pihak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berkepentingan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(4.2)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Penetapan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kebijakan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K3 (5.2)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Penetapan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peran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tanggungjawab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kewenangan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(5.3)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Pemenuhan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persyaratan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hukum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persyaratan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lain (6.1.3)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Pengendalian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terhadap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pengadaan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oursourcing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kontraktor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(8.1.4)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Pemantauan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pengukuran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analisis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evaluasi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kinerja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K3 (9.1.1)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black"/>
                </a:solidFill>
                <a:latin typeface="Calibri"/>
              </a:rPr>
              <a:t>Audit internal (9.2)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Perbaikan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berkelanjutan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(10.3)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52683" y="2283603"/>
            <a:ext cx="4289611" cy="4278094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Partisipasi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adalah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keterlibatan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dalam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PENGAMBILAN KEPUTUSAN (3.4).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Antara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lain 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Mekanisme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konsultasi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&amp;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partisipasi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Identifikasi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bahaya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menilai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risiko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peluang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(6.1.2)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Menentukan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tindakan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untuk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menghilangkan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bahaya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mengurangi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risiko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K3 (6.1.4)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Kompetensi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(7.2)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Komunikasi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(7.4)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Pengendalian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bahaya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(8.1, 8.1.3, 8.2)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Investigasi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insiden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dan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ketidaksesuaian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dan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tindakan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korektif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(10.2)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6518" y="754058"/>
            <a:ext cx="8565776" cy="14003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Organisasi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harus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menetapkan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menerapkan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memelihara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proses KONSULTASI DAN PARTISIPASI PEKERJA (5.4).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Menerapkan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mekanisme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waktu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pelatihan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sumberdaya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Menyediakan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akses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tepat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Menghilangkan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hambatan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kendala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dalam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berpartisipasi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1341" y="123978"/>
            <a:ext cx="3692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err="1">
                <a:solidFill>
                  <a:srgbClr val="C00000"/>
                </a:solidFill>
                <a:latin typeface="Impact" panose="020B0806030902050204" pitchFamily="34" charset="0"/>
              </a:rPr>
              <a:t>Konsultasi</a:t>
            </a:r>
            <a:r>
              <a:rPr lang="en-US" sz="2800" dirty="0">
                <a:solidFill>
                  <a:srgbClr val="C00000"/>
                </a:solidFill>
                <a:latin typeface="Impact" panose="020B0806030902050204" pitchFamily="34" charset="0"/>
              </a:rPr>
              <a:t> &amp; </a:t>
            </a:r>
            <a:r>
              <a:rPr lang="en-US" sz="2800" dirty="0" err="1">
                <a:solidFill>
                  <a:srgbClr val="C00000"/>
                </a:solidFill>
                <a:latin typeface="Impact" panose="020B0806030902050204" pitchFamily="34" charset="0"/>
              </a:rPr>
              <a:t>Partisipasi</a:t>
            </a:r>
            <a:endParaRPr lang="en-US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EED22D2-56B6-4770-AE4E-29F12BEE1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9424" y="26489"/>
            <a:ext cx="984576" cy="449426"/>
          </a:xfrm>
        </p:spPr>
        <p:txBody>
          <a:bodyPr>
            <a:noAutofit/>
          </a:bodyPr>
          <a:lstStyle/>
          <a:p>
            <a:r>
              <a:rPr lang="en-US" sz="1800" b="1" i="1" u="sng" dirty="0">
                <a:solidFill>
                  <a:srgbClr val="FF0000"/>
                </a:solidFill>
              </a:rPr>
              <a:t>SMK3</a:t>
            </a:r>
          </a:p>
        </p:txBody>
      </p:sp>
    </p:spTree>
    <p:extLst>
      <p:ext uri="{BB962C8B-B14F-4D97-AF65-F5344CB8AC3E}">
        <p14:creationId xmlns:p14="http://schemas.microsoft.com/office/powerpoint/2010/main" val="29069552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/>
          </p:cNvGraphicFramePr>
          <p:nvPr>
            <p:extLst/>
          </p:nvPr>
        </p:nvGraphicFramePr>
        <p:xfrm>
          <a:off x="0" y="867195"/>
          <a:ext cx="9144000" cy="5525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6" name="Clip" r:id="rId3" imgW="6503760" imgH="4368600" progId="">
                  <p:embed/>
                </p:oleObj>
              </mc:Choice>
              <mc:Fallback>
                <p:oleObj name="Clip" r:id="rId3" imgW="6503760" imgH="4368600" progId="">
                  <p:embed/>
                  <p:pic>
                    <p:nvPicPr>
                      <p:cNvPr id="205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867195"/>
                        <a:ext cx="9144000" cy="55255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3566161" y="3537745"/>
            <a:ext cx="4663126" cy="916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92" tIns="42497" rIns="84992" bIns="42497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5400" b="1" dirty="0" err="1"/>
              <a:t>Pasal</a:t>
            </a:r>
            <a:r>
              <a:rPr lang="en-US" altLang="en-US" sz="5400" b="1" dirty="0"/>
              <a:t> 6</a:t>
            </a:r>
          </a:p>
        </p:txBody>
      </p:sp>
    </p:spTree>
    <p:extLst>
      <p:ext uri="{BB962C8B-B14F-4D97-AF65-F5344CB8AC3E}">
        <p14:creationId xmlns:p14="http://schemas.microsoft.com/office/powerpoint/2010/main" val="150326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FFAC94-CF16-42E8-85B9-E8F9683B3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84"/>
          <a:stretch/>
        </p:blipFill>
        <p:spPr>
          <a:xfrm>
            <a:off x="11149" y="1161736"/>
            <a:ext cx="9144001" cy="56282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41035" y="164743"/>
            <a:ext cx="5633782" cy="823894"/>
          </a:xfrm>
          <a:prstGeom prst="rect">
            <a:avLst/>
          </a:prstGeom>
          <a:noFill/>
        </p:spPr>
        <p:txBody>
          <a:bodyPr wrap="square" lIns="84406" tIns="42203" rIns="84406" bIns="42203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800" dirty="0">
                <a:ln/>
                <a:solidFill>
                  <a:srgbClr val="002060"/>
                </a:solidFill>
                <a:cs typeface="Impact"/>
              </a:rPr>
              <a:t>6. PERENCANAAN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55073" y="1312868"/>
            <a:ext cx="57317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776" indent="-263776">
              <a:buFont typeface="+mj-lt"/>
              <a:buAutoNum type="arabicPeriod"/>
            </a:pPr>
            <a:r>
              <a:rPr lang="en-US" sz="1600" b="1" dirty="0" err="1"/>
              <a:t>Perencanaan</a:t>
            </a:r>
            <a:r>
              <a:rPr lang="en-US" sz="1600" b="1" dirty="0"/>
              <a:t> </a:t>
            </a:r>
            <a:r>
              <a:rPr lang="en-US" sz="1600" b="1" dirty="0" err="1"/>
              <a:t>untuk</a:t>
            </a:r>
            <a:r>
              <a:rPr lang="en-US" sz="1600" b="1" dirty="0"/>
              <a:t> </a:t>
            </a:r>
            <a:r>
              <a:rPr lang="en-US" sz="1600" b="1" dirty="0" err="1"/>
              <a:t>menangani</a:t>
            </a:r>
            <a:r>
              <a:rPr lang="en-US" sz="1600" b="1" dirty="0"/>
              <a:t> RISIKO &amp;PELUANG</a:t>
            </a:r>
          </a:p>
          <a:p>
            <a:pPr marL="260845" lvl="1"/>
            <a:r>
              <a:rPr lang="en-US" sz="1600" dirty="0"/>
              <a:t>Goal : </a:t>
            </a:r>
            <a:r>
              <a:rPr lang="en-US" sz="1600" dirty="0" err="1"/>
              <a:t>membuat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manajemen</a:t>
            </a:r>
            <a:r>
              <a:rPr lang="en-US" sz="1600" dirty="0"/>
              <a:t> K3L </a:t>
            </a:r>
            <a:r>
              <a:rPr lang="en-US" sz="1600" dirty="0" err="1"/>
              <a:t>berbasis</a:t>
            </a:r>
            <a:r>
              <a:rPr lang="en-US" sz="1600" dirty="0"/>
              <a:t> PENCEGAHAN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meningkatkan</a:t>
            </a:r>
            <a:r>
              <a:rPr lang="en-US" sz="1600" dirty="0"/>
              <a:t> KINERJA K3L</a:t>
            </a:r>
          </a:p>
          <a:p>
            <a:pPr marL="260845" lvl="1"/>
            <a:endParaRPr lang="en-US" sz="1600" dirty="0"/>
          </a:p>
          <a:p>
            <a:pPr marL="316531" indent="-316531">
              <a:buFont typeface="+mj-lt"/>
              <a:buAutoNum type="arabicPeriod"/>
            </a:pPr>
            <a:r>
              <a:rPr lang="en-US" sz="1600" b="1" dirty="0" err="1"/>
              <a:t>Perencanaan</a:t>
            </a:r>
            <a:r>
              <a:rPr lang="en-US" sz="1600" b="1" dirty="0"/>
              <a:t> </a:t>
            </a:r>
            <a:r>
              <a:rPr lang="en-US" sz="1600" b="1" dirty="0" err="1"/>
              <a:t>untuk</a:t>
            </a:r>
            <a:r>
              <a:rPr lang="en-US" sz="1600" b="1" dirty="0"/>
              <a:t> </a:t>
            </a:r>
            <a:r>
              <a:rPr lang="en-US" sz="1600" b="1" dirty="0" err="1"/>
              <a:t>menjadi</a:t>
            </a:r>
            <a:r>
              <a:rPr lang="en-US" sz="1600" b="1" dirty="0"/>
              <a:t> </a:t>
            </a:r>
            <a:r>
              <a:rPr lang="en-US" sz="1600" b="1" dirty="0" err="1"/>
              <a:t>lebih</a:t>
            </a:r>
            <a:r>
              <a:rPr lang="en-US" sz="1600" b="1" dirty="0"/>
              <a:t> </a:t>
            </a:r>
            <a:r>
              <a:rPr lang="en-US" sz="1600" b="1" dirty="0" err="1"/>
              <a:t>baik</a:t>
            </a:r>
            <a:endParaRPr lang="en-US" sz="1600" b="1" dirty="0"/>
          </a:p>
          <a:p>
            <a:pPr marL="527552" indent="-263776">
              <a:buFont typeface="Wingdings" charset="2"/>
              <a:buChar char="§"/>
            </a:pPr>
            <a:r>
              <a:rPr lang="en-US" sz="1600" dirty="0" err="1"/>
              <a:t>Mengidentifikasi</a:t>
            </a:r>
            <a:r>
              <a:rPr lang="en-US" sz="1600" dirty="0"/>
              <a:t> RISIKO &amp; PELUANG</a:t>
            </a:r>
          </a:p>
          <a:p>
            <a:pPr marL="527552" indent="-263776">
              <a:buFont typeface="Wingdings" charset="2"/>
              <a:buChar char="§"/>
            </a:pPr>
            <a:r>
              <a:rPr lang="en-US" sz="1600" dirty="0" err="1"/>
              <a:t>Mengidentifikasi</a:t>
            </a:r>
            <a:r>
              <a:rPr lang="en-US" sz="1600" dirty="0"/>
              <a:t> BAHAYA &amp; ASPEK LINGKUNGAN</a:t>
            </a:r>
          </a:p>
          <a:p>
            <a:pPr marL="527552" indent="-263776">
              <a:buFont typeface="Wingdings" charset="2"/>
              <a:buChar char="§"/>
            </a:pPr>
            <a:r>
              <a:rPr lang="en-US" sz="1600" dirty="0" err="1"/>
              <a:t>Menilai</a:t>
            </a:r>
            <a:r>
              <a:rPr lang="en-US" sz="1600" dirty="0"/>
              <a:t> DAMPAK, RISIKO &amp; PELUANG</a:t>
            </a:r>
          </a:p>
          <a:p>
            <a:pPr marL="527552" indent="-263776">
              <a:buFont typeface="Wingdings" charset="2"/>
              <a:buChar char="§"/>
            </a:pPr>
            <a:r>
              <a:rPr lang="en-US" sz="1600" dirty="0" err="1"/>
              <a:t>Menetapkan</a:t>
            </a:r>
            <a:r>
              <a:rPr lang="en-US" sz="1600" dirty="0"/>
              <a:t> PERSYARATAN HUKUM &amp; PERSYARATAN LAIN</a:t>
            </a:r>
          </a:p>
          <a:p>
            <a:pPr marL="527552" indent="-263776">
              <a:buFont typeface="Wingdings" charset="2"/>
              <a:buChar char="§"/>
            </a:pPr>
            <a:r>
              <a:rPr lang="en-US" sz="1600" dirty="0" err="1"/>
              <a:t>Membuat</a:t>
            </a:r>
            <a:r>
              <a:rPr lang="en-US" sz="1600" dirty="0"/>
              <a:t> PROGRAM PENGENDALIAN BAHAYA &amp; DAMPAK</a:t>
            </a:r>
          </a:p>
          <a:p>
            <a:pPr marL="527552" indent="-263776">
              <a:buFont typeface="Wingdings" charset="2"/>
              <a:buChar char="§"/>
            </a:pPr>
            <a:r>
              <a:rPr lang="en-US" sz="1600" dirty="0" err="1"/>
              <a:t>Menetapkan</a:t>
            </a:r>
            <a:r>
              <a:rPr lang="en-US" sz="1600" dirty="0"/>
              <a:t> SASARAN K3L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fungsi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tingkatan</a:t>
            </a:r>
            <a:r>
              <a:rPr lang="en-US" sz="1600" dirty="0"/>
              <a:t> </a:t>
            </a:r>
            <a:r>
              <a:rPr lang="en-US" sz="1600" dirty="0" err="1"/>
              <a:t>terkait</a:t>
            </a:r>
            <a:r>
              <a:rPr lang="en-US" sz="1600" dirty="0"/>
              <a:t> (</a:t>
            </a:r>
            <a:r>
              <a:rPr lang="en-US" sz="1600" dirty="0" err="1"/>
              <a:t>Fokus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IMPROVEMENT)</a:t>
            </a:r>
          </a:p>
          <a:p>
            <a:pPr marL="527552" indent="-263776">
              <a:buFont typeface="Wingdings" charset="2"/>
              <a:buChar char="§"/>
            </a:pPr>
            <a:r>
              <a:rPr lang="en-US" sz="1600" dirty="0" err="1"/>
              <a:t>Membuat</a:t>
            </a:r>
            <a:r>
              <a:rPr lang="en-US" sz="1600" dirty="0"/>
              <a:t> PROGRAM KERJA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K3L</a:t>
            </a:r>
          </a:p>
          <a:p>
            <a:pPr marL="263776"/>
            <a:endParaRPr lang="en-US" sz="1600" dirty="0"/>
          </a:p>
          <a:p>
            <a:pPr marL="263776" indent="-263776">
              <a:buFont typeface="+mj-lt"/>
              <a:buAutoNum type="arabicPeriod" startAt="3"/>
            </a:pPr>
            <a:r>
              <a:rPr lang="en-US" sz="1600" b="1" dirty="0" err="1"/>
              <a:t>Rencana</a:t>
            </a:r>
            <a:r>
              <a:rPr lang="en-US" sz="1600" b="1" dirty="0"/>
              <a:t> </a:t>
            </a:r>
            <a:r>
              <a:rPr lang="en-US" sz="1600" b="1" dirty="0" err="1"/>
              <a:t>tindakan</a:t>
            </a:r>
            <a:r>
              <a:rPr lang="en-US" sz="1600" b="1" dirty="0"/>
              <a:t> </a:t>
            </a:r>
            <a:r>
              <a:rPr lang="en-US" sz="1600" b="1" dirty="0" err="1"/>
              <a:t>untuk</a:t>
            </a:r>
            <a:r>
              <a:rPr lang="en-US" sz="1600" b="1" dirty="0"/>
              <a:t> </a:t>
            </a:r>
            <a:r>
              <a:rPr lang="en-US" sz="1600" b="1" dirty="0" err="1"/>
              <a:t>mengatasi</a:t>
            </a:r>
            <a:r>
              <a:rPr lang="en-US" sz="1600" b="1" dirty="0"/>
              <a:t> :</a:t>
            </a:r>
          </a:p>
          <a:p>
            <a:pPr marL="586169" lvl="1" indent="-316531">
              <a:buFont typeface="Wingdings" panose="05000000000000000000" pitchFamily="2" charset="2"/>
              <a:buChar char="§"/>
            </a:pPr>
            <a:r>
              <a:rPr lang="en-US" sz="1600" dirty="0" err="1"/>
              <a:t>Risiko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Peluang</a:t>
            </a:r>
            <a:endParaRPr lang="en-US" sz="1600" dirty="0"/>
          </a:p>
          <a:p>
            <a:pPr marL="586169" lvl="1" indent="-316531">
              <a:buFont typeface="Wingdings" panose="05000000000000000000" pitchFamily="2" charset="2"/>
              <a:buChar char="§"/>
            </a:pPr>
            <a:r>
              <a:rPr lang="en-US" sz="1600" dirty="0" err="1"/>
              <a:t>Bahaya</a:t>
            </a:r>
            <a:r>
              <a:rPr lang="en-US" sz="1600" dirty="0"/>
              <a:t> &amp; </a:t>
            </a:r>
            <a:r>
              <a:rPr lang="en-US" sz="1600" dirty="0" err="1"/>
              <a:t>Aspek</a:t>
            </a:r>
            <a:r>
              <a:rPr lang="en-US" sz="1600" dirty="0"/>
              <a:t> </a:t>
            </a:r>
            <a:r>
              <a:rPr lang="en-US" sz="1600" dirty="0" err="1"/>
              <a:t>Penting</a:t>
            </a:r>
            <a:r>
              <a:rPr lang="en-US" sz="1600" dirty="0"/>
              <a:t> </a:t>
            </a:r>
            <a:r>
              <a:rPr lang="en-US" sz="1600" dirty="0" err="1"/>
              <a:t>Lingkungan</a:t>
            </a:r>
            <a:endParaRPr lang="en-US" sz="1600" dirty="0"/>
          </a:p>
          <a:p>
            <a:pPr marL="586169" lvl="1" indent="-316531">
              <a:buFont typeface="Wingdings" panose="05000000000000000000" pitchFamily="2" charset="2"/>
              <a:buChar char="§"/>
            </a:pPr>
            <a:r>
              <a:rPr lang="en-US" sz="1600" dirty="0" err="1"/>
              <a:t>Pemenuhan</a:t>
            </a:r>
            <a:r>
              <a:rPr lang="en-US" sz="1600" dirty="0"/>
              <a:t> </a:t>
            </a:r>
            <a:r>
              <a:rPr lang="en-US" sz="1600" dirty="0" err="1"/>
              <a:t>Persyaratan</a:t>
            </a:r>
            <a:r>
              <a:rPr lang="en-US" sz="1600" dirty="0"/>
              <a:t> </a:t>
            </a:r>
            <a:r>
              <a:rPr lang="en-US" sz="1600" dirty="0" err="1"/>
              <a:t>Hukum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Persyaratan</a:t>
            </a:r>
            <a:r>
              <a:rPr lang="en-US" sz="1600" dirty="0"/>
              <a:t> Lain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79197A-4B00-496B-874E-EBB97DBD412A}"/>
              </a:ext>
            </a:extLst>
          </p:cNvPr>
          <p:cNvSpPr/>
          <p:nvPr/>
        </p:nvSpPr>
        <p:spPr>
          <a:xfrm>
            <a:off x="0" y="1127893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A73855B-423B-4B91-B782-66EF836A4973}"/>
              </a:ext>
            </a:extLst>
          </p:cNvPr>
          <p:cNvSpPr txBox="1">
            <a:spLocks/>
          </p:cNvSpPr>
          <p:nvPr/>
        </p:nvSpPr>
        <p:spPr>
          <a:xfrm>
            <a:off x="7893582" y="8344"/>
            <a:ext cx="1261568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</p:spTree>
    <p:extLst>
      <p:ext uri="{BB962C8B-B14F-4D97-AF65-F5344CB8AC3E}">
        <p14:creationId xmlns:p14="http://schemas.microsoft.com/office/powerpoint/2010/main" val="951337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730828" y="242444"/>
            <a:ext cx="6358308" cy="17907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b="1" dirty="0">
                <a:solidFill>
                  <a:srgbClr val="002060"/>
                </a:solidFill>
                <a:latin typeface="Adobe Garamond Pro Bold" panose="02020702060506020403" pitchFamily="18" charset="0"/>
              </a:rPr>
              <a:t>YANG PERLU ANDA KETAHUI MENGENAI ISO 45001:2018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71FEE-950C-45FD-80ED-75DDBCDD73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57273"/>
                    </a14:imgEffect>
                  </a14:imgLayer>
                </a14:imgProps>
              </a:ext>
            </a:extLst>
          </a:blip>
          <a:srcRect r="42683"/>
          <a:stretch/>
        </p:blipFill>
        <p:spPr>
          <a:xfrm>
            <a:off x="-25145" y="0"/>
            <a:ext cx="4414265" cy="6858000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707700" y="2169668"/>
            <a:ext cx="5424544" cy="4688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800" dirty="0"/>
              <a:t>ISO </a:t>
            </a:r>
            <a:r>
              <a:rPr lang="en-US" altLang="en-US" sz="1800" dirty="0" err="1"/>
              <a:t>telah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resmi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merilis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Standar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Sistim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Manajemen</a:t>
            </a:r>
            <a:r>
              <a:rPr lang="en-US" altLang="en-US" sz="1800" dirty="0"/>
              <a:t> K3 ISO 45001:2018 </a:t>
            </a:r>
            <a:r>
              <a:rPr lang="en-US" altLang="en-US" sz="1800" dirty="0" err="1"/>
              <a:t>pada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tanggal</a:t>
            </a:r>
            <a:r>
              <a:rPr lang="en-US" altLang="en-US" sz="1800" dirty="0"/>
              <a:t> 12 </a:t>
            </a:r>
            <a:r>
              <a:rPr lang="en-US" altLang="en-US" sz="1800" dirty="0" err="1"/>
              <a:t>Maret</a:t>
            </a:r>
            <a:r>
              <a:rPr lang="en-US" altLang="en-US" sz="1800" dirty="0"/>
              <a:t> 2018. </a:t>
            </a:r>
            <a:r>
              <a:rPr lang="en-US" altLang="en-US" sz="1800" dirty="0" err="1"/>
              <a:t>Pengembangan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standar</a:t>
            </a:r>
            <a:r>
              <a:rPr lang="en-US" altLang="en-US" sz="1800" dirty="0"/>
              <a:t> </a:t>
            </a:r>
            <a:r>
              <a:rPr lang="en-US" altLang="en-US" sz="1800" dirty="0" err="1"/>
              <a:t>ini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dari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tahun</a:t>
            </a:r>
            <a:r>
              <a:rPr lang="en-US" altLang="en-US" sz="1800" dirty="0"/>
              <a:t> 2013 </a:t>
            </a:r>
            <a:r>
              <a:rPr lang="en-US" altLang="en-US" sz="1800" dirty="0" err="1"/>
              <a:t>lalu</a:t>
            </a:r>
            <a:r>
              <a:rPr lang="en-US" altLang="en-US" sz="1800" dirty="0"/>
              <a:t>.</a:t>
            </a:r>
          </a:p>
          <a:p>
            <a:r>
              <a:rPr lang="en-US" altLang="en-US" sz="1800" dirty="0"/>
              <a:t>ISO 45001 : 2018 </a:t>
            </a:r>
            <a:r>
              <a:rPr lang="en-US" altLang="en-US" sz="1800" dirty="0" err="1"/>
              <a:t>akan</a:t>
            </a:r>
            <a:r>
              <a:rPr lang="en-US" altLang="en-US" sz="1800" dirty="0"/>
              <a:t> </a:t>
            </a:r>
            <a:r>
              <a:rPr lang="en-US" altLang="en-US" sz="1800" u="sng" dirty="0" err="1"/>
              <a:t>menggantikan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standar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Sistim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Manajemen</a:t>
            </a:r>
            <a:r>
              <a:rPr lang="en-US" altLang="en-US" sz="1800" dirty="0"/>
              <a:t> K3 yang </a:t>
            </a:r>
            <a:r>
              <a:rPr lang="en-US" altLang="en-US" sz="1800" dirty="0" err="1"/>
              <a:t>sebelumnya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sudah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diakui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yaitu</a:t>
            </a:r>
            <a:r>
              <a:rPr lang="en-US" altLang="en-US" sz="1800" dirty="0"/>
              <a:t> OHSAS 18001 : 2007.</a:t>
            </a:r>
          </a:p>
          <a:p>
            <a:r>
              <a:rPr lang="en-US" altLang="en-US" sz="1800" dirty="0"/>
              <a:t>ISO 45001 : 2018 </a:t>
            </a:r>
            <a:r>
              <a:rPr lang="en-US" altLang="en-US" sz="1800" dirty="0" err="1"/>
              <a:t>ini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adalah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standar</a:t>
            </a:r>
            <a:r>
              <a:rPr lang="en-US" altLang="en-US" sz="1800" dirty="0"/>
              <a:t> </a:t>
            </a:r>
            <a:r>
              <a:rPr lang="en-US" altLang="en-US" sz="1800" u="sng" dirty="0" err="1"/>
              <a:t>terbaru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bukanlah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standar</a:t>
            </a:r>
            <a:r>
              <a:rPr lang="en-US" altLang="en-US" sz="1800" dirty="0"/>
              <a:t> </a:t>
            </a:r>
            <a:r>
              <a:rPr lang="en-US" altLang="en-US" sz="1800" u="sng" dirty="0" err="1"/>
              <a:t>revisi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atau</a:t>
            </a:r>
            <a:r>
              <a:rPr lang="en-US" altLang="en-US" sz="1800" dirty="0"/>
              <a:t> </a:t>
            </a:r>
            <a:r>
              <a:rPr lang="en-US" altLang="en-US" sz="1800" i="1" u="sng" dirty="0"/>
              <a:t>update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dari</a:t>
            </a:r>
            <a:r>
              <a:rPr lang="en-US" altLang="en-US" sz="1800" dirty="0"/>
              <a:t> OHSAS 18001 : 2007.</a:t>
            </a:r>
          </a:p>
          <a:p>
            <a:r>
              <a:rPr lang="en-US" altLang="en-US" sz="1800" dirty="0" err="1"/>
              <a:t>Organisasi</a:t>
            </a:r>
            <a:r>
              <a:rPr lang="en-US" altLang="en-US" sz="1800" dirty="0"/>
              <a:t> yang </a:t>
            </a:r>
            <a:r>
              <a:rPr lang="en-US" altLang="en-US" sz="1800" dirty="0" err="1"/>
              <a:t>sudah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menerapkan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sertifikasi</a:t>
            </a:r>
            <a:r>
              <a:rPr lang="en-US" altLang="en-US" sz="1800" dirty="0"/>
              <a:t> OHSAS 18001 : 2007 </a:t>
            </a:r>
            <a:r>
              <a:rPr lang="en-US" altLang="en-US" sz="1800" u="sng" dirty="0" err="1"/>
              <a:t>diberikan</a:t>
            </a:r>
            <a:r>
              <a:rPr lang="en-US" altLang="en-US" sz="1800" u="sng" dirty="0"/>
              <a:t> </a:t>
            </a:r>
            <a:r>
              <a:rPr lang="en-US" altLang="en-US" sz="1800" u="sng" dirty="0" err="1"/>
              <a:t>waktu</a:t>
            </a:r>
            <a:r>
              <a:rPr lang="en-US" altLang="en-US" sz="1800" u="sng" dirty="0"/>
              <a:t> 3 </a:t>
            </a:r>
            <a:r>
              <a:rPr lang="en-US" altLang="en-US" sz="1800" u="sng" dirty="0" err="1"/>
              <a:t>tahun</a:t>
            </a:r>
            <a:r>
              <a:rPr lang="en-US" altLang="en-US" sz="1800" u="sng" dirty="0"/>
              <a:t> </a:t>
            </a:r>
            <a:r>
              <a:rPr lang="en-US" altLang="en-US" sz="1800" u="sng" dirty="0" err="1"/>
              <a:t>untuk</a:t>
            </a:r>
            <a:r>
              <a:rPr lang="en-US" altLang="en-US" sz="1800" u="sng" dirty="0"/>
              <a:t> </a:t>
            </a:r>
            <a:r>
              <a:rPr lang="en-US" altLang="en-US" sz="1800" u="sng" dirty="0" err="1"/>
              <a:t>migrasi</a:t>
            </a:r>
            <a:r>
              <a:rPr lang="en-US" altLang="en-US" sz="1800" u="sng" dirty="0"/>
              <a:t> </a:t>
            </a:r>
            <a:r>
              <a:rPr lang="en-US" altLang="en-US" sz="1800" dirty="0" err="1"/>
              <a:t>ke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standar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terbaru</a:t>
            </a:r>
            <a:r>
              <a:rPr lang="en-US" altLang="en-US" sz="1800" dirty="0"/>
              <a:t> ISO 45001 : 2018.</a:t>
            </a:r>
          </a:p>
          <a:p>
            <a:r>
              <a:rPr lang="en-US" altLang="en-US" sz="1800" dirty="0"/>
              <a:t>ISO 45001 : 2018 </a:t>
            </a:r>
            <a:r>
              <a:rPr lang="en-US" altLang="en-US" sz="1800" dirty="0" err="1"/>
              <a:t>bukanlah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standar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tentang</a:t>
            </a:r>
            <a:r>
              <a:rPr lang="en-US" altLang="en-US" sz="1800" dirty="0"/>
              <a:t> </a:t>
            </a:r>
            <a:r>
              <a:rPr lang="en-US" altLang="en-US" sz="1800" i="1" u="sng" dirty="0"/>
              <a:t>Product Safety, Property Damage, </a:t>
            </a:r>
            <a:r>
              <a:rPr lang="en-US" altLang="en-US" sz="1800" u="sng" dirty="0" err="1"/>
              <a:t>dan</a:t>
            </a:r>
            <a:r>
              <a:rPr lang="en-US" altLang="en-US" sz="1800" u="sng" dirty="0"/>
              <a:t> </a:t>
            </a:r>
            <a:r>
              <a:rPr lang="en-US" altLang="en-US" sz="1800" u="sng" dirty="0" err="1"/>
              <a:t>Dampak</a:t>
            </a:r>
            <a:r>
              <a:rPr lang="en-US" altLang="en-US" sz="1800" u="sng" dirty="0"/>
              <a:t> </a:t>
            </a:r>
            <a:r>
              <a:rPr lang="en-US" altLang="en-US" sz="1800" u="sng" dirty="0" err="1"/>
              <a:t>Lingkungan</a:t>
            </a:r>
            <a:endParaRPr lang="en-US" altLang="en-US" sz="1800" u="sng" dirty="0"/>
          </a:p>
          <a:p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42623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C34104-CD71-4571-B7B2-EC3FC06ED01B}"/>
              </a:ext>
            </a:extLst>
          </p:cNvPr>
          <p:cNvSpPr/>
          <p:nvPr/>
        </p:nvSpPr>
        <p:spPr>
          <a:xfrm>
            <a:off x="0" y="0"/>
            <a:ext cx="9144000" cy="192079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26" y="481714"/>
            <a:ext cx="7596554" cy="973917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 err="1">
                <a:solidFill>
                  <a:schemeClr val="bg1"/>
                </a:solidFill>
              </a:rPr>
              <a:t>Konsep</a:t>
            </a:r>
            <a:r>
              <a:rPr lang="en-US" sz="3200" u="sng" dirty="0">
                <a:solidFill>
                  <a:schemeClr val="bg1"/>
                </a:solidFill>
              </a:rPr>
              <a:t> SISTEM PENCEGAHAN:  </a:t>
            </a:r>
            <a:br>
              <a:rPr lang="en-US" sz="3200" u="sng" dirty="0">
                <a:solidFill>
                  <a:schemeClr val="bg1"/>
                </a:solidFill>
              </a:rPr>
            </a:br>
            <a:r>
              <a:rPr lang="en-US" sz="3200" u="sng" dirty="0" err="1">
                <a:solidFill>
                  <a:schemeClr val="bg1"/>
                </a:solidFill>
              </a:rPr>
              <a:t>dari</a:t>
            </a:r>
            <a:r>
              <a:rPr lang="en-US" sz="3200" u="sng" dirty="0">
                <a:solidFill>
                  <a:schemeClr val="bg1"/>
                </a:solidFill>
              </a:rPr>
              <a:t> </a:t>
            </a:r>
            <a:r>
              <a:rPr lang="en-US" sz="3200" u="sng" dirty="0" err="1">
                <a:solidFill>
                  <a:schemeClr val="bg1"/>
                </a:solidFill>
              </a:rPr>
              <a:t>tindakan</a:t>
            </a:r>
            <a:r>
              <a:rPr lang="en-US" sz="3200" u="sng" dirty="0">
                <a:solidFill>
                  <a:schemeClr val="bg1"/>
                </a:solidFill>
              </a:rPr>
              <a:t> </a:t>
            </a:r>
            <a:r>
              <a:rPr lang="en-US" sz="3200" u="sng" dirty="0" err="1">
                <a:solidFill>
                  <a:schemeClr val="bg1"/>
                </a:solidFill>
              </a:rPr>
              <a:t>setelah</a:t>
            </a:r>
            <a:r>
              <a:rPr lang="en-US" sz="3200" u="sng" dirty="0">
                <a:solidFill>
                  <a:schemeClr val="bg1"/>
                </a:solidFill>
              </a:rPr>
              <a:t> </a:t>
            </a:r>
            <a:r>
              <a:rPr lang="en-US" sz="3200" u="sng" dirty="0" err="1">
                <a:solidFill>
                  <a:schemeClr val="bg1"/>
                </a:solidFill>
              </a:rPr>
              <a:t>kejadian</a:t>
            </a:r>
            <a:r>
              <a:rPr lang="en-US" sz="3200" u="sng" dirty="0">
                <a:solidFill>
                  <a:schemeClr val="bg1"/>
                </a:solidFill>
              </a:rPr>
              <a:t>, </a:t>
            </a:r>
            <a:r>
              <a:rPr lang="en-US" sz="3200" u="sng" dirty="0" err="1">
                <a:solidFill>
                  <a:schemeClr val="bg1"/>
                </a:solidFill>
              </a:rPr>
              <a:t>menjadi</a:t>
            </a:r>
            <a:r>
              <a:rPr lang="en-US" sz="3200" u="sng" dirty="0">
                <a:solidFill>
                  <a:schemeClr val="bg1"/>
                </a:solidFill>
              </a:rPr>
              <a:t> </a:t>
            </a:r>
            <a:r>
              <a:rPr lang="en-US" sz="3200" b="1" u="sng" dirty="0" err="1">
                <a:solidFill>
                  <a:schemeClr val="bg1"/>
                </a:solidFill>
              </a:rPr>
              <a:t>tindakan</a:t>
            </a:r>
            <a:r>
              <a:rPr lang="en-US" sz="3200" b="1" u="sng" dirty="0">
                <a:solidFill>
                  <a:schemeClr val="bg1"/>
                </a:solidFill>
              </a:rPr>
              <a:t> </a:t>
            </a:r>
            <a:r>
              <a:rPr lang="en-US" sz="3200" b="1" u="sng" dirty="0" err="1">
                <a:solidFill>
                  <a:schemeClr val="bg1"/>
                </a:solidFill>
              </a:rPr>
              <a:t>sebelum</a:t>
            </a:r>
            <a:r>
              <a:rPr lang="en-US" sz="3200" b="1" u="sng" dirty="0">
                <a:solidFill>
                  <a:schemeClr val="bg1"/>
                </a:solidFill>
              </a:rPr>
              <a:t> </a:t>
            </a:r>
            <a:r>
              <a:rPr lang="en-US" sz="3200" b="1" u="sng" dirty="0" err="1">
                <a:solidFill>
                  <a:schemeClr val="bg1"/>
                </a:solidFill>
              </a:rPr>
              <a:t>kejadian</a:t>
            </a:r>
            <a:r>
              <a:rPr lang="en-US" sz="3200" b="1" u="sng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1548804" y="4245291"/>
            <a:ext cx="5182051" cy="60870"/>
            <a:chOff x="1371600" y="4341079"/>
            <a:chExt cx="6172200" cy="13142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371600" y="4343999"/>
              <a:ext cx="6172200" cy="0"/>
            </a:xfrm>
            <a:prstGeom prst="line">
              <a:avLst/>
            </a:prstGeom>
            <a:ln w="73025">
              <a:solidFill>
                <a:srgbClr val="7030A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675501" y="4343999"/>
              <a:ext cx="16111" cy="0"/>
            </a:xfrm>
            <a:prstGeom prst="line">
              <a:avLst/>
            </a:prstGeom>
            <a:ln w="73025">
              <a:solidFill>
                <a:schemeClr val="tx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 flipV="1">
              <a:off x="4850814" y="4343192"/>
              <a:ext cx="0" cy="1611"/>
            </a:xfrm>
            <a:prstGeom prst="line">
              <a:avLst/>
            </a:prstGeom>
            <a:ln w="73025">
              <a:solidFill>
                <a:schemeClr val="bg2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6200000" flipH="1">
              <a:off x="6090911" y="4406794"/>
              <a:ext cx="131428" cy="0"/>
            </a:xfrm>
            <a:prstGeom prst="line">
              <a:avLst/>
            </a:prstGeom>
            <a:ln w="730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3"/>
          <p:cNvSpPr txBox="1">
            <a:spLocks noChangeArrowheads="1"/>
          </p:cNvSpPr>
          <p:nvPr/>
        </p:nvSpPr>
        <p:spPr bwMode="auto">
          <a:xfrm>
            <a:off x="3926541" y="4621337"/>
            <a:ext cx="1317812" cy="564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534" dirty="0" err="1">
                <a:latin typeface="Berlin Sans FB" pitchFamily="34" charset="0"/>
              </a:rPr>
              <a:t>Kecelakaan</a:t>
            </a:r>
            <a:r>
              <a:rPr lang="en-US" sz="1534" dirty="0">
                <a:latin typeface="Berlin Sans FB" pitchFamily="34" charset="0"/>
              </a:rPr>
              <a:t> / </a:t>
            </a:r>
            <a:r>
              <a:rPr lang="en-US" sz="1534" dirty="0" err="1">
                <a:latin typeface="Berlin Sans FB" pitchFamily="34" charset="0"/>
              </a:rPr>
              <a:t>Pencemaran</a:t>
            </a:r>
            <a:endParaRPr lang="en-US" sz="1534" dirty="0">
              <a:latin typeface="Berlin Sans FB" pitchFamily="34" charset="0"/>
            </a:endParaRPr>
          </a:p>
        </p:txBody>
      </p:sp>
      <p:sp>
        <p:nvSpPr>
          <p:cNvPr id="10" name="TextBox 43"/>
          <p:cNvSpPr txBox="1">
            <a:spLocks noChangeArrowheads="1"/>
          </p:cNvSpPr>
          <p:nvPr/>
        </p:nvSpPr>
        <p:spPr bwMode="auto">
          <a:xfrm>
            <a:off x="6783603" y="4123557"/>
            <a:ext cx="1034788" cy="328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d-ID" sz="1534" dirty="0">
                <a:latin typeface="Berlin Sans FB" pitchFamily="34" charset="0"/>
              </a:rPr>
              <a:t>Waktu</a:t>
            </a:r>
            <a:endParaRPr lang="en-US" sz="1534" dirty="0">
              <a:latin typeface="Berlin Sans FB" pitchFamily="34" charset="0"/>
            </a:endParaRPr>
          </a:p>
        </p:txBody>
      </p:sp>
      <p:sp>
        <p:nvSpPr>
          <p:cNvPr id="11" name="TextBox 43"/>
          <p:cNvSpPr txBox="1">
            <a:spLocks noChangeArrowheads="1"/>
          </p:cNvSpPr>
          <p:nvPr/>
        </p:nvSpPr>
        <p:spPr bwMode="auto">
          <a:xfrm>
            <a:off x="4592294" y="3543065"/>
            <a:ext cx="2008705" cy="564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id-ID" sz="1534" dirty="0">
                <a:latin typeface="Berlin Sans FB" pitchFamily="34" charset="0"/>
              </a:rPr>
              <a:t>Tindakan Perbaikan</a:t>
            </a:r>
          </a:p>
          <a:p>
            <a:pPr algn="ctr"/>
            <a:r>
              <a:rPr lang="id-ID" sz="1534" dirty="0">
                <a:latin typeface="Berlin Sans FB" pitchFamily="34" charset="0"/>
              </a:rPr>
              <a:t>(Corrective Action)</a:t>
            </a:r>
            <a:endParaRPr lang="en-US" sz="1534" dirty="0">
              <a:latin typeface="Berlin Sans FB" pitchFamily="34" charset="0"/>
            </a:endParaRPr>
          </a:p>
        </p:txBody>
      </p:sp>
      <p:sp>
        <p:nvSpPr>
          <p:cNvPr id="12" name="TextBox 43"/>
          <p:cNvSpPr txBox="1">
            <a:spLocks noChangeArrowheads="1"/>
          </p:cNvSpPr>
          <p:nvPr/>
        </p:nvSpPr>
        <p:spPr bwMode="auto">
          <a:xfrm>
            <a:off x="2461851" y="3509435"/>
            <a:ext cx="2191314" cy="564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id-ID" sz="1534" dirty="0">
                <a:latin typeface="Berlin Sans FB" pitchFamily="34" charset="0"/>
              </a:rPr>
              <a:t>Tindakan Pencegahan</a:t>
            </a:r>
          </a:p>
          <a:p>
            <a:pPr algn="ctr"/>
            <a:r>
              <a:rPr lang="id-ID" sz="1534" dirty="0">
                <a:latin typeface="Berlin Sans FB" pitchFamily="34" charset="0"/>
              </a:rPr>
              <a:t>(Preventive Action)</a:t>
            </a:r>
            <a:endParaRPr lang="en-US" sz="1534" dirty="0">
              <a:latin typeface="Berlin Sans FB" pitchFamily="34" charset="0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6454912" y="2971083"/>
            <a:ext cx="2142618" cy="113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Melakukan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tindakan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untuk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menghilangkan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penyebab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kecelakaan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/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pencemaran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sehingga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kasus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yang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sama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tidak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terulang</a:t>
            </a:r>
            <a:endParaRPr lang="en-US" sz="1292" i="1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351693" y="3295721"/>
            <a:ext cx="2142622" cy="927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id-ID" sz="1292" i="1" dirty="0">
                <a:solidFill>
                  <a:srgbClr val="000000"/>
                </a:solidFill>
                <a:latin typeface="Tahoma" pitchFamily="34" charset="0"/>
              </a:rPr>
              <a:t>M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enghilangkan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potensi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bahaya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/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aspek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sehingga</a:t>
            </a:r>
            <a:r>
              <a:rPr lang="id-ID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kecelakaan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/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pencemaran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tidak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terjadi</a:t>
            </a:r>
            <a:endParaRPr lang="en-US" sz="1292" i="1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3643685" y="5869167"/>
            <a:ext cx="1704355" cy="509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48800" indent="-148800" algn="ctr">
              <a:lnSpc>
                <a:spcPct val="105000"/>
              </a:lnSpc>
            </a:pPr>
            <a:r>
              <a:rPr lang="id-ID" sz="1292" dirty="0">
                <a:solidFill>
                  <a:srgbClr val="000000"/>
                </a:solidFill>
                <a:latin typeface="Tahoma" pitchFamily="34" charset="0"/>
              </a:rPr>
              <a:t>Problem Solving</a:t>
            </a:r>
            <a:endParaRPr lang="en-US" sz="1292" dirty="0">
              <a:solidFill>
                <a:srgbClr val="000000"/>
              </a:solidFill>
              <a:latin typeface="Tahoma" pitchFamily="34" charset="0"/>
            </a:endParaRPr>
          </a:p>
          <a:p>
            <a:pPr marL="148800" indent="-148800" algn="ctr">
              <a:lnSpc>
                <a:spcPct val="105000"/>
              </a:lnSpc>
            </a:pPr>
            <a:r>
              <a:rPr lang="en-US" sz="1292" dirty="0">
                <a:solidFill>
                  <a:srgbClr val="000000"/>
                </a:solidFill>
                <a:latin typeface="Tahoma" pitchFamily="34" charset="0"/>
              </a:rPr>
              <a:t>(Investigation)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509189" y="4256112"/>
            <a:ext cx="13527" cy="0"/>
          </a:xfrm>
          <a:prstGeom prst="line">
            <a:avLst/>
          </a:prstGeom>
          <a:ln w="73025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43"/>
          <p:cNvSpPr txBox="1">
            <a:spLocks noChangeArrowheads="1"/>
          </p:cNvSpPr>
          <p:nvPr/>
        </p:nvSpPr>
        <p:spPr bwMode="auto">
          <a:xfrm>
            <a:off x="1654311" y="4621337"/>
            <a:ext cx="2008705" cy="564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d-ID" sz="1534" dirty="0">
                <a:latin typeface="Berlin Sans FB" pitchFamily="34" charset="0"/>
              </a:rPr>
              <a:t>“Potensi” </a:t>
            </a:r>
            <a:r>
              <a:rPr lang="en-US" sz="1534" dirty="0" err="1">
                <a:latin typeface="Berlin Sans FB" pitchFamily="34" charset="0"/>
              </a:rPr>
              <a:t>Bahaya</a:t>
            </a:r>
            <a:r>
              <a:rPr lang="en-US" sz="1534" dirty="0">
                <a:latin typeface="Berlin Sans FB" pitchFamily="34" charset="0"/>
              </a:rPr>
              <a:t> / </a:t>
            </a:r>
            <a:r>
              <a:rPr lang="en-US" sz="1534" dirty="0" err="1">
                <a:latin typeface="Berlin Sans FB" pitchFamily="34" charset="0"/>
              </a:rPr>
              <a:t>Aspek</a:t>
            </a:r>
            <a:endParaRPr lang="en-US" sz="1534" dirty="0">
              <a:latin typeface="Berlin Sans FB" pitchFamily="34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2340106" y="5321339"/>
            <a:ext cx="365219" cy="547828"/>
          </a:xfrm>
          <a:prstGeom prst="downArrow">
            <a:avLst/>
          </a:prstGeom>
          <a:solidFill>
            <a:srgbClr val="0070C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534"/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1244454" y="5869167"/>
            <a:ext cx="2313054" cy="718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48800" indent="-148800" algn="ctr">
              <a:lnSpc>
                <a:spcPct val="105000"/>
              </a:lnSpc>
            </a:pPr>
            <a:r>
              <a:rPr lang="id-ID" sz="1292" dirty="0">
                <a:solidFill>
                  <a:srgbClr val="000000"/>
                </a:solidFill>
                <a:latin typeface="Tahoma" pitchFamily="34" charset="0"/>
              </a:rPr>
              <a:t>Management RISIKO, </a:t>
            </a:r>
            <a:endParaRPr lang="en-US" sz="1292" dirty="0">
              <a:solidFill>
                <a:srgbClr val="000000"/>
              </a:solidFill>
              <a:latin typeface="Tahoma" pitchFamily="34" charset="0"/>
            </a:endParaRPr>
          </a:p>
          <a:p>
            <a:pPr marL="148800" indent="-148800" algn="ctr">
              <a:lnSpc>
                <a:spcPct val="105000"/>
              </a:lnSpc>
            </a:pPr>
            <a:r>
              <a:rPr lang="en-US" sz="1292" dirty="0">
                <a:solidFill>
                  <a:srgbClr val="000000"/>
                </a:solidFill>
                <a:latin typeface="Tahoma" pitchFamily="34" charset="0"/>
              </a:rPr>
              <a:t>HIRADC, IAD, FMEA, HAZOP, </a:t>
            </a:r>
            <a:r>
              <a:rPr lang="en-US" sz="1292" dirty="0" err="1">
                <a:solidFill>
                  <a:srgbClr val="000000"/>
                </a:solidFill>
                <a:latin typeface="Tahoma" pitchFamily="34" charset="0"/>
              </a:rPr>
              <a:t>dll</a:t>
            </a:r>
            <a:endParaRPr lang="en-US" sz="1292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4348815" y="5216292"/>
            <a:ext cx="365219" cy="547828"/>
          </a:xfrm>
          <a:prstGeom prst="downArrow">
            <a:avLst/>
          </a:prstGeom>
          <a:solidFill>
            <a:srgbClr val="0070C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534"/>
          </a:p>
        </p:txBody>
      </p:sp>
      <p:cxnSp>
        <p:nvCxnSpPr>
          <p:cNvPr id="21" name="Straight Arrow Connector 20"/>
          <p:cNvCxnSpPr/>
          <p:nvPr/>
        </p:nvCxnSpPr>
        <p:spPr>
          <a:xfrm rot="5400000">
            <a:off x="2319140" y="4439397"/>
            <a:ext cx="365219" cy="1353"/>
          </a:xfrm>
          <a:prstGeom prst="straightConnector1">
            <a:avLst/>
          </a:prstGeom>
          <a:ln w="38100" cmpd="sng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>
            <a:off x="4288617" y="4498915"/>
            <a:ext cx="365219" cy="1353"/>
          </a:xfrm>
          <a:prstGeom prst="straightConnector1">
            <a:avLst/>
          </a:prstGeom>
          <a:ln w="38100" cmpd="sng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rved Right Arrow 26"/>
          <p:cNvSpPr/>
          <p:nvPr/>
        </p:nvSpPr>
        <p:spPr>
          <a:xfrm rot="5400000">
            <a:off x="4360985" y="2097255"/>
            <a:ext cx="389566" cy="2564648"/>
          </a:xfrm>
          <a:prstGeom prst="curvedRightArrow">
            <a:avLst>
              <a:gd name="adj1" fmla="val 62520"/>
              <a:gd name="adj2" fmla="val 124438"/>
              <a:gd name="adj3" fmla="val 25000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4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18593" y="2372516"/>
            <a:ext cx="2781724" cy="774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15" b="1" dirty="0" err="1">
                <a:solidFill>
                  <a:srgbClr val="FF0000"/>
                </a:solidFill>
              </a:rPr>
              <a:t>Beralih</a:t>
            </a:r>
            <a:r>
              <a:rPr lang="en-US" sz="2215" b="1" dirty="0">
                <a:solidFill>
                  <a:srgbClr val="FF0000"/>
                </a:solidFill>
              </a:rPr>
              <a:t> </a:t>
            </a:r>
            <a:r>
              <a:rPr lang="en-US" sz="2215" b="1" dirty="0" err="1">
                <a:solidFill>
                  <a:srgbClr val="FF0000"/>
                </a:solidFill>
              </a:rPr>
              <a:t>dari</a:t>
            </a:r>
            <a:r>
              <a:rPr lang="en-US" sz="2215" b="1" dirty="0">
                <a:solidFill>
                  <a:srgbClr val="FF0000"/>
                </a:solidFill>
              </a:rPr>
              <a:t> </a:t>
            </a:r>
            <a:r>
              <a:rPr lang="en-US" sz="2215" b="1" dirty="0" err="1">
                <a:solidFill>
                  <a:srgbClr val="FF0000"/>
                </a:solidFill>
              </a:rPr>
              <a:t>Perbaikan</a:t>
            </a:r>
            <a:endParaRPr lang="en-US" sz="2215" b="1" dirty="0">
              <a:solidFill>
                <a:srgbClr val="FF0000"/>
              </a:solidFill>
            </a:endParaRPr>
          </a:p>
          <a:p>
            <a:pPr algn="ctr"/>
            <a:r>
              <a:rPr lang="en-US" sz="2215" b="1" dirty="0">
                <a:solidFill>
                  <a:srgbClr val="FF0000"/>
                </a:solidFill>
              </a:rPr>
              <a:t> </a:t>
            </a:r>
            <a:r>
              <a:rPr lang="en-US" sz="2215" b="1" dirty="0" err="1">
                <a:solidFill>
                  <a:srgbClr val="FF0000"/>
                </a:solidFill>
              </a:rPr>
              <a:t>ke</a:t>
            </a:r>
            <a:r>
              <a:rPr lang="en-US" sz="2215" b="1" dirty="0">
                <a:solidFill>
                  <a:srgbClr val="FF0000"/>
                </a:solidFill>
              </a:rPr>
              <a:t> </a:t>
            </a:r>
            <a:r>
              <a:rPr lang="en-US" sz="2215" b="1" dirty="0" err="1">
                <a:solidFill>
                  <a:srgbClr val="FF0000"/>
                </a:solidFill>
              </a:rPr>
              <a:t>Pencegahan</a:t>
            </a:r>
            <a:r>
              <a:rPr lang="en-US" sz="2215" b="1" dirty="0">
                <a:solidFill>
                  <a:srgbClr val="FF0000"/>
                </a:solidFill>
              </a:rPr>
              <a:t> !!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AD58F16-0AEE-4A95-82D1-34F50DD1F852}"/>
              </a:ext>
            </a:extLst>
          </p:cNvPr>
          <p:cNvSpPr txBox="1">
            <a:spLocks/>
          </p:cNvSpPr>
          <p:nvPr/>
        </p:nvSpPr>
        <p:spPr>
          <a:xfrm>
            <a:off x="7893582" y="8344"/>
            <a:ext cx="1261568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SM-MLK3</a:t>
            </a:r>
          </a:p>
        </p:txBody>
      </p:sp>
    </p:spTree>
    <p:extLst>
      <p:ext uri="{BB962C8B-B14F-4D97-AF65-F5344CB8AC3E}">
        <p14:creationId xmlns:p14="http://schemas.microsoft.com/office/powerpoint/2010/main" val="653910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7492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b="1" u="sng" dirty="0"/>
              <a:t>T</a:t>
            </a:r>
            <a:r>
              <a:rPr lang="id-ID" sz="2800" b="1" u="sng" dirty="0"/>
              <a:t>indakan untuk mengatasi </a:t>
            </a:r>
            <a:r>
              <a:rPr lang="en-US" sz="2800" b="1" u="sng" dirty="0"/>
              <a:t>Re</a:t>
            </a:r>
            <a:r>
              <a:rPr lang="id-ID" sz="2800" b="1" u="sng" dirty="0"/>
              <a:t>siko dan </a:t>
            </a:r>
            <a:r>
              <a:rPr lang="en-US" sz="2800" b="1" u="sng" dirty="0"/>
              <a:t>P</a:t>
            </a:r>
            <a:r>
              <a:rPr lang="id-ID" sz="2800" b="1" u="sng" dirty="0"/>
              <a:t>eluang</a:t>
            </a:r>
            <a:r>
              <a:rPr lang="en-US" sz="2800" b="1" u="sng" dirty="0"/>
              <a:t> (</a:t>
            </a:r>
            <a:r>
              <a:rPr lang="en-US" sz="2000" b="1" u="sng" dirty="0">
                <a:solidFill>
                  <a:srgbClr val="0000FF"/>
                </a:solidFill>
              </a:rPr>
              <a:t>SMM  </a:t>
            </a:r>
            <a:r>
              <a:rPr lang="en-US" sz="2800" b="1" u="sng" dirty="0"/>
              <a:t>6.1)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48554" y="1268761"/>
            <a:ext cx="8302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err="1">
                <a:solidFill>
                  <a:schemeClr val="accent2">
                    <a:lumMod val="50000"/>
                  </a:schemeClr>
                </a:solidFill>
              </a:rPr>
              <a:t>Memahami</a:t>
            </a:r>
            <a:r>
              <a:rPr lang="en-US" sz="1600" b="1" u="sng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2">
                    <a:lumMod val="50000"/>
                  </a:schemeClr>
                </a:solidFill>
              </a:rPr>
              <a:t>situasi</a:t>
            </a:r>
            <a:r>
              <a:rPr lang="en-US" sz="1600" b="1" u="sng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2">
                    <a:lumMod val="50000"/>
                  </a:schemeClr>
                </a:solidFill>
              </a:rPr>
              <a:t>saat</a:t>
            </a:r>
            <a:r>
              <a:rPr lang="en-US" sz="1600" b="1" u="sng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2">
                    <a:lumMod val="50000"/>
                  </a:schemeClr>
                </a:solidFill>
              </a:rPr>
              <a:t>merencanakan</a:t>
            </a:r>
            <a:r>
              <a:rPr lang="en-US" sz="1600" b="1" u="sng" dirty="0">
                <a:solidFill>
                  <a:schemeClr val="accent2">
                    <a:lumMod val="50000"/>
                  </a:schemeClr>
                </a:solidFill>
              </a:rPr>
              <a:t> SMM *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Organisasi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dan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keterkaitannya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(4.1)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Persyaratan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kebutuhan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dan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harapan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kebutuhan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Pelanggan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dan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pihak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terkait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lainnya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(4.2)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3098" y="2171766"/>
            <a:ext cx="64095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 err="1">
                <a:solidFill>
                  <a:schemeClr val="accent1">
                    <a:lumMod val="50000"/>
                  </a:schemeClr>
                </a:solidFill>
              </a:rPr>
              <a:t>Mempertimbangkan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1">
                    <a:lumMod val="50000"/>
                  </a:schemeClr>
                </a:solidFill>
              </a:rPr>
              <a:t>Resiko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1">
                    <a:lumMod val="50000"/>
                  </a:schemeClr>
                </a:solidFill>
              </a:rPr>
              <a:t>dan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1">
                    <a:lumMod val="50000"/>
                  </a:schemeClr>
                </a:solidFill>
              </a:rPr>
              <a:t>Peluang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  yang </a:t>
            </a:r>
            <a:r>
              <a:rPr lang="en-US" sz="1600" b="1" u="sng" dirty="0" err="1">
                <a:solidFill>
                  <a:schemeClr val="accent1">
                    <a:lumMod val="50000"/>
                  </a:schemeClr>
                </a:solidFill>
              </a:rPr>
              <a:t>perlu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1">
                    <a:lumMod val="50000"/>
                  </a:schemeClr>
                </a:solidFill>
              </a:rPr>
              <a:t>ditujukan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1">
                    <a:lumMod val="50000"/>
                  </a:schemeClr>
                </a:solidFill>
              </a:rPr>
              <a:t>untuk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  *</a:t>
            </a:r>
          </a:p>
          <a:p>
            <a:pPr marL="457200" indent="-16986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Memberi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jaminan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bahwa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SMM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dapat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mencapai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hasil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diinginkan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457200" indent="-16986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Meningkatkan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dampak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diharapkan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465138" indent="-182563">
              <a:buFont typeface="Arial"/>
              <a:buChar char="•"/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Isu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lingkungan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potensi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kondisi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darurat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16986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Mencegah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atau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mengurangi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dampak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tidak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diharapkan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16986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Mencapai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peningkatan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25794" y="3857979"/>
            <a:ext cx="6333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err="1">
                <a:solidFill>
                  <a:schemeClr val="accent3">
                    <a:lumMod val="50000"/>
                  </a:schemeClr>
                </a:solidFill>
              </a:rPr>
              <a:t>Menetapkan</a:t>
            </a:r>
            <a:r>
              <a:rPr lang="en-US" sz="1600" b="1" u="sng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3">
                    <a:lumMod val="50000"/>
                  </a:schemeClr>
                </a:solidFill>
              </a:rPr>
              <a:t>tindakan</a:t>
            </a:r>
            <a:r>
              <a:rPr lang="en-US" sz="1600" b="1" u="sng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3">
                    <a:lumMod val="50000"/>
                  </a:schemeClr>
                </a:solidFill>
              </a:rPr>
              <a:t>terhadap</a:t>
            </a:r>
            <a:r>
              <a:rPr lang="en-US" sz="1600" b="1" u="sng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3">
                    <a:lumMod val="50000"/>
                  </a:schemeClr>
                </a:solidFill>
              </a:rPr>
              <a:t>resiko</a:t>
            </a:r>
            <a:r>
              <a:rPr lang="en-US" sz="1600" b="1" u="sng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3">
                    <a:lumMod val="50000"/>
                  </a:schemeClr>
                </a:solidFill>
              </a:rPr>
              <a:t>dan</a:t>
            </a:r>
            <a:r>
              <a:rPr lang="en-US" sz="1600" b="1" u="sng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3">
                    <a:lumMod val="50000"/>
                  </a:schemeClr>
                </a:solidFill>
              </a:rPr>
              <a:t>peluang</a:t>
            </a:r>
            <a:r>
              <a:rPr lang="en-US" sz="1600" b="1" u="sng" dirty="0">
                <a:solidFill>
                  <a:schemeClr val="accent3">
                    <a:lumMod val="50000"/>
                  </a:schemeClr>
                </a:solidFill>
              </a:rPr>
              <a:t> *</a:t>
            </a:r>
          </a:p>
          <a:p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Tindakan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diambil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proporsional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sesuai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potensi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dampaknya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terhadap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kesesuaian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produk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dan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jasa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3654" y="4755343"/>
            <a:ext cx="6307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err="1">
                <a:solidFill>
                  <a:schemeClr val="accent6">
                    <a:lumMod val="50000"/>
                  </a:schemeClr>
                </a:solidFill>
              </a:rPr>
              <a:t>Tindakan</a:t>
            </a:r>
            <a:r>
              <a:rPr lang="en-US" sz="1600" b="1" u="sng" dirty="0">
                <a:solidFill>
                  <a:schemeClr val="accent6">
                    <a:lumMod val="50000"/>
                  </a:schemeClr>
                </a:solidFill>
              </a:rPr>
              <a:t> yang </a:t>
            </a:r>
            <a:r>
              <a:rPr lang="en-US" sz="1600" b="1" u="sng" dirty="0" err="1">
                <a:solidFill>
                  <a:schemeClr val="accent6">
                    <a:lumMod val="50000"/>
                  </a:schemeClr>
                </a:solidFill>
              </a:rPr>
              <a:t>diambil</a:t>
            </a:r>
            <a:r>
              <a:rPr lang="en-US" sz="1600" b="1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6">
                    <a:lumMod val="50000"/>
                  </a:schemeClr>
                </a:solidFill>
              </a:rPr>
              <a:t>diintegrasikan</a:t>
            </a:r>
            <a:r>
              <a:rPr lang="en-US" sz="1600" b="1" u="sng" dirty="0">
                <a:solidFill>
                  <a:schemeClr val="accent6">
                    <a:lumMod val="50000"/>
                  </a:schemeClr>
                </a:solidFill>
              </a:rPr>
              <a:t> dan </a:t>
            </a:r>
            <a:r>
              <a:rPr lang="en-US" sz="1600" b="1" u="sng" dirty="0" err="1">
                <a:solidFill>
                  <a:schemeClr val="accent6">
                    <a:lumMod val="50000"/>
                  </a:schemeClr>
                </a:solidFill>
              </a:rPr>
              <a:t>diterapkan</a:t>
            </a:r>
            <a:r>
              <a:rPr lang="en-US" sz="1600" b="1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6">
                    <a:lumMod val="50000"/>
                  </a:schemeClr>
                </a:solidFill>
              </a:rPr>
              <a:t>kedalam</a:t>
            </a:r>
            <a:r>
              <a:rPr lang="en-US" sz="1600" b="1" u="sng" dirty="0">
                <a:solidFill>
                  <a:schemeClr val="accent6">
                    <a:lumMod val="50000"/>
                  </a:schemeClr>
                </a:solidFill>
              </a:rPr>
              <a:t> proses pada SMM  *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80693" y="5762873"/>
            <a:ext cx="1961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Evaluasi</a:t>
            </a:r>
            <a:r>
              <a:rPr lang="en-US" b="1" u="sng" dirty="0"/>
              <a:t> </a:t>
            </a:r>
            <a:r>
              <a:rPr lang="en-US" b="1" u="sng" dirty="0" err="1"/>
              <a:t>efektifitas</a:t>
            </a:r>
            <a:endParaRPr lang="en-US" b="1" u="sng" dirty="0"/>
          </a:p>
        </p:txBody>
      </p:sp>
      <p:sp>
        <p:nvSpPr>
          <p:cNvPr id="49" name="Bent Arrow 48"/>
          <p:cNvSpPr/>
          <p:nvPr/>
        </p:nvSpPr>
        <p:spPr>
          <a:xfrm rot="5400000">
            <a:off x="53752" y="1328956"/>
            <a:ext cx="1008112" cy="1115616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 rot="5400000">
            <a:off x="452566" y="2039158"/>
            <a:ext cx="1008112" cy="1913243"/>
          </a:xfrm>
          <a:prstGeom prst="ben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Bent Arrow 50"/>
          <p:cNvSpPr/>
          <p:nvPr/>
        </p:nvSpPr>
        <p:spPr>
          <a:xfrm rot="5400000">
            <a:off x="718441" y="2893484"/>
            <a:ext cx="1008112" cy="2444994"/>
          </a:xfrm>
          <a:prstGeom prst="ben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Bent Arrow 51"/>
          <p:cNvSpPr/>
          <p:nvPr/>
        </p:nvSpPr>
        <p:spPr>
          <a:xfrm rot="5400000">
            <a:off x="957672" y="3777313"/>
            <a:ext cx="1008112" cy="2923458"/>
          </a:xfrm>
          <a:prstGeom prst="ben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>
            <a:off x="-1" y="5743099"/>
            <a:ext cx="3312434" cy="445419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8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43553" y="4466181"/>
            <a:ext cx="5317383" cy="110833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marL="268173" indent="-268173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memberikan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jaminan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bahwa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sistem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manajemen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MK3L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dapat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mencapai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hasil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yang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diharapkan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;</a:t>
            </a:r>
            <a:endParaRPr lang="en-US" sz="2585" dirty="0">
              <a:latin typeface="Arial Narrow" pitchFamily="34" charset="0"/>
              <a:cs typeface="Arial" pitchFamily="34" charset="0"/>
            </a:endParaRPr>
          </a:p>
          <a:p>
            <a:pPr marL="268173" indent="-268173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mencegah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atau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mengurangi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pengaruh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yang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tidak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diharapkan</a:t>
            </a:r>
            <a:endParaRPr lang="en-US" sz="1662" dirty="0">
              <a:latin typeface="Arial Narrow" pitchFamily="34" charset="0"/>
              <a:ea typeface="Calibri" pitchFamily="34" charset="0"/>
              <a:cs typeface="ArialMT"/>
            </a:endParaRPr>
          </a:p>
          <a:p>
            <a:pPr marL="268173" indent="-268173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mencapai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peningkatan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/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perbaikan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62" dirty="0" err="1">
                <a:latin typeface="Arial Narrow" pitchFamily="34" charset="0"/>
                <a:ea typeface="Calibri" pitchFamily="34" charset="0"/>
                <a:cs typeface="ArialMT"/>
              </a:rPr>
              <a:t>berkelanjutan</a:t>
            </a:r>
            <a:r>
              <a:rPr lang="en-US" sz="1662" dirty="0">
                <a:latin typeface="Arial Narrow" pitchFamily="34" charset="0"/>
                <a:ea typeface="Calibri" pitchFamily="34" charset="0"/>
                <a:cs typeface="ArialMT"/>
              </a:rPr>
              <a:t>.</a:t>
            </a:r>
            <a:endParaRPr lang="en-US" sz="3692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5692522"/>
            <a:ext cx="5590334" cy="994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Organisasi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harus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memelihara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informasi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terdokumentasi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dari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:</a:t>
            </a:r>
            <a:endParaRPr lang="en-US" sz="1662" i="1" dirty="0">
              <a:latin typeface="Arial Narrow" pitchFamily="34" charset="0"/>
              <a:cs typeface="Arial" pitchFamily="34" charset="0"/>
            </a:endParaRPr>
          </a:p>
          <a:p>
            <a:pPr marL="320928" indent="-320928" algn="just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risiko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dan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peluang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yang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perlu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ditangani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endParaRPr lang="en-US" sz="1662" i="1" dirty="0">
              <a:latin typeface="Arial Narrow" pitchFamily="34" charset="0"/>
              <a:cs typeface="Arial" pitchFamily="34" charset="0"/>
            </a:endParaRPr>
          </a:p>
          <a:p>
            <a:pPr marL="320928" indent="-320928" algn="just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proses-proses yang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dibutuhkan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dalam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mengendalikan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risiko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untuk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memiliki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keyakinan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mencapai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sesuai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 yang </a:t>
            </a: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direncanakan</a:t>
            </a:r>
            <a:r>
              <a:rPr lang="en-US" sz="1477" i="1" dirty="0">
                <a:latin typeface="Arial Narrow" pitchFamily="34" charset="0"/>
                <a:ea typeface="Calibri" pitchFamily="34" charset="0"/>
                <a:cs typeface="ArialMT" charset="0"/>
              </a:rPr>
              <a:t>.</a:t>
            </a:r>
            <a:endParaRPr lang="en-US" sz="3323" i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64615" y="202307"/>
            <a:ext cx="81231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6.1.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Tindakan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mengatasi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RISIKO &amp; PELUANG (</a:t>
            </a:r>
            <a:r>
              <a:rPr lang="en-US" b="1" i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SMK3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6.1) </a:t>
            </a:r>
          </a:p>
        </p:txBody>
      </p:sp>
      <p:sp>
        <p:nvSpPr>
          <p:cNvPr id="5" name="Curved Down Arrow 4"/>
          <p:cNvSpPr/>
          <p:nvPr/>
        </p:nvSpPr>
        <p:spPr>
          <a:xfrm>
            <a:off x="1950991" y="1219619"/>
            <a:ext cx="1356985" cy="479494"/>
          </a:xfrm>
          <a:prstGeom prst="curvedDownArrow">
            <a:avLst>
              <a:gd name="adj1" fmla="val 25000"/>
              <a:gd name="adj2" fmla="val 50000"/>
              <a:gd name="adj3" fmla="val 193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5355" y="1575037"/>
            <a:ext cx="1852246" cy="2450950"/>
            <a:chOff x="482317" y="1468548"/>
            <a:chExt cx="1852246" cy="245095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78" name="Rectangle 77"/>
            <p:cNvSpPr/>
            <p:nvPr/>
          </p:nvSpPr>
          <p:spPr>
            <a:xfrm>
              <a:off x="482317" y="1468548"/>
              <a:ext cx="1852246" cy="2450950"/>
            </a:xfrm>
            <a:prstGeom prst="rect">
              <a:avLst/>
            </a:prstGeom>
            <a:grp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85">
                <a:latin typeface="Arial Narrow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48117" y="1543238"/>
              <a:ext cx="1688123" cy="5386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Isu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internal &amp;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eksternal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(4.1)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52658" y="2169294"/>
              <a:ext cx="1688123" cy="91624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Kebutuhan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&amp;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Harapan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pihak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yang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berkepentingan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(4.2)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64378" y="3162346"/>
              <a:ext cx="1688123" cy="62393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Lingkup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sistem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manajemen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MK3L (4.3)</a:t>
              </a:r>
            </a:p>
          </p:txBody>
        </p:sp>
      </p:grpSp>
      <p:sp>
        <p:nvSpPr>
          <p:cNvPr id="82" name="Rectangle 2"/>
          <p:cNvSpPr>
            <a:spLocks noChangeArrowheads="1"/>
          </p:cNvSpPr>
          <p:nvPr/>
        </p:nvSpPr>
        <p:spPr bwMode="auto">
          <a:xfrm>
            <a:off x="2185999" y="877174"/>
            <a:ext cx="1586215" cy="31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77" i="1" dirty="0" err="1">
                <a:latin typeface="Arial Narrow" pitchFamily="34" charset="0"/>
                <a:ea typeface="Calibri" pitchFamily="34" charset="0"/>
                <a:cs typeface="ArialMT" charset="0"/>
              </a:rPr>
              <a:t>Mempertimbangkan</a:t>
            </a:r>
            <a:endParaRPr lang="en-US" sz="3323" i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343400" y="2045777"/>
            <a:ext cx="1207131" cy="207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1"/>
          <p:cNvSpPr>
            <a:spLocks noChangeArrowheads="1"/>
          </p:cNvSpPr>
          <p:nvPr/>
        </p:nvSpPr>
        <p:spPr bwMode="auto">
          <a:xfrm>
            <a:off x="5648648" y="1711812"/>
            <a:ext cx="3038152" cy="70078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latin typeface="Arial Narrow" pitchFamily="34" charset="0"/>
                <a:ea typeface="Calibri" pitchFamily="34" charset="0"/>
                <a:cs typeface="ArialMT"/>
              </a:rPr>
              <a:t>Menetapkan</a:t>
            </a:r>
            <a:r>
              <a:rPr lang="en-US" sz="200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2000" dirty="0" err="1">
                <a:latin typeface="Arial Narrow" pitchFamily="34" charset="0"/>
                <a:ea typeface="Calibri" pitchFamily="34" charset="0"/>
                <a:cs typeface="ArialMT"/>
              </a:rPr>
              <a:t>Risiko</a:t>
            </a:r>
            <a:r>
              <a:rPr lang="en-US" sz="2000" dirty="0">
                <a:latin typeface="Arial Narrow" pitchFamily="34" charset="0"/>
                <a:ea typeface="Calibri" pitchFamily="34" charset="0"/>
                <a:cs typeface="ArialMT"/>
              </a:rPr>
              <a:t> &amp; </a:t>
            </a:r>
            <a:r>
              <a:rPr lang="en-US" sz="2000" dirty="0" err="1">
                <a:latin typeface="Arial Narrow" pitchFamily="34" charset="0"/>
                <a:ea typeface="Calibri" pitchFamily="34" charset="0"/>
                <a:cs typeface="ArialMT"/>
              </a:rPr>
              <a:t>Peluang</a:t>
            </a:r>
            <a:r>
              <a:rPr lang="en-US" sz="2000" dirty="0">
                <a:latin typeface="Arial Narrow" pitchFamily="34" charset="0"/>
                <a:ea typeface="Calibri" pitchFamily="34" charset="0"/>
                <a:cs typeface="ArialMT"/>
              </a:rPr>
              <a:t> Sistem </a:t>
            </a:r>
            <a:r>
              <a:rPr lang="en-US" sz="2000" dirty="0" err="1">
                <a:latin typeface="Arial Narrow" pitchFamily="34" charset="0"/>
                <a:ea typeface="Calibri" pitchFamily="34" charset="0"/>
                <a:cs typeface="ArialMT"/>
              </a:rPr>
              <a:t>Manajemen</a:t>
            </a:r>
            <a:r>
              <a:rPr lang="en-US" sz="2000" dirty="0">
                <a:latin typeface="Arial Narrow" pitchFamily="34" charset="0"/>
                <a:ea typeface="Calibri" pitchFamily="34" charset="0"/>
                <a:cs typeface="ArialMT"/>
              </a:rPr>
              <a:t> MK3L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288815" y="2915483"/>
            <a:ext cx="1695511" cy="3660278"/>
            <a:chOff x="6090336" y="2884974"/>
            <a:chExt cx="1852246" cy="3085520"/>
          </a:xfrm>
          <a:solidFill>
            <a:srgbClr val="FF0000"/>
          </a:solidFill>
        </p:grpSpPr>
        <p:sp>
          <p:nvSpPr>
            <p:cNvPr id="85" name="Rectangle 84"/>
            <p:cNvSpPr/>
            <p:nvPr/>
          </p:nvSpPr>
          <p:spPr>
            <a:xfrm>
              <a:off x="6090336" y="2884974"/>
              <a:ext cx="1852246" cy="3085520"/>
            </a:xfrm>
            <a:prstGeom prst="rect">
              <a:avLst/>
            </a:prstGeom>
            <a:grp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85">
                <a:latin typeface="Arial Narrow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156136" y="2959664"/>
              <a:ext cx="1688123" cy="5386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Bahaya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(6.1.2.1)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60677" y="3585720"/>
              <a:ext cx="1688123" cy="6579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Risiko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K3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dan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risiko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lainnya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(6.1.2.2)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172397" y="4367848"/>
              <a:ext cx="1688123" cy="715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Peluang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K3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dan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peluang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lainnya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(6.1.2.2)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72397" y="5169171"/>
              <a:ext cx="1688123" cy="715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Persyaratan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hukum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&amp;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persyaratan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lain (6.1.3)</a:t>
              </a:r>
            </a:p>
          </p:txBody>
        </p:sp>
      </p:grpSp>
      <p:sp>
        <p:nvSpPr>
          <p:cNvPr id="90" name="Right Arrow 89"/>
          <p:cNvSpPr/>
          <p:nvPr/>
        </p:nvSpPr>
        <p:spPr>
          <a:xfrm rot="16200000">
            <a:off x="7135321" y="2345805"/>
            <a:ext cx="472735" cy="568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741" y="1579875"/>
            <a:ext cx="2874745" cy="288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4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8">
            <a:extLst>
              <a:ext uri="{FF2B5EF4-FFF2-40B4-BE49-F238E27FC236}">
                <a16:creationId xmlns:a16="http://schemas.microsoft.com/office/drawing/2014/main" id="{0FBB2AB6-4983-40F4-B1F1-7EFD220A4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5616" y="923193"/>
            <a:ext cx="3056792" cy="546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d-ID" altLang="en-US" sz="2954" u="sng">
                <a:solidFill>
                  <a:schemeClr val="folHlink"/>
                </a:solidFill>
                <a:latin typeface="Cooper Black" panose="0208090404030B020404" pitchFamily="18" charset="0"/>
              </a:rPr>
              <a:t>Perilaku</a:t>
            </a:r>
            <a:endParaRPr lang="en-US" altLang="en-US" sz="2954" u="sng">
              <a:solidFill>
                <a:schemeClr val="folHlink"/>
              </a:solidFill>
              <a:latin typeface="Cooper Black" panose="0208090404030B020404" pitchFamily="18" charset="0"/>
            </a:endParaRPr>
          </a:p>
        </p:txBody>
      </p:sp>
      <p:sp>
        <p:nvSpPr>
          <p:cNvPr id="1028" name="Text Box 13">
            <a:extLst>
              <a:ext uri="{FF2B5EF4-FFF2-40B4-BE49-F238E27FC236}">
                <a16:creationId xmlns:a16="http://schemas.microsoft.com/office/drawing/2014/main" id="{709EC671-EBCE-4E91-AB6E-93A6F4536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8097" y="4678974"/>
            <a:ext cx="1507880" cy="60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62"/>
              <a:t>External Factors</a:t>
            </a:r>
          </a:p>
        </p:txBody>
      </p:sp>
      <p:sp>
        <p:nvSpPr>
          <p:cNvPr id="1029" name="Text Box 9">
            <a:extLst>
              <a:ext uri="{FF2B5EF4-FFF2-40B4-BE49-F238E27FC236}">
                <a16:creationId xmlns:a16="http://schemas.microsoft.com/office/drawing/2014/main" id="{5807C28D-BB91-464A-93BD-8F3F99729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0405" y="1524000"/>
            <a:ext cx="3131526" cy="77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/>
            <a:r>
              <a:rPr lang="en-US" altLang="en-US" sz="2215">
                <a:latin typeface="Cooper Black" panose="0208090404030B020404" pitchFamily="18" charset="0"/>
              </a:rPr>
              <a:t>Human </a:t>
            </a:r>
            <a:endParaRPr lang="id-ID" altLang="en-US" sz="2215">
              <a:latin typeface="Cooper Black" panose="0208090404030B020404" pitchFamily="18" charset="0"/>
            </a:endParaRPr>
          </a:p>
          <a:p>
            <a:pPr algn="ctr" eaLnBrk="1" hangingPunct="1"/>
            <a:r>
              <a:rPr lang="en-US" altLang="en-US" sz="2215">
                <a:latin typeface="Cooper Black" panose="0208090404030B020404" pitchFamily="18" charset="0"/>
              </a:rPr>
              <a:t>Error</a:t>
            </a:r>
          </a:p>
        </p:txBody>
      </p:sp>
      <p:sp>
        <p:nvSpPr>
          <p:cNvPr id="1030" name="Text Box 10">
            <a:extLst>
              <a:ext uri="{FF2B5EF4-FFF2-40B4-BE49-F238E27FC236}">
                <a16:creationId xmlns:a16="http://schemas.microsoft.com/office/drawing/2014/main" id="{B80E2BD8-10EA-42CC-AAA6-336C08F5B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1" y="2974731"/>
            <a:ext cx="1862504" cy="60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662">
                <a:latin typeface="Cooper Black" panose="0208090404030B020404" pitchFamily="18" charset="0"/>
              </a:rPr>
              <a:t>Physical Fatigue</a:t>
            </a:r>
          </a:p>
        </p:txBody>
      </p:sp>
      <p:sp>
        <p:nvSpPr>
          <p:cNvPr id="1031" name="Text Box 11">
            <a:extLst>
              <a:ext uri="{FF2B5EF4-FFF2-40B4-BE49-F238E27FC236}">
                <a16:creationId xmlns:a16="http://schemas.microsoft.com/office/drawing/2014/main" id="{A172C005-418B-4F82-B7A3-45C457B16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9781" y="2974731"/>
            <a:ext cx="2061796" cy="60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662">
                <a:latin typeface="Cooper Black" panose="0208090404030B020404" pitchFamily="18" charset="0"/>
              </a:rPr>
              <a:t>Psychological Fatigue</a:t>
            </a:r>
          </a:p>
        </p:txBody>
      </p:sp>
      <p:sp>
        <p:nvSpPr>
          <p:cNvPr id="1032" name="Text Box 12">
            <a:extLst>
              <a:ext uri="{FF2B5EF4-FFF2-40B4-BE49-F238E27FC236}">
                <a16:creationId xmlns:a16="http://schemas.microsoft.com/office/drawing/2014/main" id="{C8425388-FE7B-4FB3-8787-F3EE542D4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5616" y="4104543"/>
            <a:ext cx="3056792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215">
                <a:latin typeface="Cooper Black" panose="0208090404030B020404" pitchFamily="18" charset="0"/>
              </a:rPr>
              <a:t>UnSafe Act</a:t>
            </a:r>
          </a:p>
        </p:txBody>
      </p:sp>
      <p:sp>
        <p:nvSpPr>
          <p:cNvPr id="1033" name="Text Box 14">
            <a:extLst>
              <a:ext uri="{FF2B5EF4-FFF2-40B4-BE49-F238E27FC236}">
                <a16:creationId xmlns:a16="http://schemas.microsoft.com/office/drawing/2014/main" id="{382A8215-B0D0-4A4F-8B0C-9A8E1E8ED8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582" y="5578720"/>
            <a:ext cx="3056792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215">
                <a:latin typeface="Cooper Black" panose="0208090404030B020404" pitchFamily="18" charset="0"/>
              </a:rPr>
              <a:t>UnSafe Condition</a:t>
            </a:r>
          </a:p>
        </p:txBody>
      </p:sp>
      <p:pic>
        <p:nvPicPr>
          <p:cNvPr id="1034" name="Picture 17" descr="forward">
            <a:extLst>
              <a:ext uri="{FF2B5EF4-FFF2-40B4-BE49-F238E27FC236}">
                <a16:creationId xmlns:a16="http://schemas.microsoft.com/office/drawing/2014/main" id="{82BD5BB8-7426-4CD1-BD80-E56F56A3C9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30445">
            <a:off x="4689964" y="2349744"/>
            <a:ext cx="706315" cy="584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8" descr="forward">
            <a:extLst>
              <a:ext uri="{FF2B5EF4-FFF2-40B4-BE49-F238E27FC236}">
                <a16:creationId xmlns:a16="http://schemas.microsoft.com/office/drawing/2014/main" id="{BAF539F4-AC94-4486-8F58-F9CC1A11C3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25976">
            <a:off x="5749437" y="2355606"/>
            <a:ext cx="706315" cy="58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" name="AutoShape 19">
            <a:extLst>
              <a:ext uri="{FF2B5EF4-FFF2-40B4-BE49-F238E27FC236}">
                <a16:creationId xmlns:a16="http://schemas.microsoft.com/office/drawing/2014/main" id="{74A3A18B-7FF2-48BC-99D8-00149D6882F9}"/>
              </a:ext>
            </a:extLst>
          </p:cNvPr>
          <p:cNvSpPr>
            <a:spLocks/>
          </p:cNvSpPr>
          <p:nvPr/>
        </p:nvSpPr>
        <p:spPr bwMode="auto">
          <a:xfrm rot="16200000">
            <a:off x="4142643" y="1490296"/>
            <a:ext cx="329712" cy="4617427"/>
          </a:xfrm>
          <a:prstGeom prst="leftBrace">
            <a:avLst>
              <a:gd name="adj1" fmla="val 56018"/>
              <a:gd name="adj2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eaLnBrk="1" hangingPunct="1"/>
            <a:endParaRPr lang="id-ID" altLang="en-US" sz="1662"/>
          </a:p>
        </p:txBody>
      </p:sp>
      <p:sp>
        <p:nvSpPr>
          <p:cNvPr id="1037" name="Line 20">
            <a:extLst>
              <a:ext uri="{FF2B5EF4-FFF2-40B4-BE49-F238E27FC236}">
                <a16:creationId xmlns:a16="http://schemas.microsoft.com/office/drawing/2014/main" id="{90555672-CBFD-4FA1-BC43-6B1C255AA6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93020" y="5011616"/>
            <a:ext cx="1055077" cy="659423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D" sz="1662"/>
          </a:p>
        </p:txBody>
      </p:sp>
      <p:sp>
        <p:nvSpPr>
          <p:cNvPr id="1038" name="AutoShape 21">
            <a:extLst>
              <a:ext uri="{FF2B5EF4-FFF2-40B4-BE49-F238E27FC236}">
                <a16:creationId xmlns:a16="http://schemas.microsoft.com/office/drawing/2014/main" id="{77949DB1-0450-4158-8D73-95C10AEBE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7393" y="4636477"/>
            <a:ext cx="531935" cy="902677"/>
          </a:xfrm>
          <a:prstGeom prst="upDownArrow">
            <a:avLst>
              <a:gd name="adj1" fmla="val 50000"/>
              <a:gd name="adj2" fmla="val 20002"/>
            </a:avLst>
          </a:prstGeom>
          <a:solidFill>
            <a:srgbClr val="3333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eaLnBrk="1" hangingPunct="1"/>
            <a:endParaRPr lang="id-ID" altLang="en-US" sz="1662"/>
          </a:p>
        </p:txBody>
      </p:sp>
      <p:sp>
        <p:nvSpPr>
          <p:cNvPr id="1039" name="Text Box 10">
            <a:extLst>
              <a:ext uri="{FF2B5EF4-FFF2-40B4-BE49-F238E27FC236}">
                <a16:creationId xmlns:a16="http://schemas.microsoft.com/office/drawing/2014/main" id="{402D3899-12DB-4A70-A90E-E8299BB66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828" y="2974731"/>
            <a:ext cx="1450731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d-ID" altLang="en-US" sz="1662">
                <a:latin typeface="Cooper Black" panose="0208090404030B020404" pitchFamily="18" charset="0"/>
              </a:rPr>
              <a:t>Culture</a:t>
            </a:r>
            <a:endParaRPr lang="en-US" altLang="en-US" sz="1662">
              <a:latin typeface="Cooper Black" panose="0208090404030B020404" pitchFamily="18" charset="0"/>
            </a:endParaRPr>
          </a:p>
        </p:txBody>
      </p:sp>
      <p:sp>
        <p:nvSpPr>
          <p:cNvPr id="1040" name="Text Box 10">
            <a:extLst>
              <a:ext uri="{FF2B5EF4-FFF2-40B4-BE49-F238E27FC236}">
                <a16:creationId xmlns:a16="http://schemas.microsoft.com/office/drawing/2014/main" id="{79921A55-E258-4A67-A479-1351DC26C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5616" y="2974731"/>
            <a:ext cx="1450731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d-ID" altLang="en-US" sz="1662">
                <a:latin typeface="Cooper Black" panose="0208090404030B020404" pitchFamily="18" charset="0"/>
              </a:rPr>
              <a:t>Knowledge</a:t>
            </a:r>
            <a:endParaRPr lang="en-US" altLang="en-US" sz="1662">
              <a:latin typeface="Cooper Black" panose="0208090404030B020404" pitchFamily="18" charset="0"/>
            </a:endParaRPr>
          </a:p>
        </p:txBody>
      </p:sp>
      <p:sp>
        <p:nvSpPr>
          <p:cNvPr id="1041" name="Text Box 9">
            <a:extLst>
              <a:ext uri="{FF2B5EF4-FFF2-40B4-BE49-F238E27FC236}">
                <a16:creationId xmlns:a16="http://schemas.microsoft.com/office/drawing/2014/main" id="{C78058EB-FB2A-4E39-9B75-801FA793D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6769" y="1524000"/>
            <a:ext cx="3131527" cy="77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/>
            <a:r>
              <a:rPr lang="en-US" altLang="en-US" sz="2215">
                <a:latin typeface="Cooper Black" panose="0208090404030B020404" pitchFamily="18" charset="0"/>
              </a:rPr>
              <a:t>Human </a:t>
            </a:r>
            <a:endParaRPr lang="id-ID" altLang="en-US" sz="2215">
              <a:latin typeface="Cooper Black" panose="0208090404030B020404" pitchFamily="18" charset="0"/>
            </a:endParaRPr>
          </a:p>
          <a:p>
            <a:pPr algn="ctr" eaLnBrk="1" hangingPunct="1"/>
            <a:r>
              <a:rPr lang="id-ID" altLang="en-US" sz="2215">
                <a:latin typeface="Cooper Black" panose="0208090404030B020404" pitchFamily="18" charset="0"/>
              </a:rPr>
              <a:t>Behaviour</a:t>
            </a:r>
            <a:endParaRPr lang="en-US" altLang="en-US" sz="2215">
              <a:latin typeface="Cooper Black" panose="0208090404030B020404" pitchFamily="18" charset="0"/>
            </a:endParaRPr>
          </a:p>
        </p:txBody>
      </p:sp>
      <p:pic>
        <p:nvPicPr>
          <p:cNvPr id="1042" name="Picture 17" descr="forward">
            <a:extLst>
              <a:ext uri="{FF2B5EF4-FFF2-40B4-BE49-F238E27FC236}">
                <a16:creationId xmlns:a16="http://schemas.microsoft.com/office/drawing/2014/main" id="{58EDB71A-B897-43C9-90B2-21D4668D898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30445">
            <a:off x="1901337" y="2415688"/>
            <a:ext cx="706315" cy="58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3" name="Picture 18" descr="forward">
            <a:extLst>
              <a:ext uri="{FF2B5EF4-FFF2-40B4-BE49-F238E27FC236}">
                <a16:creationId xmlns:a16="http://schemas.microsoft.com/office/drawing/2014/main" id="{5CA74216-9510-427E-AD31-8870FA4606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25976">
            <a:off x="2952018" y="2415687"/>
            <a:ext cx="706315" cy="584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" name="Text Box 13">
            <a:extLst>
              <a:ext uri="{FF2B5EF4-FFF2-40B4-BE49-F238E27FC236}">
                <a16:creationId xmlns:a16="http://schemas.microsoft.com/office/drawing/2014/main" id="{73FECBE5-7596-4265-9CDA-B294DF0AD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2154" y="5477608"/>
            <a:ext cx="1978269" cy="859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d-ID" altLang="en-US" sz="1662"/>
              <a:t>Kondisi infastruktur/ permesinan</a:t>
            </a:r>
            <a:endParaRPr lang="en-US" altLang="en-US" sz="1662"/>
          </a:p>
        </p:txBody>
      </p:sp>
      <p:sp>
        <p:nvSpPr>
          <p:cNvPr id="1045" name="Line 20">
            <a:extLst>
              <a:ext uri="{FF2B5EF4-FFF2-40B4-BE49-F238E27FC236}">
                <a16:creationId xmlns:a16="http://schemas.microsoft.com/office/drawing/2014/main" id="{269E0FD5-846D-4FEC-ABA9-CE0121C8CDE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24904" y="5868866"/>
            <a:ext cx="791308" cy="197826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D" sz="1662"/>
          </a:p>
        </p:txBody>
      </p:sp>
      <p:pic>
        <p:nvPicPr>
          <p:cNvPr id="38" name="hot_tele.WMV">
            <a:hlinkClick r:id="" action="ppaction://media"/>
            <a:extLst>
              <a:ext uri="{FF2B5EF4-FFF2-40B4-BE49-F238E27FC236}">
                <a16:creationId xmlns:a16="http://schemas.microsoft.com/office/drawing/2014/main" id="{BB972FBD-775B-4D96-8986-9B4A1D53BC1F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270" y="791308"/>
            <a:ext cx="2571750" cy="197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6" name="Object 2">
            <a:hlinkClick r:id="" action="ppaction://ole?verb=0"/>
            <a:extLst>
              <a:ext uri="{FF2B5EF4-FFF2-40B4-BE49-F238E27FC236}">
                <a16:creationId xmlns:a16="http://schemas.microsoft.com/office/drawing/2014/main" id="{785543F2-B8C3-48B0-B8D9-8238E734E8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3866" y="857251"/>
          <a:ext cx="1846385" cy="138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9" name="Presentation" r:id="rId7" imgW="4570507" imgH="3427542" progId="PowerPoint.Show.8">
                  <p:embed/>
                </p:oleObj>
              </mc:Choice>
              <mc:Fallback>
                <p:oleObj name="Presentation" r:id="rId7" imgW="4570507" imgH="3427542" progId="PowerPoint.Show.8">
                  <p:embed/>
                  <p:pic>
                    <p:nvPicPr>
                      <p:cNvPr id="1026" name="Object 2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785543F2-B8C3-48B0-B8D9-8238E734E8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866" y="857251"/>
                        <a:ext cx="1846385" cy="1384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Footer Placeholder 1">
            <a:extLst>
              <a:ext uri="{FF2B5EF4-FFF2-40B4-BE49-F238E27FC236}">
                <a16:creationId xmlns:a16="http://schemas.microsoft.com/office/drawing/2014/main" id="{E1561456-05A4-4C2E-8351-44BEDDD9C9E7}"/>
              </a:ext>
            </a:extLst>
          </p:cNvPr>
          <p:cNvSpPr txBox="1">
            <a:spLocks/>
          </p:cNvSpPr>
          <p:nvPr/>
        </p:nvSpPr>
        <p:spPr>
          <a:xfrm>
            <a:off x="-20156" y="6492874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ext Box 5">
            <a:extLst>
              <a:ext uri="{FF2B5EF4-FFF2-40B4-BE49-F238E27FC236}">
                <a16:creationId xmlns:a16="http://schemas.microsoft.com/office/drawing/2014/main" id="{A57C174A-ABD2-4A8D-8736-249DE65CD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678" y="1121020"/>
            <a:ext cx="4248150" cy="1441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62">
                <a:latin typeface="Arial Narrow" panose="020B0606020202030204" pitchFamily="34" charset="0"/>
              </a:rPr>
              <a:t>Hazard (Bahaya):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62">
                <a:latin typeface="Arial Narrow" panose="020B0606020202030204" pitchFamily="34" charset="0"/>
              </a:rPr>
              <a:t>“Sumber, situasi atau tindakan yang berpotensi menciderai manusia atau sakit penyakit </a:t>
            </a:r>
            <a:r>
              <a:rPr lang="en-US" altLang="en-US" sz="1108">
                <a:latin typeface="Arial Narrow" panose="020B0606020202030204" pitchFamily="34" charset="0"/>
              </a:rPr>
              <a:t>(3.8)  </a:t>
            </a:r>
            <a:r>
              <a:rPr lang="en-US" altLang="en-US" sz="1662">
                <a:latin typeface="Arial Narrow" panose="020B0606020202030204" pitchFamily="34" charset="0"/>
              </a:rPr>
              <a:t>atau kombinasi dari semuanya  ”. (3.6)</a:t>
            </a:r>
          </a:p>
          <a:p>
            <a:pPr eaLnBrk="1" hangingPunct="1">
              <a:lnSpc>
                <a:spcPct val="50000"/>
              </a:lnSpc>
              <a:spcBef>
                <a:spcPct val="20000"/>
              </a:spcBef>
            </a:pPr>
            <a:endParaRPr lang="en-US" altLang="en-US" sz="1662">
              <a:latin typeface="Cooper Black" panose="0208090404030B020404" pitchFamily="18" charset="0"/>
            </a:endParaRPr>
          </a:p>
        </p:txBody>
      </p:sp>
      <p:pic>
        <p:nvPicPr>
          <p:cNvPr id="35844" name="Picture 8" descr="MENP063">
            <a:extLst>
              <a:ext uri="{FF2B5EF4-FFF2-40B4-BE49-F238E27FC236}">
                <a16:creationId xmlns:a16="http://schemas.microsoft.com/office/drawing/2014/main" id="{EC5B7AE1-71B4-4CDB-B41A-CAEA428D9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228" y="1502020"/>
            <a:ext cx="3313234" cy="491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5">
            <a:extLst>
              <a:ext uri="{FF2B5EF4-FFF2-40B4-BE49-F238E27FC236}">
                <a16:creationId xmlns:a16="http://schemas.microsoft.com/office/drawing/2014/main" id="{BE88DBF2-EFA7-4B8F-ABDA-2D4FD3A7F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578" y="2505808"/>
            <a:ext cx="4248150" cy="2848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62" dirty="0">
                <a:latin typeface="Arial Narrow" pitchFamily="34" charset="0"/>
              </a:rPr>
              <a:t>Risk (</a:t>
            </a:r>
            <a:r>
              <a:rPr lang="en-US" sz="1662" dirty="0" err="1">
                <a:latin typeface="Arial Narrow" pitchFamily="34" charset="0"/>
              </a:rPr>
              <a:t>Resiko</a:t>
            </a:r>
            <a:r>
              <a:rPr lang="en-US" sz="1662" dirty="0">
                <a:latin typeface="Arial Narrow" pitchFamily="34" charset="0"/>
              </a:rPr>
              <a:t>)</a:t>
            </a:r>
            <a:r>
              <a:rPr lang="id-ID" sz="1662" dirty="0">
                <a:latin typeface="Arial Narrow" pitchFamily="34" charset="0"/>
              </a:rPr>
              <a:t> (3.21) </a:t>
            </a:r>
            <a:r>
              <a:rPr lang="en-US" sz="1662" dirty="0">
                <a:latin typeface="Arial Narrow" pitchFamily="34" charset="0"/>
              </a:rPr>
              <a:t>:</a:t>
            </a:r>
          </a:p>
          <a:p>
            <a:pPr>
              <a:spcBef>
                <a:spcPct val="50000"/>
              </a:spcBef>
              <a:defRPr/>
            </a:pPr>
            <a:r>
              <a:rPr lang="id-ID" sz="1662" dirty="0">
                <a:latin typeface="Arial Narrow" pitchFamily="34" charset="0"/>
              </a:rPr>
              <a:t>K</a:t>
            </a:r>
            <a:r>
              <a:rPr lang="en-US" sz="1662" dirty="0" err="1">
                <a:latin typeface="Arial Narrow" pitchFamily="34" charset="0"/>
              </a:rPr>
              <a:t>ombinasi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dari</a:t>
            </a:r>
            <a:r>
              <a:rPr lang="en-US" sz="1662" dirty="0">
                <a:latin typeface="Arial Narrow" pitchFamily="34" charset="0"/>
              </a:rPr>
              <a:t> </a:t>
            </a:r>
            <a:endParaRPr lang="id-ID" sz="1662" dirty="0">
              <a:latin typeface="Arial Narrow" pitchFamily="34" charset="0"/>
            </a:endParaRPr>
          </a:p>
          <a:p>
            <a:pPr marL="164127" indent="-164127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id-ID" sz="1662" dirty="0">
                <a:latin typeface="Arial Narrow" pitchFamily="34" charset="0"/>
              </a:rPr>
              <a:t>K</a:t>
            </a:r>
            <a:r>
              <a:rPr lang="en-US" sz="1662" dirty="0" err="1">
                <a:latin typeface="Arial Narrow" pitchFamily="34" charset="0"/>
              </a:rPr>
              <a:t>emungkinan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terjadinya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kejadian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berbahaya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atau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paparan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dengan</a:t>
            </a:r>
            <a:r>
              <a:rPr lang="en-US" sz="1662" dirty="0">
                <a:latin typeface="Arial Narrow" pitchFamily="34" charset="0"/>
              </a:rPr>
              <a:t> </a:t>
            </a:r>
            <a:endParaRPr lang="id-ID" sz="1662" dirty="0">
              <a:latin typeface="Arial Narrow" pitchFamily="34" charset="0"/>
            </a:endParaRPr>
          </a:p>
          <a:p>
            <a:pPr marL="164127" indent="-164127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id-ID" sz="1662" dirty="0">
                <a:latin typeface="Arial Narrow" pitchFamily="34" charset="0"/>
              </a:rPr>
              <a:t>K</a:t>
            </a:r>
            <a:r>
              <a:rPr lang="en-US" sz="1662" dirty="0" err="1">
                <a:latin typeface="Arial Narrow" pitchFamily="34" charset="0"/>
              </a:rPr>
              <a:t>eparahan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suatu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cidera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atau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id-ID" sz="1662" dirty="0">
                <a:latin typeface="Arial Narrow" pitchFamily="34" charset="0"/>
              </a:rPr>
              <a:t>penyakit kesehatan </a:t>
            </a:r>
            <a:r>
              <a:rPr lang="en-US" sz="1662" dirty="0">
                <a:latin typeface="Arial Narrow" pitchFamily="34" charset="0"/>
              </a:rPr>
              <a:t>yang </a:t>
            </a:r>
            <a:r>
              <a:rPr lang="en-US" sz="1662" dirty="0" err="1">
                <a:latin typeface="Arial Narrow" pitchFamily="34" charset="0"/>
              </a:rPr>
              <a:t>dapat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disebabkan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oleh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kejadian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atau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paparan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tersebut</a:t>
            </a:r>
            <a:r>
              <a:rPr lang="en-US" sz="1662" dirty="0">
                <a:latin typeface="Arial Narrow" pitchFamily="34" charset="0"/>
              </a:rPr>
              <a:t> ”. </a:t>
            </a:r>
            <a:endParaRPr lang="id-ID" sz="1662" dirty="0">
              <a:latin typeface="Arial Narrow" pitchFamily="34" charset="0"/>
            </a:endParaRPr>
          </a:p>
          <a:p>
            <a:pPr>
              <a:spcBef>
                <a:spcPct val="50000"/>
              </a:spcBef>
              <a:defRPr/>
            </a:pPr>
            <a:endParaRPr lang="en-US" sz="1662" dirty="0">
              <a:latin typeface="Arial Narrow" pitchFamily="34" charset="0"/>
            </a:endParaRPr>
          </a:p>
          <a:p>
            <a:pPr>
              <a:lnSpc>
                <a:spcPct val="50000"/>
              </a:lnSpc>
              <a:spcBef>
                <a:spcPct val="20000"/>
              </a:spcBef>
              <a:defRPr/>
            </a:pPr>
            <a:endParaRPr lang="en-US" sz="1662" dirty="0">
              <a:latin typeface="Cooper Black" pitchFamily="18" charset="0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BF9BADF-4B23-407B-B86D-6E83DA2369E1}"/>
              </a:ext>
            </a:extLst>
          </p:cNvPr>
          <p:cNvSpPr txBox="1">
            <a:spLocks/>
          </p:cNvSpPr>
          <p:nvPr/>
        </p:nvSpPr>
        <p:spPr>
          <a:xfrm>
            <a:off x="-20156" y="6492874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02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010" y="401771"/>
            <a:ext cx="88650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Impact" panose="020B0806030902050204" pitchFamily="34" charset="0"/>
                <a:cs typeface="Arial" panose="020B0604020202020204" pitchFamily="34" charset="0"/>
              </a:rPr>
              <a:t>Identifikasi</a:t>
            </a:r>
            <a:r>
              <a:rPr lang="en-US" sz="2400" dirty="0"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Impact" panose="020B0806030902050204" pitchFamily="34" charset="0"/>
                <a:cs typeface="Arial" panose="020B0604020202020204" pitchFamily="34" charset="0"/>
              </a:rPr>
              <a:t>Bahaya</a:t>
            </a:r>
            <a:r>
              <a:rPr lang="en-US" sz="2400" dirty="0">
                <a:latin typeface="Impact" panose="020B0806030902050204" pitchFamily="34" charset="0"/>
                <a:cs typeface="Arial" panose="020B0604020202020204" pitchFamily="34" charset="0"/>
              </a:rPr>
              <a:t> dan </a:t>
            </a:r>
            <a:r>
              <a:rPr lang="en-US" sz="2400" dirty="0" err="1">
                <a:latin typeface="Impact" panose="020B0806030902050204" pitchFamily="34" charset="0"/>
                <a:cs typeface="Arial" panose="020B0604020202020204" pitchFamily="34" charset="0"/>
              </a:rPr>
              <a:t>Penilaian</a:t>
            </a:r>
            <a:r>
              <a:rPr lang="en-US" sz="2400" dirty="0"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Impact" panose="020B0806030902050204" pitchFamily="34" charset="0"/>
                <a:cs typeface="Arial" panose="020B0604020202020204" pitchFamily="34" charset="0"/>
              </a:rPr>
              <a:t>Risiko</a:t>
            </a:r>
            <a:r>
              <a:rPr lang="en-US" sz="2400" dirty="0">
                <a:latin typeface="Impact" panose="020B0806030902050204" pitchFamily="34" charset="0"/>
                <a:cs typeface="Arial" panose="020B0604020202020204" pitchFamily="34" charset="0"/>
              </a:rPr>
              <a:t> &amp; </a:t>
            </a:r>
            <a:r>
              <a:rPr lang="en-US" sz="2400" dirty="0" err="1">
                <a:latin typeface="Impact" panose="020B0806030902050204" pitchFamily="34" charset="0"/>
                <a:cs typeface="Arial" panose="020B0604020202020204" pitchFamily="34" charset="0"/>
              </a:rPr>
              <a:t>Peluang</a:t>
            </a:r>
            <a:r>
              <a:rPr lang="en-US" sz="2400" dirty="0">
                <a:latin typeface="Impact" panose="020B0806030902050204" pitchFamily="34" charset="0"/>
                <a:cs typeface="Arial" panose="020B0604020202020204" pitchFamily="34" charset="0"/>
              </a:rPr>
              <a:t> ( </a:t>
            </a:r>
            <a:r>
              <a:rPr lang="en-US" dirty="0">
                <a:solidFill>
                  <a:srgbClr val="FF000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SMK3</a:t>
            </a:r>
            <a:r>
              <a:rPr lang="en-US" sz="2400" dirty="0">
                <a:latin typeface="Impact" panose="020B0806030902050204" pitchFamily="34" charset="0"/>
                <a:cs typeface="Arial" panose="020B0604020202020204" pitchFamily="34" charset="0"/>
              </a:rPr>
              <a:t>  6.1.2.1 )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630" y="1214377"/>
            <a:ext cx="6131858" cy="53245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Organisasi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menetapkan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Proses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untuk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Identifikasi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bahaya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sedang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berlangsung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dari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proaktif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.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Dengan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pertimbangan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Pengaturan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kerja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faktor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sosial</a:t>
            </a:r>
            <a:r>
              <a:rPr lang="en-US" sz="1700" dirty="0">
                <a:solidFill>
                  <a:prstClr val="black"/>
                </a:solidFill>
              </a:rPr>
              <a:t> (</a:t>
            </a:r>
            <a:r>
              <a:rPr lang="en-US" sz="1700" dirty="0" err="1">
                <a:solidFill>
                  <a:prstClr val="black"/>
                </a:solidFill>
              </a:rPr>
              <a:t>beban</a:t>
            </a:r>
            <a:r>
              <a:rPr lang="en-US" sz="1700" dirty="0">
                <a:solidFill>
                  <a:prstClr val="black"/>
                </a:solidFill>
              </a:rPr>
              <a:t> </a:t>
            </a:r>
            <a:r>
              <a:rPr lang="en-US" sz="1700" dirty="0" err="1">
                <a:solidFill>
                  <a:prstClr val="black"/>
                </a:solidFill>
              </a:rPr>
              <a:t>kerja</a:t>
            </a:r>
            <a:r>
              <a:rPr lang="en-US" sz="1700" dirty="0">
                <a:solidFill>
                  <a:prstClr val="black"/>
                </a:solidFill>
              </a:rPr>
              <a:t>, jam </a:t>
            </a:r>
            <a:r>
              <a:rPr lang="en-US" sz="1700" dirty="0" err="1">
                <a:solidFill>
                  <a:prstClr val="black"/>
                </a:solidFill>
              </a:rPr>
              <a:t>kerja</a:t>
            </a:r>
            <a:r>
              <a:rPr lang="en-US" sz="1700" dirty="0">
                <a:solidFill>
                  <a:prstClr val="black"/>
                </a:solidFill>
              </a:rPr>
              <a:t>, </a:t>
            </a:r>
            <a:r>
              <a:rPr lang="en-US" sz="1700" dirty="0" err="1">
                <a:solidFill>
                  <a:prstClr val="black"/>
                </a:solidFill>
              </a:rPr>
              <a:t>viktimisasi</a:t>
            </a:r>
            <a:r>
              <a:rPr lang="en-US" sz="1700" dirty="0">
                <a:solidFill>
                  <a:prstClr val="black"/>
                </a:solidFill>
              </a:rPr>
              <a:t>, </a:t>
            </a:r>
            <a:r>
              <a:rPr lang="en-US" sz="1700" dirty="0" err="1">
                <a:solidFill>
                  <a:prstClr val="black"/>
                </a:solidFill>
              </a:rPr>
              <a:t>pelecehan</a:t>
            </a:r>
            <a:r>
              <a:rPr lang="en-US" sz="1700" dirty="0">
                <a:solidFill>
                  <a:prstClr val="black"/>
                </a:solidFill>
              </a:rPr>
              <a:t> </a:t>
            </a:r>
            <a:r>
              <a:rPr lang="en-US" sz="1700" dirty="0" err="1">
                <a:solidFill>
                  <a:prstClr val="black"/>
                </a:solidFill>
              </a:rPr>
              <a:t>dan</a:t>
            </a:r>
            <a:r>
              <a:rPr lang="en-US" sz="1700" dirty="0">
                <a:solidFill>
                  <a:prstClr val="black"/>
                </a:solidFill>
              </a:rPr>
              <a:t> </a:t>
            </a:r>
            <a:r>
              <a:rPr lang="en-US" sz="1700" dirty="0" err="1">
                <a:solidFill>
                  <a:prstClr val="black"/>
                </a:solidFill>
              </a:rPr>
              <a:t>intimidasi</a:t>
            </a:r>
            <a:r>
              <a:rPr lang="en-US" sz="1700" dirty="0">
                <a:solidFill>
                  <a:prstClr val="black"/>
                </a:solidFill>
              </a:rPr>
              <a:t>), </a:t>
            </a:r>
            <a:r>
              <a:rPr lang="en-US" sz="1700" dirty="0" err="1">
                <a:solidFill>
                  <a:prstClr val="black"/>
                </a:solidFill>
              </a:rPr>
              <a:t>kepemimpinan</a:t>
            </a:r>
            <a:r>
              <a:rPr lang="en-US" sz="1700" dirty="0">
                <a:solidFill>
                  <a:prstClr val="black"/>
                </a:solidFill>
              </a:rPr>
              <a:t>, </a:t>
            </a:r>
            <a:r>
              <a:rPr lang="en-US" sz="1700" dirty="0" err="1">
                <a:solidFill>
                  <a:prstClr val="black"/>
                </a:solidFill>
              </a:rPr>
              <a:t>budaya</a:t>
            </a:r>
            <a:endParaRPr lang="en-US" sz="1700" dirty="0">
              <a:solidFill>
                <a:prstClr val="black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Aktivitas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rutin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non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rutin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(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Infrastruktur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mesin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bahan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aktivitas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desain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produk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perakitan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perawatan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faktor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manusia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Insiden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di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masa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lalu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internal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eksternal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keadaan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darurat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Potensi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keadaan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darurat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prstClr val="black"/>
                </a:solidFill>
                <a:latin typeface="Calibri"/>
              </a:rPr>
              <a:t>Orang,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: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akses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tempat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kerja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aktivitasnya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orang-orang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disekitar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tempat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kerja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pekerja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dilokasi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tanpa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kendali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organisasi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Isu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lainnya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seperti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: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desain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proses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kerja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layout,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adaptasi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pekerjaan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baru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kemampuan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pekerja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situasi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terjadi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disekitar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tempat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kerja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dapat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oleh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kegiatan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organisasi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situasi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tidak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dikendalikan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organisasi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terjadi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disekitar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tempat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kerja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dapat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mempengaruhi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K3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pekerja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Perubahan-perubahan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seperti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: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organisasi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operasi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proses,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aktivitas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sistem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manajemen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K3 (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MoC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prstClr val="black"/>
                </a:solidFill>
                <a:latin typeface="Calibri"/>
              </a:rPr>
              <a:t>Perubahan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pengetahuan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informasi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tentang</a:t>
            </a:r>
            <a:r>
              <a:rPr lang="en-US" sz="17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700" dirty="0" err="1">
                <a:solidFill>
                  <a:prstClr val="black"/>
                </a:solidFill>
                <a:latin typeface="Calibri"/>
              </a:rPr>
              <a:t>bahaya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53200" y="5340687"/>
            <a:ext cx="2300868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6.1.2.1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Identifikasi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Bahaya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66100E-D777-4794-B757-D981E9854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812" y="1214377"/>
            <a:ext cx="1972256" cy="4057679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910E36A0-B471-45FD-907D-3C6F159937EC}"/>
              </a:ext>
            </a:extLst>
          </p:cNvPr>
          <p:cNvSpPr txBox="1">
            <a:spLocks/>
          </p:cNvSpPr>
          <p:nvPr/>
        </p:nvSpPr>
        <p:spPr>
          <a:xfrm>
            <a:off x="-20156" y="6492874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9785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72354" y="499013"/>
            <a:ext cx="5661549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Penilaian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Risiko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Peluang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44137" y="1773240"/>
            <a:ext cx="3589709" cy="4001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Risiko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K3 &amp;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Risiko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lainnya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344138" y="2317072"/>
            <a:ext cx="3589709" cy="136410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marL="268173" indent="-268173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Menilai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risiko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K3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dari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bahaya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telah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di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identifikasi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,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dengan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pertimbangan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pengenalian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telah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ada</a:t>
            </a:r>
            <a:endParaRPr lang="en-US" sz="1662" dirty="0">
              <a:latin typeface="Arial Narrow" pitchFamily="34" charset="0"/>
              <a:cs typeface="Arial" pitchFamily="34" charset="0"/>
            </a:endParaRPr>
          </a:p>
          <a:p>
            <a:pPr marL="268173" indent="-268173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Menentukan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menilai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risiko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lainnya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terkait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Sistem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Manajemen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K3</a:t>
            </a:r>
            <a:endParaRPr lang="en-US" sz="3692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4142" y="2844963"/>
            <a:ext cx="3906757" cy="4001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Peluang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K3 &amp;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Peluang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lainnya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1977314" y="2413143"/>
            <a:ext cx="740414" cy="349461"/>
          </a:xfrm>
          <a:prstGeom prst="rightArrow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332663" y="1773240"/>
            <a:ext cx="1936471" cy="347840"/>
          </a:xfrm>
          <a:prstGeom prst="rightArrow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471639" y="3824901"/>
            <a:ext cx="4470655" cy="136410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marL="268173" indent="-268173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Metodologi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kriteria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penilaian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dengan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pertimbangan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lingkup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ukuran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organisasi</a:t>
            </a:r>
            <a:endParaRPr lang="en-US" sz="1662" dirty="0">
              <a:latin typeface="Arial Narrow" pitchFamily="34" charset="0"/>
              <a:cs typeface="Arial" pitchFamily="34" charset="0"/>
            </a:endParaRPr>
          </a:p>
          <a:p>
            <a:pPr marL="268173" indent="-268173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Sistematika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penilaian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diharapkan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PROAKTIF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bukan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REAKTIF. Dan As Low As Reasonably Practicable (ALARP)</a:t>
            </a:r>
            <a:endParaRPr lang="en-US" sz="3692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411114" y="3378694"/>
            <a:ext cx="3906758" cy="1875657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marL="268173" indent="-268173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Menilai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peluang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K3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untuk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meningkatkan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kinerja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K3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mempertimbangkan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kebijakan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, proses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aktifitas</a:t>
            </a:r>
            <a:endParaRPr lang="en-US" sz="1662" dirty="0">
              <a:latin typeface="Arial Narrow" pitchFamily="34" charset="0"/>
              <a:cs typeface="Arial" pitchFamily="34" charset="0"/>
            </a:endParaRPr>
          </a:p>
          <a:p>
            <a:pPr marL="268173" indent="-268173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Menilai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peluang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lainnya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untuk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memperbaiki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sistem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manajemen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K3</a:t>
            </a:r>
          </a:p>
          <a:p>
            <a:pPr marL="268173" indent="-268173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Mempertimbangkan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manfaat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peluang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peningkatan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sistem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manajemen</a:t>
            </a:r>
            <a:endParaRPr lang="en-US" sz="3692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411114" y="5376407"/>
            <a:ext cx="4470655" cy="1193226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marL="268173" indent="-268173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 err="1">
                <a:latin typeface="Arial Narrow" pitchFamily="34" charset="0"/>
                <a:cs typeface="Arial" pitchFamily="34" charset="0"/>
              </a:rPr>
              <a:t>Risiko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dan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peluang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K3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dapat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menghasilkan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Risiko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dan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Peluang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bagi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organisasi</a:t>
            </a:r>
            <a:endParaRPr lang="en-US" dirty="0">
              <a:latin typeface="Arial Narrow" pitchFamily="34" charset="0"/>
              <a:cs typeface="Arial" pitchFamily="34" charset="0"/>
            </a:endParaRPr>
          </a:p>
          <a:p>
            <a:pPr marL="268173" indent="-268173" defTabSz="84408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Arial Narrow" pitchFamily="34" charset="0"/>
                <a:cs typeface="Arial" pitchFamily="34" charset="0"/>
              </a:rPr>
              <a:t>Proses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penilaian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ditetapkan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sebagai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informasi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terdokumentasi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dan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dipelihara</a:t>
            </a:r>
            <a:r>
              <a:rPr lang="en-US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 Narrow" pitchFamily="34" charset="0"/>
                <a:cs typeface="Arial" pitchFamily="34" charset="0"/>
              </a:rPr>
              <a:t>implementasinya</a:t>
            </a:r>
            <a:endParaRPr lang="en-US" sz="4000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186215" y="1053524"/>
            <a:ext cx="2322609" cy="1501718"/>
          </a:xfrm>
          <a:prstGeom prst="ellips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Proses </a:t>
            </a:r>
            <a:r>
              <a:rPr lang="en-US" sz="2400" b="1" dirty="0" err="1"/>
              <a:t>Penilaian</a:t>
            </a:r>
            <a:endParaRPr lang="en-US" sz="2400" b="1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F85C861-995C-4A44-8AD3-F2300CC9EE6C}"/>
              </a:ext>
            </a:extLst>
          </p:cNvPr>
          <p:cNvSpPr txBox="1">
            <a:spLocks/>
          </p:cNvSpPr>
          <p:nvPr/>
        </p:nvSpPr>
        <p:spPr>
          <a:xfrm>
            <a:off x="8261959" y="22856"/>
            <a:ext cx="954230" cy="294284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i="1" u="sng" dirty="0">
                <a:solidFill>
                  <a:srgbClr val="FF0000"/>
                </a:solidFill>
              </a:rPr>
              <a:t>SMK3</a:t>
            </a:r>
          </a:p>
        </p:txBody>
      </p:sp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90CD0093-F932-4353-AC88-4194880E164C}"/>
              </a:ext>
            </a:extLst>
          </p:cNvPr>
          <p:cNvSpPr txBox="1">
            <a:spLocks/>
          </p:cNvSpPr>
          <p:nvPr/>
        </p:nvSpPr>
        <p:spPr>
          <a:xfrm>
            <a:off x="-20156" y="6492874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511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9207" y="539732"/>
            <a:ext cx="279173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Penilaian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Risiko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K3 &amp;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Risiko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lainnya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014941" y="554983"/>
            <a:ext cx="5800168" cy="110833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84408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Risiko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K3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adalah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kombinasi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kemungkinan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terjadi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nya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(likelihood)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bahaya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atau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paparan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keparahan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(severity)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dari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cedera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PAK yang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disebabkan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oleh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peristiwa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atau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paparan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.</a:t>
            </a:r>
          </a:p>
          <a:p>
            <a:pPr marL="285750" indent="-285750" defTabSz="84408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Risiko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K3 =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Kemungkinan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x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Keparahan</a:t>
            </a:r>
            <a:endParaRPr lang="en-US" sz="3692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756" y="5886945"/>
            <a:ext cx="2791738" cy="70788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Penilaian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Peluang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K3 &amp;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Peluang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lainnya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2975904" y="4718051"/>
            <a:ext cx="5829306" cy="1875657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Peluang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K3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adalah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keadaan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atau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serangkaian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keadaan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dapat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menyebabkan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peningkatan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kinerja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K3.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contoh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:</a:t>
            </a:r>
          </a:p>
          <a:p>
            <a:pPr marL="285750" indent="-285750" defTabSz="84408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Menerapkan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teknologi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baru</a:t>
            </a:r>
            <a:endParaRPr lang="en-US" sz="1662" dirty="0">
              <a:latin typeface="Arial Narrow" pitchFamily="34" charset="0"/>
              <a:cs typeface="Arial" pitchFamily="34" charset="0"/>
            </a:endParaRPr>
          </a:p>
          <a:p>
            <a:pPr marL="285750" indent="-285750" defTabSz="84408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Partisipasi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membangun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budaya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K3</a:t>
            </a:r>
          </a:p>
          <a:p>
            <a:pPr marL="285750" indent="-285750" defTabSz="84408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Pengendalian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bahaya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dengan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alat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anti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salah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(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Pokayoke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)</a:t>
            </a:r>
          </a:p>
          <a:p>
            <a:pPr marL="285750" indent="-285750" defTabSz="84408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  <a:cs typeface="Arial" pitchFamily="34" charset="0"/>
              </a:rPr>
              <a:t>Penerapan</a:t>
            </a:r>
            <a:r>
              <a:rPr lang="en-US" sz="1662" dirty="0">
                <a:latin typeface="Arial Narrow" pitchFamily="34" charset="0"/>
                <a:cs typeface="Arial" pitchFamily="34" charset="0"/>
              </a:rPr>
              <a:t> Behavior Based Safety, </a:t>
            </a:r>
            <a:r>
              <a:rPr lang="en-US" sz="1662" dirty="0" err="1">
                <a:latin typeface="Arial Narrow" pitchFamily="34" charset="0"/>
                <a:cs typeface="Arial" pitchFamily="34" charset="0"/>
              </a:rPr>
              <a:t>dll</a:t>
            </a:r>
            <a:endParaRPr lang="en-US" sz="1662" dirty="0">
              <a:latin typeface="Arial Narrow" pitchFamily="34" charset="0"/>
              <a:cs typeface="Arial" pitchFamily="34" charset="0"/>
            </a:endParaRPr>
          </a:p>
          <a:p>
            <a:pPr marL="285750" indent="-285750" defTabSz="84408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662" dirty="0">
              <a:latin typeface="Arial Narrow" pitchFamily="34" charset="0"/>
              <a:cs typeface="Arial" pitchFamily="34" charset="0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364F0309-8435-4D72-9C9C-AA7C4FB0CC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14940" y="1784195"/>
            <a:ext cx="5961791" cy="2806089"/>
            <a:chOff x="1296" y="1215"/>
            <a:chExt cx="3123" cy="1432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FD9B8008-A2FD-4149-A1BE-7E85B40FEA2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296" y="1215"/>
              <a:ext cx="3052" cy="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93BE8BEC-29AA-4F37-9EA2-91135763C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6" y="1611"/>
              <a:ext cx="1503" cy="21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D82E5D80-5698-4676-9684-16278E7F6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5" y="1611"/>
              <a:ext cx="1003" cy="211"/>
            </a:xfrm>
            <a:prstGeom prst="rect">
              <a:avLst/>
            </a:prstGeom>
            <a:solidFill>
              <a:srgbClr val="C659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0672EE76-6565-4620-A454-0CA7BD61B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6" y="1818"/>
              <a:ext cx="1003" cy="2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C0316207-4809-4DC4-91BC-B915F3852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5" y="1818"/>
              <a:ext cx="1003" cy="210"/>
            </a:xfrm>
            <a:prstGeom prst="rect">
              <a:avLst/>
            </a:prstGeom>
            <a:solidFill>
              <a:srgbClr val="C659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75263281-E7B4-41F3-BDE5-36E37DF43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1818"/>
              <a:ext cx="504" cy="21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AB8541E1-2407-4BCA-B35C-690A0FC7E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6" y="2024"/>
              <a:ext cx="503" cy="2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01C72AC6-0EAB-4D16-AFBB-57E1ACF47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5" y="2024"/>
              <a:ext cx="1004" cy="210"/>
            </a:xfrm>
            <a:prstGeom prst="rect">
              <a:avLst/>
            </a:prstGeom>
            <a:solidFill>
              <a:srgbClr val="C659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D81CE9DE-93BD-43DA-9237-6BE164238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5" y="2024"/>
              <a:ext cx="1003" cy="21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C9BE8AC1-BCF9-4082-A8D7-EF3C5F382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6" y="2230"/>
              <a:ext cx="1003" cy="211"/>
            </a:xfrm>
            <a:prstGeom prst="rect">
              <a:avLst/>
            </a:prstGeom>
            <a:solidFill>
              <a:srgbClr val="C659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4A93B61D-883F-4F52-804D-33C227BC8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5" y="2230"/>
              <a:ext cx="1003" cy="2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EB9F6C38-A5FE-4BC4-88B5-95A7F99DF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2230"/>
              <a:ext cx="504" cy="21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C3585A9F-284F-43F9-8098-3DF3D1FD3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6" y="2437"/>
              <a:ext cx="1503" cy="21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7F7B1429-7247-4E38-869F-B94E783FC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5" y="2437"/>
              <a:ext cx="1003" cy="21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7D5DF514-9E14-4B38-9F4F-040D611F6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8" y="2503"/>
              <a:ext cx="143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High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CA1B2B9E-C9E4-47D0-86D8-94233BAA2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" y="2503"/>
              <a:ext cx="143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High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0AC86D39-A699-49E4-903D-300FB40E7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9" y="2503"/>
              <a:ext cx="143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High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1">
              <a:extLst>
                <a:ext uri="{FF2B5EF4-FFF2-40B4-BE49-F238E27FC236}">
                  <a16:creationId xmlns:a16="http://schemas.microsoft.com/office/drawing/2014/main" id="{11E1C689-C59A-4850-924C-C31196E14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7" y="2296"/>
              <a:ext cx="303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Very High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2">
              <a:extLst>
                <a:ext uri="{FF2B5EF4-FFF2-40B4-BE49-F238E27FC236}">
                  <a16:creationId xmlns:a16="http://schemas.microsoft.com/office/drawing/2014/main" id="{A273EB25-9A96-4F1A-A2D6-9FDA49D0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7" y="2503"/>
              <a:ext cx="303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Very High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2CCDE79C-A513-446F-AF42-91C812C18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" y="2503"/>
              <a:ext cx="303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Very High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8782245E-3163-4359-8A9A-9CF482437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3" y="1322"/>
              <a:ext cx="6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DFE82DC9-3756-4BE3-AABB-0C819D975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3" y="1322"/>
              <a:ext cx="6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BDB91084-1F41-4C14-8A1D-6AE28BA5A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2" y="1322"/>
              <a:ext cx="6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3CACF838-4C6E-4912-AD1B-CC52673E8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2" y="1322"/>
              <a:ext cx="6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6B061AE5-B7B4-4361-9502-013101ECB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2" y="1322"/>
              <a:ext cx="6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438EB5E6-0383-4DB3-BFD6-69438EB7C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7" y="1884"/>
              <a:ext cx="167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Low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30">
              <a:extLst>
                <a:ext uri="{FF2B5EF4-FFF2-40B4-BE49-F238E27FC236}">
                  <a16:creationId xmlns:a16="http://schemas.microsoft.com/office/drawing/2014/main" id="{4E8E5EE0-DB06-4D25-B22E-ECBA72FA0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1884"/>
              <a:ext cx="244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Medium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1">
              <a:extLst>
                <a:ext uri="{FF2B5EF4-FFF2-40B4-BE49-F238E27FC236}">
                  <a16:creationId xmlns:a16="http://schemas.microsoft.com/office/drawing/2014/main" id="{C1248ADC-BA20-4F62-9228-AD29A9E98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2" y="1884"/>
              <a:ext cx="244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Medium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2682A929-AF2C-4E49-808C-81C980209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090"/>
              <a:ext cx="244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Medium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A944D751-AF16-4199-9919-A966C6AE8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3" y="2090"/>
              <a:ext cx="244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Medium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0913BF82-5A8E-4EF5-8E8E-0DAB24FB0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3" y="2296"/>
              <a:ext cx="244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Medium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5">
              <a:extLst>
                <a:ext uri="{FF2B5EF4-FFF2-40B4-BE49-F238E27FC236}">
                  <a16:creationId xmlns:a16="http://schemas.microsoft.com/office/drawing/2014/main" id="{13A701A0-CD0F-4774-8A77-B84DDF68C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2296"/>
              <a:ext cx="244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Medium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6">
              <a:extLst>
                <a:ext uri="{FF2B5EF4-FFF2-40B4-BE49-F238E27FC236}">
                  <a16:creationId xmlns:a16="http://schemas.microsoft.com/office/drawing/2014/main" id="{B284F2E6-22B8-4046-9C2A-C3D16AE1C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7" y="1884"/>
              <a:ext cx="143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High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A2CBE625-B80B-45B1-9C4B-389FD274E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7" y="2090"/>
              <a:ext cx="143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High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3EE8710C-B84F-41FC-B67F-A96555102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8" y="2090"/>
              <a:ext cx="143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High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5F1921CC-7587-4677-BD64-68388202B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8" y="2296"/>
              <a:ext cx="143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High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5389A8A0-3612-479D-AE16-AE253EF46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8" y="2296"/>
              <a:ext cx="143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High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1">
              <a:extLst>
                <a:ext uri="{FF2B5EF4-FFF2-40B4-BE49-F238E27FC236}">
                  <a16:creationId xmlns:a16="http://schemas.microsoft.com/office/drawing/2014/main" id="{2D6C7B0E-C238-49A4-82CA-6D46CF32D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" y="2300"/>
              <a:ext cx="19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Major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42">
              <a:extLst>
                <a:ext uri="{FF2B5EF4-FFF2-40B4-BE49-F238E27FC236}">
                  <a16:creationId xmlns:a16="http://schemas.microsoft.com/office/drawing/2014/main" id="{08BDB4D5-8BCC-45CA-B13E-E0F05DB3E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1" y="2507"/>
              <a:ext cx="254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Serious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3">
              <a:extLst>
                <a:ext uri="{FF2B5EF4-FFF2-40B4-BE49-F238E27FC236}">
                  <a16:creationId xmlns:a16="http://schemas.microsoft.com/office/drawing/2014/main" id="{EE562594-8285-4978-89F5-969737193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" y="1677"/>
              <a:ext cx="167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Low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4">
              <a:extLst>
                <a:ext uri="{FF2B5EF4-FFF2-40B4-BE49-F238E27FC236}">
                  <a16:creationId xmlns:a16="http://schemas.microsoft.com/office/drawing/2014/main" id="{FD93F6BA-0631-4A98-95EF-A6F405ED7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" y="1884"/>
              <a:ext cx="167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Low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DDF7FD9C-A387-4044-AC96-8FA394941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" y="2090"/>
              <a:ext cx="167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Low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6">
              <a:extLst>
                <a:ext uri="{FF2B5EF4-FFF2-40B4-BE49-F238E27FC236}">
                  <a16:creationId xmlns:a16="http://schemas.microsoft.com/office/drawing/2014/main" id="{4F4CDB17-596B-4312-9E48-7B7074B6AE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219" y="2056"/>
              <a:ext cx="26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Severity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47">
              <a:extLst>
                <a:ext uri="{FF2B5EF4-FFF2-40B4-BE49-F238E27FC236}">
                  <a16:creationId xmlns:a16="http://schemas.microsoft.com/office/drawing/2014/main" id="{D8E98380-F144-49A3-A8D9-F6C274CBC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" y="1681"/>
              <a:ext cx="30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Minimum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48">
              <a:extLst>
                <a:ext uri="{FF2B5EF4-FFF2-40B4-BE49-F238E27FC236}">
                  <a16:creationId xmlns:a16="http://schemas.microsoft.com/office/drawing/2014/main" id="{F30EF71F-B52F-4CC9-A250-E6F247D73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" y="1888"/>
              <a:ext cx="19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Minor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49">
              <a:extLst>
                <a:ext uri="{FF2B5EF4-FFF2-40B4-BE49-F238E27FC236}">
                  <a16:creationId xmlns:a16="http://schemas.microsoft.com/office/drawing/2014/main" id="{1B077A1A-6D7F-4E01-B00F-7270BD9D4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" y="2094"/>
              <a:ext cx="30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Moderate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0">
              <a:extLst>
                <a:ext uri="{FF2B5EF4-FFF2-40B4-BE49-F238E27FC236}">
                  <a16:creationId xmlns:a16="http://schemas.microsoft.com/office/drawing/2014/main" id="{2770E8CB-71B7-44A8-BD3E-32147623E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2300"/>
              <a:ext cx="6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1">
              <a:extLst>
                <a:ext uri="{FF2B5EF4-FFF2-40B4-BE49-F238E27FC236}">
                  <a16:creationId xmlns:a16="http://schemas.microsoft.com/office/drawing/2014/main" id="{DFB51ACD-60D2-4CDA-9219-F7E12C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2507"/>
              <a:ext cx="6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2">
              <a:extLst>
                <a:ext uri="{FF2B5EF4-FFF2-40B4-BE49-F238E27FC236}">
                  <a16:creationId xmlns:a16="http://schemas.microsoft.com/office/drawing/2014/main" id="{0C4A2A17-FCBA-4070-8A21-F625BB885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1681"/>
              <a:ext cx="6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3">
              <a:extLst>
                <a:ext uri="{FF2B5EF4-FFF2-40B4-BE49-F238E27FC236}">
                  <a16:creationId xmlns:a16="http://schemas.microsoft.com/office/drawing/2014/main" id="{0F3AB4BF-29AF-458E-84B7-8157A71EA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1888"/>
              <a:ext cx="6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54">
              <a:extLst>
                <a:ext uri="{FF2B5EF4-FFF2-40B4-BE49-F238E27FC236}">
                  <a16:creationId xmlns:a16="http://schemas.microsoft.com/office/drawing/2014/main" id="{1D1E25F3-68AD-4928-BDAA-7D172857B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2094"/>
              <a:ext cx="6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5">
              <a:extLst>
                <a:ext uri="{FF2B5EF4-FFF2-40B4-BE49-F238E27FC236}">
                  <a16:creationId xmlns:a16="http://schemas.microsoft.com/office/drawing/2014/main" id="{5AA7B3AB-DD77-402A-8C91-0C7FD5123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7" y="1677"/>
              <a:ext cx="167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Low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6">
              <a:extLst>
                <a:ext uri="{FF2B5EF4-FFF2-40B4-BE49-F238E27FC236}">
                  <a16:creationId xmlns:a16="http://schemas.microsoft.com/office/drawing/2014/main" id="{CB2CCE49-5257-4999-A431-E2D119ADF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6" y="1677"/>
              <a:ext cx="167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Low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57">
              <a:extLst>
                <a:ext uri="{FF2B5EF4-FFF2-40B4-BE49-F238E27FC236}">
                  <a16:creationId xmlns:a16="http://schemas.microsoft.com/office/drawing/2014/main" id="{66C4D217-F16C-4521-9917-48AF90936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2" y="1677"/>
              <a:ext cx="244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Medium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58">
              <a:extLst>
                <a:ext uri="{FF2B5EF4-FFF2-40B4-BE49-F238E27FC236}">
                  <a16:creationId xmlns:a16="http://schemas.microsoft.com/office/drawing/2014/main" id="{D4D645FF-BB99-4057-A232-642D3DEAC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1677"/>
              <a:ext cx="244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Medium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59">
              <a:extLst>
                <a:ext uri="{FF2B5EF4-FFF2-40B4-BE49-F238E27FC236}">
                  <a16:creationId xmlns:a16="http://schemas.microsoft.com/office/drawing/2014/main" id="{C0214054-2AA1-440E-91F8-22FBE0E6F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" y="1537"/>
              <a:ext cx="33" cy="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60">
              <a:extLst>
                <a:ext uri="{FF2B5EF4-FFF2-40B4-BE49-F238E27FC236}">
                  <a16:creationId xmlns:a16="http://schemas.microsoft.com/office/drawing/2014/main" id="{35BE1739-5FAF-4A19-9ECB-68B4A4A9E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6" y="1232"/>
              <a:ext cx="32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Likelihood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Rectangle 61">
              <a:extLst>
                <a:ext uri="{FF2B5EF4-FFF2-40B4-BE49-F238E27FC236}">
                  <a16:creationId xmlns:a16="http://schemas.microsoft.com/office/drawing/2014/main" id="{63088B3F-1975-49DE-B310-056F6FCA8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438"/>
              <a:ext cx="583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Very unlikely (Sangat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62">
              <a:extLst>
                <a:ext uri="{FF2B5EF4-FFF2-40B4-BE49-F238E27FC236}">
                  <a16:creationId xmlns:a16="http://schemas.microsoft.com/office/drawing/2014/main" id="{87223A5E-DCF1-4CAA-B247-450E20C9B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1" y="1504"/>
              <a:ext cx="379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jarang terjadi)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63">
              <a:extLst>
                <a:ext uri="{FF2B5EF4-FFF2-40B4-BE49-F238E27FC236}">
                  <a16:creationId xmlns:a16="http://schemas.microsoft.com/office/drawing/2014/main" id="{83823950-DFA3-4D07-802F-67D684DBE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2" y="1438"/>
              <a:ext cx="454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Unlikely (Jarang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5FFB2D51-5912-4B99-8995-B05C612C3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6" y="1504"/>
              <a:ext cx="200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terjadi)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5">
              <a:extLst>
                <a:ext uri="{FF2B5EF4-FFF2-40B4-BE49-F238E27FC236}">
                  <a16:creationId xmlns:a16="http://schemas.microsoft.com/office/drawing/2014/main" id="{6C6AA4BD-C929-407E-B5B5-781FE19A2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438"/>
              <a:ext cx="512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Possible (Mungkin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AA000600-3448-406C-9967-A6A1FC83A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504"/>
              <a:ext cx="200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terjadi)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67">
              <a:extLst>
                <a:ext uri="{FF2B5EF4-FFF2-40B4-BE49-F238E27FC236}">
                  <a16:creationId xmlns:a16="http://schemas.microsoft.com/office/drawing/2014/main" id="{994714B7-F570-44DE-826A-2041079F6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7" y="1438"/>
              <a:ext cx="579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Likely (Kemungkinan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68">
              <a:extLst>
                <a:ext uri="{FF2B5EF4-FFF2-40B4-BE49-F238E27FC236}">
                  <a16:creationId xmlns:a16="http://schemas.microsoft.com/office/drawing/2014/main" id="{77DF657B-AC70-4DC0-8499-38BA2A6C7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5" y="1504"/>
              <a:ext cx="362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besar terjadi)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69">
              <a:extLst>
                <a:ext uri="{FF2B5EF4-FFF2-40B4-BE49-F238E27FC236}">
                  <a16:creationId xmlns:a16="http://schemas.microsoft.com/office/drawing/2014/main" id="{BD8ED775-8555-4A73-ADFF-9D0F185FA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2" y="1438"/>
              <a:ext cx="537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Very Likely (Sangat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0">
              <a:extLst>
                <a:ext uri="{FF2B5EF4-FFF2-40B4-BE49-F238E27FC236}">
                  <a16:creationId xmlns:a16="http://schemas.microsoft.com/office/drawing/2014/main" id="{7A678A1F-83F7-4C38-BEA5-A8D4F6B3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1504"/>
              <a:ext cx="437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mungkin terjadi)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Line 71">
              <a:extLst>
                <a:ext uri="{FF2B5EF4-FFF2-40B4-BE49-F238E27FC236}">
                  <a16:creationId xmlns:a16="http://schemas.microsoft.com/office/drawing/2014/main" id="{2B900EB7-B8CE-4DD4-91C3-5A09EA58E4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215"/>
              <a:ext cx="0" cy="143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72">
              <a:extLst>
                <a:ext uri="{FF2B5EF4-FFF2-40B4-BE49-F238E27FC236}">
                  <a16:creationId xmlns:a16="http://schemas.microsoft.com/office/drawing/2014/main" id="{03CAB859-F8C1-41B4-BC2A-94D39A156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215"/>
              <a:ext cx="4" cy="14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73">
              <a:extLst>
                <a:ext uri="{FF2B5EF4-FFF2-40B4-BE49-F238E27FC236}">
                  <a16:creationId xmlns:a16="http://schemas.microsoft.com/office/drawing/2014/main" id="{8444323B-956E-4110-92BC-B0C4629AD7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6" y="1219"/>
              <a:ext cx="0" cy="14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4">
              <a:extLst>
                <a:ext uri="{FF2B5EF4-FFF2-40B4-BE49-F238E27FC236}">
                  <a16:creationId xmlns:a16="http://schemas.microsoft.com/office/drawing/2014/main" id="{5DC79F4B-5092-4D34-9CD3-7246CA66C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6" y="1219"/>
              <a:ext cx="4" cy="14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75">
              <a:extLst>
                <a:ext uri="{FF2B5EF4-FFF2-40B4-BE49-F238E27FC236}">
                  <a16:creationId xmlns:a16="http://schemas.microsoft.com/office/drawing/2014/main" id="{C8E2E03E-4590-4852-975D-946EE9E1CA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4" y="1219"/>
              <a:ext cx="0" cy="14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76">
              <a:extLst>
                <a:ext uri="{FF2B5EF4-FFF2-40B4-BE49-F238E27FC236}">
                  <a16:creationId xmlns:a16="http://schemas.microsoft.com/office/drawing/2014/main" id="{E2883720-E6FF-4774-AD48-7C11F6774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4" y="1219"/>
              <a:ext cx="4" cy="14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77">
              <a:extLst>
                <a:ext uri="{FF2B5EF4-FFF2-40B4-BE49-F238E27FC236}">
                  <a16:creationId xmlns:a16="http://schemas.microsoft.com/office/drawing/2014/main" id="{41B538F5-9F60-4757-9EE5-AF251A6AF4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5" y="1322"/>
              <a:ext cx="0" cy="13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78">
              <a:extLst>
                <a:ext uri="{FF2B5EF4-FFF2-40B4-BE49-F238E27FC236}">
                  <a16:creationId xmlns:a16="http://schemas.microsoft.com/office/drawing/2014/main" id="{E1701566-F709-4EE2-9620-9B7CBD72B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5" y="1322"/>
              <a:ext cx="4" cy="13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79">
              <a:extLst>
                <a:ext uri="{FF2B5EF4-FFF2-40B4-BE49-F238E27FC236}">
                  <a16:creationId xmlns:a16="http://schemas.microsoft.com/office/drawing/2014/main" id="{18B1F789-45F6-4258-8F8C-D9132D382F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5" y="1322"/>
              <a:ext cx="0" cy="13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80">
              <a:extLst>
                <a:ext uri="{FF2B5EF4-FFF2-40B4-BE49-F238E27FC236}">
                  <a16:creationId xmlns:a16="http://schemas.microsoft.com/office/drawing/2014/main" id="{716B2EFD-023A-4412-B049-F0D750247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5" y="1322"/>
              <a:ext cx="4" cy="13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81">
              <a:extLst>
                <a:ext uri="{FF2B5EF4-FFF2-40B4-BE49-F238E27FC236}">
                  <a16:creationId xmlns:a16="http://schemas.microsoft.com/office/drawing/2014/main" id="{CB59364D-5D41-4CE3-9747-E5B9AE1668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5" y="1322"/>
              <a:ext cx="0" cy="13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82">
              <a:extLst>
                <a:ext uri="{FF2B5EF4-FFF2-40B4-BE49-F238E27FC236}">
                  <a16:creationId xmlns:a16="http://schemas.microsoft.com/office/drawing/2014/main" id="{24405009-DEFF-4ADB-9DC7-70FA00B09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5" y="1322"/>
              <a:ext cx="4" cy="13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Line 83">
              <a:extLst>
                <a:ext uri="{FF2B5EF4-FFF2-40B4-BE49-F238E27FC236}">
                  <a16:creationId xmlns:a16="http://schemas.microsoft.com/office/drawing/2014/main" id="{A548E7A7-94E9-4F62-BB7D-92B870AA0A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4" y="1322"/>
              <a:ext cx="0" cy="13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4">
              <a:extLst>
                <a:ext uri="{FF2B5EF4-FFF2-40B4-BE49-F238E27FC236}">
                  <a16:creationId xmlns:a16="http://schemas.microsoft.com/office/drawing/2014/main" id="{31F850D2-5DCE-4F9C-8A9F-D8793E3C1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1322"/>
              <a:ext cx="4" cy="13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Line 85">
              <a:extLst>
                <a:ext uri="{FF2B5EF4-FFF2-40B4-BE49-F238E27FC236}">
                  <a16:creationId xmlns:a16="http://schemas.microsoft.com/office/drawing/2014/main" id="{3FA1C4FC-B3AF-4EC9-BDE3-C078BA49A3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6" y="1615"/>
              <a:ext cx="0" cy="103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86">
              <a:extLst>
                <a:ext uri="{FF2B5EF4-FFF2-40B4-BE49-F238E27FC236}">
                  <a16:creationId xmlns:a16="http://schemas.microsoft.com/office/drawing/2014/main" id="{590C8164-A83D-44C1-B093-BD32295F7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" y="1615"/>
              <a:ext cx="4" cy="1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87">
              <a:extLst>
                <a:ext uri="{FF2B5EF4-FFF2-40B4-BE49-F238E27FC236}">
                  <a16:creationId xmlns:a16="http://schemas.microsoft.com/office/drawing/2014/main" id="{2E6FCDDA-0F57-4598-8298-5B8EF600A8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6" y="1615"/>
              <a:ext cx="0" cy="103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88">
              <a:extLst>
                <a:ext uri="{FF2B5EF4-FFF2-40B4-BE49-F238E27FC236}">
                  <a16:creationId xmlns:a16="http://schemas.microsoft.com/office/drawing/2014/main" id="{1435858B-506C-487F-A900-79DDA4766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" y="1615"/>
              <a:ext cx="4" cy="10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89">
              <a:extLst>
                <a:ext uri="{FF2B5EF4-FFF2-40B4-BE49-F238E27FC236}">
                  <a16:creationId xmlns:a16="http://schemas.microsoft.com/office/drawing/2014/main" id="{509B1704-693F-4B10-8277-B649EB1C12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0" y="1215"/>
              <a:ext cx="304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90">
              <a:extLst>
                <a:ext uri="{FF2B5EF4-FFF2-40B4-BE49-F238E27FC236}">
                  <a16:creationId xmlns:a16="http://schemas.microsoft.com/office/drawing/2014/main" id="{FA8FFBB6-74BE-4614-AF43-7FC8BFFF3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215"/>
              <a:ext cx="304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91">
              <a:extLst>
                <a:ext uri="{FF2B5EF4-FFF2-40B4-BE49-F238E27FC236}">
                  <a16:creationId xmlns:a16="http://schemas.microsoft.com/office/drawing/2014/main" id="{04226F7A-C76A-4152-B30F-DD1B9B89CE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0" y="1318"/>
              <a:ext cx="249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92">
              <a:extLst>
                <a:ext uri="{FF2B5EF4-FFF2-40B4-BE49-F238E27FC236}">
                  <a16:creationId xmlns:a16="http://schemas.microsoft.com/office/drawing/2014/main" id="{FD327E1C-F7CE-4B8B-A57D-130CF0AC3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318"/>
              <a:ext cx="249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93">
              <a:extLst>
                <a:ext uri="{FF2B5EF4-FFF2-40B4-BE49-F238E27FC236}">
                  <a16:creationId xmlns:a16="http://schemas.microsoft.com/office/drawing/2014/main" id="{C3149550-981C-4618-908D-9A7409475C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0" y="1392"/>
              <a:ext cx="249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94">
              <a:extLst>
                <a:ext uri="{FF2B5EF4-FFF2-40B4-BE49-F238E27FC236}">
                  <a16:creationId xmlns:a16="http://schemas.microsoft.com/office/drawing/2014/main" id="{0989B1C9-4143-442C-ACC8-10503F7F6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392"/>
              <a:ext cx="2498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Line 95">
              <a:extLst>
                <a:ext uri="{FF2B5EF4-FFF2-40B4-BE49-F238E27FC236}">
                  <a16:creationId xmlns:a16="http://schemas.microsoft.com/office/drawing/2014/main" id="{4EA8CFDB-25BC-401B-A52A-BD990D39C7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0" y="1611"/>
              <a:ext cx="304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96">
              <a:extLst>
                <a:ext uri="{FF2B5EF4-FFF2-40B4-BE49-F238E27FC236}">
                  <a16:creationId xmlns:a16="http://schemas.microsoft.com/office/drawing/2014/main" id="{F43056D9-19CE-4305-83D7-6C2EFF0B4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611"/>
              <a:ext cx="304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Line 97">
              <a:extLst>
                <a:ext uri="{FF2B5EF4-FFF2-40B4-BE49-F238E27FC236}">
                  <a16:creationId xmlns:a16="http://schemas.microsoft.com/office/drawing/2014/main" id="{E1C78322-4372-49F6-A475-3D0E73D9D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0" y="1818"/>
              <a:ext cx="294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98">
              <a:extLst>
                <a:ext uri="{FF2B5EF4-FFF2-40B4-BE49-F238E27FC236}">
                  <a16:creationId xmlns:a16="http://schemas.microsoft.com/office/drawing/2014/main" id="{DF5C688E-9313-464C-B188-F922128A4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1818"/>
              <a:ext cx="294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99">
              <a:extLst>
                <a:ext uri="{FF2B5EF4-FFF2-40B4-BE49-F238E27FC236}">
                  <a16:creationId xmlns:a16="http://schemas.microsoft.com/office/drawing/2014/main" id="{89ECC2D0-57E6-45E8-895D-2478F97753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0" y="2024"/>
              <a:ext cx="294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100">
              <a:extLst>
                <a:ext uri="{FF2B5EF4-FFF2-40B4-BE49-F238E27FC236}">
                  <a16:creationId xmlns:a16="http://schemas.microsoft.com/office/drawing/2014/main" id="{F235F445-B25F-4952-9A8A-9A8F32EF9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2024"/>
              <a:ext cx="294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Line 101">
              <a:extLst>
                <a:ext uri="{FF2B5EF4-FFF2-40B4-BE49-F238E27FC236}">
                  <a16:creationId xmlns:a16="http://schemas.microsoft.com/office/drawing/2014/main" id="{09F14E5F-3856-4B17-BC0F-B2AB594FB8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0" y="2230"/>
              <a:ext cx="294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102">
              <a:extLst>
                <a:ext uri="{FF2B5EF4-FFF2-40B4-BE49-F238E27FC236}">
                  <a16:creationId xmlns:a16="http://schemas.microsoft.com/office/drawing/2014/main" id="{847DB88B-E061-4F9E-9C04-03C50EF9F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2230"/>
              <a:ext cx="294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Line 103">
              <a:extLst>
                <a:ext uri="{FF2B5EF4-FFF2-40B4-BE49-F238E27FC236}">
                  <a16:creationId xmlns:a16="http://schemas.microsoft.com/office/drawing/2014/main" id="{965552B7-414F-47B0-9818-CC016F084A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0" y="2437"/>
              <a:ext cx="294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104">
              <a:extLst>
                <a:ext uri="{FF2B5EF4-FFF2-40B4-BE49-F238E27FC236}">
                  <a16:creationId xmlns:a16="http://schemas.microsoft.com/office/drawing/2014/main" id="{C6A888C1-4847-4E0C-8A29-FC3D12CE4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2437"/>
              <a:ext cx="294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Line 105">
              <a:extLst>
                <a:ext uri="{FF2B5EF4-FFF2-40B4-BE49-F238E27FC236}">
                  <a16:creationId xmlns:a16="http://schemas.microsoft.com/office/drawing/2014/main" id="{DB73F59B-392B-4793-85F6-AE2ECF841D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0" y="2643"/>
              <a:ext cx="304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106">
              <a:extLst>
                <a:ext uri="{FF2B5EF4-FFF2-40B4-BE49-F238E27FC236}">
                  <a16:creationId xmlns:a16="http://schemas.microsoft.com/office/drawing/2014/main" id="{E6048D38-8749-485F-8BED-44E6D01B4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2643"/>
              <a:ext cx="3048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9FB366DE-CE2E-4564-8D6C-06B75D748A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224" b="100000" l="162" r="44337">
                        <a14:foregroundMark x1="31230" y1="38978" x2="31230" y2="38978"/>
                      </a14:backgroundRemoval>
                    </a14:imgEffect>
                  </a14:imgLayer>
                </a14:imgProps>
              </a:ext>
            </a:extLst>
          </a:blip>
          <a:srcRect t="5877" r="52810"/>
          <a:stretch/>
        </p:blipFill>
        <p:spPr>
          <a:xfrm>
            <a:off x="89208" y="2861260"/>
            <a:ext cx="2913324" cy="2942971"/>
          </a:xfrm>
          <a:prstGeom prst="rect">
            <a:avLst/>
          </a:prstGeom>
        </p:spPr>
      </p:pic>
      <p:sp>
        <p:nvSpPr>
          <p:cNvPr id="114" name="Title 1">
            <a:extLst>
              <a:ext uri="{FF2B5EF4-FFF2-40B4-BE49-F238E27FC236}">
                <a16:creationId xmlns:a16="http://schemas.microsoft.com/office/drawing/2014/main" id="{900D686A-D656-4293-A9F2-5297A67ABE96}"/>
              </a:ext>
            </a:extLst>
          </p:cNvPr>
          <p:cNvSpPr txBox="1">
            <a:spLocks/>
          </p:cNvSpPr>
          <p:nvPr/>
        </p:nvSpPr>
        <p:spPr>
          <a:xfrm>
            <a:off x="8054686" y="40995"/>
            <a:ext cx="1164384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i="1" u="sng" dirty="0">
                <a:solidFill>
                  <a:srgbClr val="FF0000"/>
                </a:solidFill>
              </a:rPr>
              <a:t>SMK3</a:t>
            </a:r>
          </a:p>
        </p:txBody>
      </p:sp>
      <p:sp>
        <p:nvSpPr>
          <p:cNvPr id="115" name="Footer Placeholder 1">
            <a:extLst>
              <a:ext uri="{FF2B5EF4-FFF2-40B4-BE49-F238E27FC236}">
                <a16:creationId xmlns:a16="http://schemas.microsoft.com/office/drawing/2014/main" id="{DC5DA5EB-686F-40D4-A41E-1A5B21C54529}"/>
              </a:ext>
            </a:extLst>
          </p:cNvPr>
          <p:cNvSpPr txBox="1">
            <a:spLocks/>
          </p:cNvSpPr>
          <p:nvPr/>
        </p:nvSpPr>
        <p:spPr>
          <a:xfrm>
            <a:off x="-20156" y="6492867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651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924877"/>
              </p:ext>
            </p:extLst>
          </p:nvPr>
        </p:nvGraphicFramePr>
        <p:xfrm>
          <a:off x="246524" y="922246"/>
          <a:ext cx="8547851" cy="5434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3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32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5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Aktivitas</a:t>
                      </a:r>
                      <a:r>
                        <a:rPr lang="en-US" dirty="0"/>
                        <a:t>/ </a:t>
                      </a:r>
                      <a:r>
                        <a:rPr lang="en-US" dirty="0" err="1"/>
                        <a:t>Produk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Sumber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Aspek</a:t>
                      </a:r>
                      <a:r>
                        <a:rPr lang="en-US" baseline="0" dirty="0"/>
                        <a:t>/ </a:t>
                      </a:r>
                      <a:r>
                        <a:rPr lang="en-US" baseline="0" dirty="0" err="1"/>
                        <a:t>Bahaya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Aspek</a:t>
                      </a:r>
                      <a:r>
                        <a:rPr lang="en-US" baseline="0" dirty="0"/>
                        <a:t> / </a:t>
                      </a:r>
                      <a:r>
                        <a:rPr lang="en-US" baseline="0" dirty="0" err="1"/>
                        <a:t>Bahaya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Dampak</a:t>
                      </a:r>
                      <a:r>
                        <a:rPr lang="en-US" dirty="0"/>
                        <a:t> / </a:t>
                      </a:r>
                      <a:r>
                        <a:rPr lang="en-US" dirty="0" err="1"/>
                        <a:t>Risiko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672">
                <a:tc>
                  <a:txBody>
                    <a:bodyPr/>
                    <a:lstStyle/>
                    <a:p>
                      <a:r>
                        <a:rPr lang="en-US" dirty="0"/>
                        <a:t>Housekeeping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Membersihkan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lantai</a:t>
                      </a:r>
                      <a:r>
                        <a:rPr lang="en-US" dirty="0"/>
                        <a:t> office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 </a:t>
                      </a:r>
                      <a:r>
                        <a:rPr lang="en-US" dirty="0" err="1"/>
                        <a:t>kerja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licin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Terpeleset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Memar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6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Percikan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sabun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Terpercik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Iritasi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6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 </a:t>
                      </a:r>
                      <a:r>
                        <a:rPr lang="en-US" dirty="0" err="1"/>
                        <a:t>bersih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Pemakaian</a:t>
                      </a:r>
                      <a:r>
                        <a:rPr lang="en-US" baseline="0" dirty="0"/>
                        <a:t> air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Pengurangan</a:t>
                      </a:r>
                      <a:r>
                        <a:rPr lang="en-US" baseline="0" dirty="0"/>
                        <a:t> SDA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56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Sisa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cairan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pembersihan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lantai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Limbah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cair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domestik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Pencemaran</a:t>
                      </a:r>
                      <a:r>
                        <a:rPr lang="en-US" dirty="0"/>
                        <a:t> air</a:t>
                      </a:r>
                      <a:r>
                        <a:rPr lang="en-US" baseline="0" dirty="0"/>
                        <a:t> / </a:t>
                      </a:r>
                      <a:r>
                        <a:rPr lang="en-US" baseline="0" dirty="0" err="1"/>
                        <a:t>tanah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672">
                <a:tc>
                  <a:txBody>
                    <a:bodyPr/>
                    <a:lstStyle/>
                    <a:p>
                      <a:r>
                        <a:rPr lang="en-US" dirty="0" err="1"/>
                        <a:t>Produksi</a:t>
                      </a:r>
                      <a:r>
                        <a:rPr lang="en-US" dirty="0"/>
                        <a:t> Painting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Pengecatan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produk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Uap</a:t>
                      </a:r>
                      <a:r>
                        <a:rPr lang="en-US" dirty="0"/>
                        <a:t> 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Terpapar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uap</a:t>
                      </a:r>
                      <a:r>
                        <a:rPr lang="en-US" dirty="0"/>
                        <a:t> 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Gangguan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pernafasan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56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Pemakaian</a:t>
                      </a:r>
                      <a:r>
                        <a:rPr lang="en-US" dirty="0"/>
                        <a:t> solvent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Pengurangan</a:t>
                      </a:r>
                      <a:r>
                        <a:rPr lang="en-US" baseline="0" dirty="0"/>
                        <a:t> SDA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56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Listrik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statis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Kebakaran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Fatality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Pentagon 4"/>
          <p:cNvSpPr/>
          <p:nvPr/>
        </p:nvSpPr>
        <p:spPr>
          <a:xfrm>
            <a:off x="-1" y="0"/>
            <a:ext cx="5903259" cy="719667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Integrasi</a:t>
            </a:r>
            <a:r>
              <a:rPr lang="en-US" sz="2000" b="1" dirty="0"/>
              <a:t> </a:t>
            </a:r>
            <a:r>
              <a:rPr lang="en-US" sz="2000" b="1" dirty="0" err="1"/>
              <a:t>Aspek</a:t>
            </a:r>
            <a:r>
              <a:rPr lang="en-US" sz="2000" b="1" dirty="0"/>
              <a:t> </a:t>
            </a:r>
            <a:r>
              <a:rPr lang="en-US" sz="2000" b="1" dirty="0" err="1"/>
              <a:t>Lingkungan</a:t>
            </a:r>
            <a:r>
              <a:rPr lang="en-US" sz="2000" b="1" dirty="0"/>
              <a:t> &amp; </a:t>
            </a:r>
            <a:r>
              <a:rPr lang="en-US" sz="2000" b="1" dirty="0" err="1"/>
              <a:t>Identifikasi</a:t>
            </a:r>
            <a:r>
              <a:rPr lang="en-US" sz="2000" b="1" dirty="0"/>
              <a:t> </a:t>
            </a:r>
            <a:r>
              <a:rPr lang="en-US" sz="2000" b="1" dirty="0" err="1"/>
              <a:t>Bahaya</a:t>
            </a:r>
            <a:endParaRPr lang="en-US" sz="2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12E2A8-91D3-4E01-B6CD-3FD7AADDE518}"/>
              </a:ext>
            </a:extLst>
          </p:cNvPr>
          <p:cNvSpPr txBox="1">
            <a:spLocks/>
          </p:cNvSpPr>
          <p:nvPr/>
        </p:nvSpPr>
        <p:spPr>
          <a:xfrm>
            <a:off x="7641750" y="51846"/>
            <a:ext cx="817709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i="1" u="sng" dirty="0">
                <a:solidFill>
                  <a:srgbClr val="FF0000"/>
                </a:solidFill>
              </a:rPr>
              <a:t>SMK3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4ACBE089-18DC-407E-94F5-06B46CFD6DD2}"/>
              </a:ext>
            </a:extLst>
          </p:cNvPr>
          <p:cNvSpPr txBox="1">
            <a:spLocks/>
          </p:cNvSpPr>
          <p:nvPr/>
        </p:nvSpPr>
        <p:spPr>
          <a:xfrm>
            <a:off x="-20156" y="6492867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218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337719" y="3297948"/>
            <a:ext cx="7648297" cy="3658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954" dirty="0" err="1"/>
              <a:t>Identifikasi</a:t>
            </a:r>
            <a:r>
              <a:rPr lang="en-US" sz="2954" dirty="0"/>
              <a:t> </a:t>
            </a:r>
            <a:r>
              <a:rPr lang="en-US" sz="2954" dirty="0" err="1"/>
              <a:t>Bahaya</a:t>
            </a:r>
            <a:r>
              <a:rPr lang="en-US" sz="2954" dirty="0"/>
              <a:t> </a:t>
            </a:r>
            <a:r>
              <a:rPr lang="en-US" sz="2954" dirty="0" err="1"/>
              <a:t>dan</a:t>
            </a:r>
            <a:r>
              <a:rPr lang="en-US" sz="2954" dirty="0"/>
              <a:t> </a:t>
            </a:r>
            <a:r>
              <a:rPr lang="en-US" sz="2954" dirty="0" err="1"/>
              <a:t>Aspek</a:t>
            </a:r>
            <a:r>
              <a:rPr lang="en-US" sz="2954" dirty="0"/>
              <a:t> </a:t>
            </a:r>
            <a:r>
              <a:rPr lang="en-US" sz="2954" dirty="0" err="1"/>
              <a:t>Lingkungan</a:t>
            </a:r>
            <a:endParaRPr lang="en-US" sz="2954" dirty="0"/>
          </a:p>
          <a:p>
            <a:pPr lvl="1"/>
            <a:r>
              <a:rPr lang="en-US" sz="2585" dirty="0" err="1"/>
              <a:t>Identifikasi</a:t>
            </a:r>
            <a:r>
              <a:rPr lang="en-US" sz="2585" dirty="0"/>
              <a:t> proses </a:t>
            </a:r>
            <a:r>
              <a:rPr lang="en-US" sz="2585" dirty="0" err="1"/>
              <a:t>kerja</a:t>
            </a:r>
            <a:r>
              <a:rPr lang="en-US" sz="2585" dirty="0"/>
              <a:t> / </a:t>
            </a:r>
            <a:r>
              <a:rPr lang="en-US" sz="2585" dirty="0" err="1"/>
              <a:t>aktivitas</a:t>
            </a:r>
            <a:endParaRPr lang="en-US" sz="2585" dirty="0"/>
          </a:p>
          <a:p>
            <a:pPr lvl="1"/>
            <a:r>
              <a:rPr lang="en-US" sz="2585" dirty="0" err="1"/>
              <a:t>Tentukan</a:t>
            </a:r>
            <a:r>
              <a:rPr lang="en-US" sz="2585" dirty="0"/>
              <a:t> </a:t>
            </a:r>
            <a:r>
              <a:rPr lang="en-US" sz="2585" dirty="0" err="1"/>
              <a:t>Sumber</a:t>
            </a:r>
            <a:r>
              <a:rPr lang="en-US" sz="2585" dirty="0"/>
              <a:t> </a:t>
            </a:r>
            <a:r>
              <a:rPr lang="en-US" sz="2585" dirty="0" err="1"/>
              <a:t>Penyebab</a:t>
            </a:r>
            <a:r>
              <a:rPr lang="en-US" sz="2585" dirty="0"/>
              <a:t> </a:t>
            </a:r>
            <a:r>
              <a:rPr lang="en-US" sz="2585" dirty="0" err="1"/>
              <a:t>Aspek</a:t>
            </a:r>
            <a:r>
              <a:rPr lang="en-US" sz="2585" dirty="0"/>
              <a:t> </a:t>
            </a:r>
            <a:r>
              <a:rPr lang="en-US" sz="2585" dirty="0" err="1"/>
              <a:t>dan</a:t>
            </a:r>
            <a:r>
              <a:rPr lang="en-US" sz="2585" dirty="0"/>
              <a:t> </a:t>
            </a:r>
            <a:r>
              <a:rPr lang="en-US" sz="2585" dirty="0" err="1"/>
              <a:t>Bahaya</a:t>
            </a:r>
            <a:endParaRPr lang="en-US" sz="2585" dirty="0"/>
          </a:p>
          <a:p>
            <a:pPr lvl="1"/>
            <a:r>
              <a:rPr lang="en-US" sz="2585" dirty="0" err="1"/>
              <a:t>Tentukan</a:t>
            </a:r>
            <a:r>
              <a:rPr lang="en-US" sz="2585" dirty="0"/>
              <a:t> </a:t>
            </a:r>
            <a:r>
              <a:rPr lang="en-US" sz="2585" dirty="0" err="1"/>
              <a:t>Pengendaliannya</a:t>
            </a:r>
            <a:endParaRPr lang="en-US" sz="2585" dirty="0"/>
          </a:p>
        </p:txBody>
      </p:sp>
      <p:pic>
        <p:nvPicPr>
          <p:cNvPr id="79877" name="Picture 2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8096" y="4688009"/>
            <a:ext cx="1323808" cy="1323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8" name="Text Box 8"/>
          <p:cNvSpPr txBox="1">
            <a:spLocks noChangeArrowheads="1"/>
          </p:cNvSpPr>
          <p:nvPr/>
        </p:nvSpPr>
        <p:spPr bwMode="auto">
          <a:xfrm>
            <a:off x="6677306" y="5893111"/>
            <a:ext cx="1885388" cy="37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1846" b="1" u="sng" dirty="0">
                <a:solidFill>
                  <a:srgbClr val="0070C0"/>
                </a:solidFill>
              </a:rPr>
              <a:t>Waktu : </a:t>
            </a:r>
            <a:r>
              <a:rPr lang="en-US" sz="1846" b="1" u="sng" dirty="0">
                <a:solidFill>
                  <a:srgbClr val="0070C0"/>
                </a:solidFill>
              </a:rPr>
              <a:t>30</a:t>
            </a:r>
            <a:r>
              <a:rPr lang="id-ID" sz="1846" b="1" u="sng" dirty="0">
                <a:solidFill>
                  <a:srgbClr val="0070C0"/>
                </a:solidFill>
              </a:rPr>
              <a:t> Menit</a:t>
            </a:r>
            <a:endParaRPr lang="en-US" sz="1846" b="1" u="sng" dirty="0">
              <a:solidFill>
                <a:srgbClr val="0070C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3EF23-3049-4A37-9ED2-CF4367D63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19" y="7879"/>
            <a:ext cx="7326351" cy="3105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933626-97CD-4985-B35B-ECA1D5CE75EE}"/>
              </a:ext>
            </a:extLst>
          </p:cNvPr>
          <p:cNvSpPr txBox="1"/>
          <p:nvPr/>
        </p:nvSpPr>
        <p:spPr>
          <a:xfrm>
            <a:off x="7955607" y="511243"/>
            <a:ext cx="5806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2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F2BFC15-C0BC-4BCF-9B9A-C9D158FF2D09}"/>
              </a:ext>
            </a:extLst>
          </p:cNvPr>
          <p:cNvSpPr txBox="1">
            <a:spLocks/>
          </p:cNvSpPr>
          <p:nvPr/>
        </p:nvSpPr>
        <p:spPr>
          <a:xfrm>
            <a:off x="7641750" y="51846"/>
            <a:ext cx="817709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i="1" u="sng" dirty="0">
                <a:solidFill>
                  <a:srgbClr val="FF0000"/>
                </a:solidFill>
              </a:rPr>
              <a:t>SMK3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5737C4-9744-4309-8C60-2D20EED3E453}"/>
              </a:ext>
            </a:extLst>
          </p:cNvPr>
          <p:cNvGrpSpPr/>
          <p:nvPr/>
        </p:nvGrpSpPr>
        <p:grpSpPr>
          <a:xfrm>
            <a:off x="7823656" y="686191"/>
            <a:ext cx="903249" cy="1599686"/>
            <a:chOff x="7783551" y="265398"/>
            <a:chExt cx="903249" cy="1599686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2AF9B90-6AF0-4767-93E9-0946B76CDE64}"/>
                </a:ext>
              </a:extLst>
            </p:cNvPr>
            <p:cNvSpPr/>
            <p:nvPr/>
          </p:nvSpPr>
          <p:spPr>
            <a:xfrm>
              <a:off x="7783551" y="265398"/>
              <a:ext cx="903249" cy="1599686"/>
            </a:xfrm>
            <a:prstGeom prst="roundRect">
              <a:avLst>
                <a:gd name="adj" fmla="val 20371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5FB032-3079-4967-8E2B-60F3CBCBD8E3}"/>
                </a:ext>
              </a:extLst>
            </p:cNvPr>
            <p:cNvSpPr txBox="1"/>
            <p:nvPr/>
          </p:nvSpPr>
          <p:spPr>
            <a:xfrm>
              <a:off x="8022513" y="511243"/>
              <a:ext cx="58065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  <a:latin typeface="Bernard MT Condensed" panose="02050806060905020404" pitchFamily="18" charset="0"/>
                </a:rPr>
                <a:t>3</a:t>
              </a:r>
            </a:p>
          </p:txBody>
        </p:sp>
      </p:grpSp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7B38F98B-89A5-4994-AF3D-03CCBF7D5B4C}"/>
              </a:ext>
            </a:extLst>
          </p:cNvPr>
          <p:cNvSpPr txBox="1">
            <a:spLocks/>
          </p:cNvSpPr>
          <p:nvPr/>
        </p:nvSpPr>
        <p:spPr>
          <a:xfrm>
            <a:off x="-20156" y="6492867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447284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8744DF-E078-475A-8244-A12D8A101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6003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645844"/>
            <a:ext cx="9144000" cy="2293802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b="1" i="1" dirty="0" err="1">
                <a:solidFill>
                  <a:schemeClr val="bg1"/>
                </a:solidFill>
              </a:rPr>
              <a:t>Keselamatan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dan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Kesehatan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</a:rPr>
              <a:t>Kerja</a:t>
            </a:r>
            <a:r>
              <a:rPr lang="en-US" sz="2400" b="1" i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(K3) </a:t>
            </a:r>
            <a:r>
              <a:rPr lang="en-US" sz="2400" b="1" dirty="0" err="1">
                <a:solidFill>
                  <a:schemeClr val="bg1"/>
                </a:solidFill>
              </a:rPr>
              <a:t>adalah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segala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kegiatan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untuk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menjamin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dan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melindungi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keselamatan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dan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kesehatan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tenaga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kerja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melalui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u="sng" dirty="0">
                <a:solidFill>
                  <a:schemeClr val="bg1"/>
                </a:solidFill>
              </a:rPr>
              <a:t>Upaya </a:t>
            </a:r>
            <a:r>
              <a:rPr lang="en-US" sz="2400" b="1" u="sng" dirty="0" err="1">
                <a:solidFill>
                  <a:schemeClr val="bg1"/>
                </a:solidFill>
              </a:rPr>
              <a:t>pencegahan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kecelakaan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kerja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dan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penyakit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akibat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kerja</a:t>
            </a:r>
            <a:r>
              <a:rPr lang="en-US" sz="2400" b="1" dirty="0">
                <a:solidFill>
                  <a:schemeClr val="bg1"/>
                </a:solidFill>
              </a:rPr>
              <a:t> (PP No 50 </a:t>
            </a:r>
            <a:r>
              <a:rPr lang="en-US" sz="2400" b="1" dirty="0" err="1">
                <a:solidFill>
                  <a:schemeClr val="bg1"/>
                </a:solidFill>
              </a:rPr>
              <a:t>Tahun</a:t>
            </a:r>
            <a:r>
              <a:rPr lang="en-US" sz="2400" b="1" dirty="0">
                <a:solidFill>
                  <a:schemeClr val="bg1"/>
                </a:solidFill>
              </a:rPr>
              <a:t> 2012)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400" b="1" i="1" dirty="0">
              <a:solidFill>
                <a:schemeClr val="bg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-236247" y="1703729"/>
            <a:ext cx="2709851" cy="11430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200" b="1" i="1" dirty="0" err="1"/>
              <a:t>Definisi</a:t>
            </a:r>
            <a:r>
              <a:rPr lang="en-US" altLang="en-US" sz="3200" b="1" i="1" dirty="0"/>
              <a:t> K3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92DAD0-7B43-40B4-8392-D540530737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152" b="9138"/>
          <a:stretch/>
        </p:blipFill>
        <p:spPr>
          <a:xfrm>
            <a:off x="0" y="4985165"/>
            <a:ext cx="9144000" cy="187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991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40397" y="902589"/>
            <a:ext cx="8811818" cy="2364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 Narrow" pitchFamily="34" charset="0"/>
              </a:rPr>
              <a:t>Organisasi</a:t>
            </a:r>
            <a:r>
              <a:rPr lang="en-US" b="1" dirty="0">
                <a:latin typeface="Arial Narrow" pitchFamily="34" charset="0"/>
              </a:rPr>
              <a:t> </a:t>
            </a:r>
            <a:r>
              <a:rPr lang="en-US" b="1" dirty="0" err="1">
                <a:latin typeface="Arial Narrow" pitchFamily="34" charset="0"/>
              </a:rPr>
              <a:t>harus</a:t>
            </a:r>
            <a:r>
              <a:rPr lang="en-US" b="1" dirty="0">
                <a:latin typeface="Arial Narrow" pitchFamily="34" charset="0"/>
              </a:rPr>
              <a:t> </a:t>
            </a:r>
            <a:r>
              <a:rPr lang="en-US" b="1" dirty="0" err="1">
                <a:latin typeface="Arial Narrow" pitchFamily="34" charset="0"/>
              </a:rPr>
              <a:t>menetapan</a:t>
            </a:r>
            <a:r>
              <a:rPr lang="en-US" b="1" dirty="0">
                <a:latin typeface="Arial Narrow" pitchFamily="34" charset="0"/>
              </a:rPr>
              <a:t> PROSES </a:t>
            </a:r>
            <a:r>
              <a:rPr lang="en-US" b="1" dirty="0" err="1">
                <a:latin typeface="Arial Narrow" pitchFamily="34" charset="0"/>
              </a:rPr>
              <a:t>untuk</a:t>
            </a:r>
            <a:r>
              <a:rPr lang="en-US" b="1" dirty="0">
                <a:latin typeface="Arial Narrow" pitchFamily="34" charset="0"/>
              </a:rPr>
              <a:t> :</a:t>
            </a:r>
          </a:p>
          <a:p>
            <a:pPr marL="422041" indent="-422041">
              <a:buFont typeface="+mj-lt"/>
              <a:buAutoNum type="alphaLcParenR"/>
            </a:pP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</a:t>
            </a:r>
            <a:r>
              <a:rPr lang="en-US" dirty="0" err="1"/>
              <a:t>hukum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lain yang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bahaya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K3L;</a:t>
            </a:r>
          </a:p>
          <a:p>
            <a:pPr marL="422041" indent="-422041">
              <a:buFont typeface="+mj-lt"/>
              <a:buAutoNum type="alphaLcParenR"/>
            </a:pP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</a:t>
            </a:r>
            <a:r>
              <a:rPr lang="en-US" dirty="0" err="1"/>
              <a:t>hukum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lain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diterapkan</a:t>
            </a:r>
            <a:r>
              <a:rPr lang="en-US" dirty="0"/>
              <a:t> di </a:t>
            </a:r>
            <a:r>
              <a:rPr lang="en-US" dirty="0" err="1"/>
              <a:t>organisasi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mengkomunikasikannya</a:t>
            </a:r>
            <a:r>
              <a:rPr lang="en-US" dirty="0"/>
              <a:t>;</a:t>
            </a:r>
          </a:p>
          <a:p>
            <a:pPr marL="422041" indent="-422041">
              <a:buFont typeface="+mj-lt"/>
              <a:buAutoNum type="alphaLcParenR"/>
            </a:pPr>
            <a:r>
              <a:rPr lang="en-US" dirty="0" err="1"/>
              <a:t>mempertimbangkan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</a:t>
            </a:r>
            <a:r>
              <a:rPr lang="en-US" dirty="0" err="1"/>
              <a:t>hukum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lain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menetapkan</a:t>
            </a:r>
            <a:r>
              <a:rPr lang="en-US" dirty="0"/>
              <a:t>, </a:t>
            </a:r>
            <a:r>
              <a:rPr lang="en-US" dirty="0" err="1"/>
              <a:t>memelihara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memperbaiki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berkelanjutan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K3L </a:t>
            </a:r>
            <a:r>
              <a:rPr lang="en-US" dirty="0" err="1"/>
              <a:t>organisasi</a:t>
            </a:r>
            <a:r>
              <a:rPr lang="en-US" dirty="0"/>
              <a:t>.</a:t>
            </a:r>
          </a:p>
          <a:p>
            <a:endParaRPr lang="en-US" dirty="0">
              <a:latin typeface="Arial Narrow" pitchFamily="34" charset="0"/>
            </a:endParaRPr>
          </a:p>
        </p:txBody>
      </p:sp>
      <p:sp>
        <p:nvSpPr>
          <p:cNvPr id="119809" name="Rectangle 1"/>
          <p:cNvSpPr>
            <a:spLocks noChangeArrowheads="1"/>
          </p:cNvSpPr>
          <p:nvPr/>
        </p:nvSpPr>
        <p:spPr bwMode="auto">
          <a:xfrm>
            <a:off x="498991" y="5740812"/>
            <a:ext cx="7894602" cy="577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/>
            <a:r>
              <a:rPr lang="en-US" sz="1600" i="1" dirty="0">
                <a:latin typeface="Arial Narrow" pitchFamily="34" charset="0"/>
                <a:ea typeface="Calibri" pitchFamily="34" charset="0"/>
                <a:cs typeface="ArialMT"/>
              </a:rPr>
              <a:t>CATATAN  </a:t>
            </a:r>
            <a:r>
              <a:rPr lang="en-US" sz="1600" i="1" dirty="0" err="1">
                <a:latin typeface="Arial Narrow" pitchFamily="34" charset="0"/>
                <a:ea typeface="Calibri" pitchFamily="34" charset="0"/>
                <a:cs typeface="ArialMT"/>
              </a:rPr>
              <a:t>Persyaratan</a:t>
            </a:r>
            <a:r>
              <a:rPr lang="en-US" sz="1600" i="1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00" i="1" dirty="0" err="1">
                <a:latin typeface="Arial Narrow" pitchFamily="34" charset="0"/>
                <a:ea typeface="Calibri" pitchFamily="34" charset="0"/>
                <a:cs typeface="ArialMT"/>
              </a:rPr>
              <a:t>hukum</a:t>
            </a:r>
            <a:r>
              <a:rPr lang="en-US" sz="1600" i="1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00" i="1" dirty="0" err="1">
                <a:latin typeface="Arial Narrow" pitchFamily="34" charset="0"/>
                <a:ea typeface="Calibri" pitchFamily="34" charset="0"/>
                <a:cs typeface="ArialMT"/>
              </a:rPr>
              <a:t>dan</a:t>
            </a:r>
            <a:r>
              <a:rPr lang="en-US" sz="1600" i="1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00" i="1" dirty="0" err="1">
                <a:latin typeface="Arial Narrow" pitchFamily="34" charset="0"/>
                <a:ea typeface="Calibri" pitchFamily="34" charset="0"/>
                <a:cs typeface="ArialMT"/>
              </a:rPr>
              <a:t>persyaratan</a:t>
            </a:r>
            <a:r>
              <a:rPr lang="en-US" sz="1600" i="1" dirty="0">
                <a:latin typeface="Arial Narrow" pitchFamily="34" charset="0"/>
                <a:ea typeface="Calibri" pitchFamily="34" charset="0"/>
                <a:cs typeface="ArialMT"/>
              </a:rPr>
              <a:t> lain </a:t>
            </a:r>
            <a:r>
              <a:rPr lang="en-US" sz="1600" i="1" dirty="0" err="1">
                <a:latin typeface="Arial Narrow" pitchFamily="34" charset="0"/>
                <a:ea typeface="Calibri" pitchFamily="34" charset="0"/>
                <a:cs typeface="ArialMT"/>
              </a:rPr>
              <a:t>dapat</a:t>
            </a:r>
            <a:r>
              <a:rPr lang="en-US" sz="1600" i="1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00" i="1" dirty="0" err="1">
                <a:latin typeface="Arial Narrow" pitchFamily="34" charset="0"/>
                <a:ea typeface="Calibri" pitchFamily="34" charset="0"/>
                <a:cs typeface="ArialMT"/>
              </a:rPr>
              <a:t>menghasilkan</a:t>
            </a:r>
            <a:r>
              <a:rPr lang="en-US" sz="1600" i="1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00" i="1" dirty="0" err="1">
                <a:latin typeface="Arial Narrow" pitchFamily="34" charset="0"/>
                <a:ea typeface="Calibri" pitchFamily="34" charset="0"/>
                <a:cs typeface="ArialMT"/>
              </a:rPr>
              <a:t>risiko</a:t>
            </a:r>
            <a:r>
              <a:rPr lang="en-US" sz="1600" i="1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00" i="1" dirty="0" err="1">
                <a:latin typeface="Arial Narrow" pitchFamily="34" charset="0"/>
                <a:ea typeface="Calibri" pitchFamily="34" charset="0"/>
                <a:cs typeface="ArialMT"/>
              </a:rPr>
              <a:t>dan</a:t>
            </a:r>
            <a:r>
              <a:rPr lang="en-US" sz="1600" i="1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00" i="1" dirty="0" err="1">
                <a:latin typeface="Arial Narrow" pitchFamily="34" charset="0"/>
                <a:ea typeface="Calibri" pitchFamily="34" charset="0"/>
                <a:cs typeface="ArialMT"/>
              </a:rPr>
              <a:t>peluang</a:t>
            </a:r>
            <a:r>
              <a:rPr lang="en-US" sz="1600" i="1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00" i="1" dirty="0" err="1">
                <a:latin typeface="Arial Narrow" pitchFamily="34" charset="0"/>
                <a:ea typeface="Calibri" pitchFamily="34" charset="0"/>
                <a:cs typeface="ArialMT"/>
              </a:rPr>
              <a:t>terhadap</a:t>
            </a:r>
            <a:r>
              <a:rPr lang="en-US" sz="1600" i="1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600" i="1" dirty="0" err="1">
                <a:latin typeface="Arial Narrow" pitchFamily="34" charset="0"/>
                <a:ea typeface="Calibri" pitchFamily="34" charset="0"/>
                <a:cs typeface="ArialMT"/>
              </a:rPr>
              <a:t>organisasi</a:t>
            </a:r>
            <a:r>
              <a:rPr lang="en-US" sz="1600" i="1" dirty="0">
                <a:latin typeface="Arial Narrow" pitchFamily="34" charset="0"/>
                <a:ea typeface="Calibri" pitchFamily="34" charset="0"/>
                <a:cs typeface="ArialMT"/>
              </a:rPr>
              <a:t>.</a:t>
            </a:r>
            <a:endParaRPr lang="en-US" sz="1600" i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96238" y="3108248"/>
            <a:ext cx="2014793" cy="67524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rial Narrow" pitchFamily="34" charset="0"/>
              </a:rPr>
              <a:t>Bahaya</a:t>
            </a:r>
            <a:endParaRPr lang="en-US" sz="20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494578" y="3426882"/>
            <a:ext cx="2055834" cy="838274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Persyaratan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Hukum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&amp;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Persyaratan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Lain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075564" y="3425236"/>
            <a:ext cx="1775007" cy="686724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Risiko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&amp;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Peluang</a:t>
            </a:r>
            <a:endParaRPr lang="en-US" sz="1846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93064" flipV="1">
            <a:off x="2961119" y="2927284"/>
            <a:ext cx="324258" cy="5347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5117" flipV="1">
            <a:off x="2948297" y="3414745"/>
            <a:ext cx="365219" cy="42231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66137">
            <a:off x="5651642" y="3557828"/>
            <a:ext cx="304918" cy="451339"/>
          </a:xfrm>
          <a:prstGeom prst="rect">
            <a:avLst/>
          </a:prstGeom>
        </p:spPr>
      </p:pic>
      <p:sp>
        <p:nvSpPr>
          <p:cNvPr id="37" name="Rectangle 1"/>
          <p:cNvSpPr>
            <a:spLocks noChangeArrowheads="1"/>
          </p:cNvSpPr>
          <p:nvPr/>
        </p:nvSpPr>
        <p:spPr bwMode="auto">
          <a:xfrm>
            <a:off x="498991" y="5055134"/>
            <a:ext cx="8381540" cy="63922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 err="1"/>
              <a:t>Organisasi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menetapkan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memelihara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terdokumentasi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</a:t>
            </a:r>
            <a:r>
              <a:rPr lang="en-US" dirty="0" err="1"/>
              <a:t>hukum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lain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-233" y="322932"/>
            <a:ext cx="9176319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Persyaratan</a:t>
            </a:r>
            <a:r>
              <a:rPr lang="en-US" sz="22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Hukum</a:t>
            </a:r>
            <a:r>
              <a:rPr lang="en-US" sz="22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dan </a:t>
            </a:r>
            <a:r>
              <a:rPr lang="en-US" sz="22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Persyaratan</a:t>
            </a:r>
            <a:r>
              <a:rPr lang="en-US" sz="22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lain / </a:t>
            </a:r>
            <a:r>
              <a:rPr lang="en-US" sz="22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Kewajiban</a:t>
            </a:r>
            <a:r>
              <a:rPr lang="en-US" sz="22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Penaatan</a:t>
            </a:r>
            <a:r>
              <a:rPr lang="en-US" sz="22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 ( </a:t>
            </a:r>
            <a:r>
              <a:rPr lang="en-US" i="1" u="sng" dirty="0">
                <a:solidFill>
                  <a:srgbClr val="FF000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SMK3</a:t>
            </a:r>
            <a:r>
              <a:rPr lang="en-US" sz="22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 6.1.3) </a:t>
            </a:r>
          </a:p>
        </p:txBody>
      </p:sp>
      <p:sp>
        <p:nvSpPr>
          <p:cNvPr id="18" name="Footer Placeholder 1">
            <a:extLst>
              <a:ext uri="{FF2B5EF4-FFF2-40B4-BE49-F238E27FC236}">
                <a16:creationId xmlns:a16="http://schemas.microsoft.com/office/drawing/2014/main" id="{BE3829D6-5C1D-4BD7-87CE-798A0ECDDA84}"/>
              </a:ext>
            </a:extLst>
          </p:cNvPr>
          <p:cNvSpPr txBox="1">
            <a:spLocks/>
          </p:cNvSpPr>
          <p:nvPr/>
        </p:nvSpPr>
        <p:spPr>
          <a:xfrm>
            <a:off x="-20156" y="6492867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086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380345" y="752980"/>
            <a:ext cx="8195226" cy="6604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846" dirty="0" err="1">
                <a:latin typeface="Arial Narrow" pitchFamily="34" charset="0"/>
              </a:rPr>
              <a:t>Organisasi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harus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menetapkan</a:t>
            </a:r>
            <a:r>
              <a:rPr lang="en-US" sz="1846" dirty="0">
                <a:latin typeface="Arial Narrow" pitchFamily="34" charset="0"/>
              </a:rPr>
              <a:t>, </a:t>
            </a:r>
            <a:r>
              <a:rPr lang="en-US" sz="1846" dirty="0" err="1">
                <a:latin typeface="Arial Narrow" pitchFamily="34" charset="0"/>
              </a:rPr>
              <a:t>menerapkan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memelihara</a:t>
            </a:r>
            <a:r>
              <a:rPr lang="en-US" sz="1846" dirty="0">
                <a:latin typeface="Arial Narrow" pitchFamily="34" charset="0"/>
              </a:rPr>
              <a:t> proses yang </a:t>
            </a:r>
            <a:r>
              <a:rPr lang="en-US" sz="1846" dirty="0" err="1">
                <a:latin typeface="Arial Narrow" pitchFamily="34" charset="0"/>
              </a:rPr>
              <a:t>diperlukan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untuk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mengevaluasi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pemenuhan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persyaratan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hukum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persyaratan</a:t>
            </a:r>
            <a:r>
              <a:rPr lang="en-US" sz="1846" dirty="0">
                <a:latin typeface="Arial Narrow" pitchFamily="34" charset="0"/>
              </a:rPr>
              <a:t> lain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2288" y="1709020"/>
            <a:ext cx="3122423" cy="4889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Hasil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identifikasi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Kewajiban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Penaatan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(6.1.3)</a:t>
            </a:r>
          </a:p>
        </p:txBody>
      </p:sp>
      <p:cxnSp>
        <p:nvCxnSpPr>
          <p:cNvPr id="33" name="Straight Arrow Connector 32"/>
          <p:cNvCxnSpPr>
            <a:stCxn id="70" idx="3"/>
            <a:endCxn id="51" idx="3"/>
          </p:cNvCxnSpPr>
          <p:nvPr/>
        </p:nvCxnSpPr>
        <p:spPr>
          <a:xfrm flipV="1">
            <a:off x="6499261" y="3742672"/>
            <a:ext cx="231234" cy="1048709"/>
          </a:xfrm>
          <a:prstGeom prst="bentConnector3">
            <a:avLst>
              <a:gd name="adj1" fmla="val 191256"/>
            </a:avLst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02288" y="2489460"/>
            <a:ext cx="3122423" cy="4889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Menetapkan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frekuensi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Metode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evaluasi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penaatan</a:t>
            </a:r>
            <a:endParaRPr lang="en-US" sz="1477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02288" y="3254437"/>
            <a:ext cx="3122423" cy="4889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Melaksanakan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evaluasi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penaatan</a:t>
            </a:r>
            <a:endParaRPr lang="en-US" sz="1477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43" name="Flowchart: Decision 42"/>
          <p:cNvSpPr/>
          <p:nvPr/>
        </p:nvSpPr>
        <p:spPr>
          <a:xfrm>
            <a:off x="538005" y="4364532"/>
            <a:ext cx="2650986" cy="950423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Tidak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memenuhi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?</a:t>
            </a:r>
          </a:p>
        </p:txBody>
      </p:sp>
      <p:cxnSp>
        <p:nvCxnSpPr>
          <p:cNvPr id="44" name="Straight Arrow Connector 43"/>
          <p:cNvCxnSpPr>
            <a:stCxn id="66" idx="2"/>
            <a:endCxn id="40" idx="0"/>
          </p:cNvCxnSpPr>
          <p:nvPr/>
        </p:nvCxnSpPr>
        <p:spPr>
          <a:xfrm>
            <a:off x="1863499" y="2197965"/>
            <a:ext cx="0" cy="2914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0" idx="2"/>
            <a:endCxn id="41" idx="0"/>
          </p:cNvCxnSpPr>
          <p:nvPr/>
        </p:nvCxnSpPr>
        <p:spPr>
          <a:xfrm>
            <a:off x="1863499" y="2978405"/>
            <a:ext cx="0" cy="2760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1" idx="2"/>
            <a:endCxn id="43" idx="0"/>
          </p:cNvCxnSpPr>
          <p:nvPr/>
        </p:nvCxnSpPr>
        <p:spPr>
          <a:xfrm flipH="1">
            <a:off x="1863499" y="3743381"/>
            <a:ext cx="1" cy="6211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3921372" y="3461670"/>
            <a:ext cx="2809123" cy="56200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Melaksanakan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tindakan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perbaikan</a:t>
            </a:r>
            <a:endParaRPr lang="en-US" sz="1477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02288" y="5594256"/>
            <a:ext cx="3122422" cy="790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Memelihara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pengetahuan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pemahaman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dari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status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penaatan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organisasi</a:t>
            </a:r>
            <a:endParaRPr lang="en-US" sz="1477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921371" y="5683560"/>
            <a:ext cx="2809124" cy="6011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Tetapkan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sebagai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pengendalian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operasional</a:t>
            </a:r>
            <a:endParaRPr lang="en-US" sz="1477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58" name="Straight Arrow Connector 57"/>
          <p:cNvCxnSpPr>
            <a:stCxn id="43" idx="2"/>
            <a:endCxn id="56" idx="0"/>
          </p:cNvCxnSpPr>
          <p:nvPr/>
        </p:nvCxnSpPr>
        <p:spPr>
          <a:xfrm>
            <a:off x="1863498" y="5314955"/>
            <a:ext cx="1" cy="2793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6" idx="3"/>
            <a:endCxn id="57" idx="1"/>
          </p:cNvCxnSpPr>
          <p:nvPr/>
        </p:nvCxnSpPr>
        <p:spPr>
          <a:xfrm flipV="1">
            <a:off x="3424710" y="5984137"/>
            <a:ext cx="496661" cy="52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Decision 69"/>
          <p:cNvSpPr/>
          <p:nvPr/>
        </p:nvSpPr>
        <p:spPr>
          <a:xfrm>
            <a:off x="4142747" y="4316169"/>
            <a:ext cx="2356515" cy="950423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Efektif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?</a:t>
            </a:r>
          </a:p>
        </p:txBody>
      </p:sp>
      <p:cxnSp>
        <p:nvCxnSpPr>
          <p:cNvPr id="71" name="Straight Arrow Connector 70"/>
          <p:cNvCxnSpPr>
            <a:stCxn id="51" idx="2"/>
            <a:endCxn id="70" idx="0"/>
          </p:cNvCxnSpPr>
          <p:nvPr/>
        </p:nvCxnSpPr>
        <p:spPr>
          <a:xfrm flipH="1">
            <a:off x="5321004" y="4023673"/>
            <a:ext cx="4929" cy="2924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32"/>
          <p:cNvCxnSpPr>
            <a:stCxn id="43" idx="3"/>
            <a:endCxn id="51" idx="1"/>
          </p:cNvCxnSpPr>
          <p:nvPr/>
        </p:nvCxnSpPr>
        <p:spPr>
          <a:xfrm flipV="1">
            <a:off x="3188992" y="3742672"/>
            <a:ext cx="732379" cy="1097071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0" idx="2"/>
            <a:endCxn id="57" idx="0"/>
          </p:cNvCxnSpPr>
          <p:nvPr/>
        </p:nvCxnSpPr>
        <p:spPr>
          <a:xfrm>
            <a:off x="5321005" y="5266592"/>
            <a:ext cx="4928" cy="4169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>
          <a:xfrm>
            <a:off x="3115895" y="4497895"/>
            <a:ext cx="297698" cy="297016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6"/>
          <a:stretch/>
        </p:blipFill>
        <p:spPr>
          <a:xfrm>
            <a:off x="4800484" y="5266592"/>
            <a:ext cx="293275" cy="292495"/>
          </a:xfrm>
          <a:prstGeom prst="rect">
            <a:avLst/>
          </a:prstGeom>
        </p:spPr>
      </p:pic>
      <p:sp>
        <p:nvSpPr>
          <p:cNvPr id="134" name="Rectangle 133"/>
          <p:cNvSpPr/>
          <p:nvPr/>
        </p:nvSpPr>
        <p:spPr>
          <a:xfrm>
            <a:off x="7043793" y="5701833"/>
            <a:ext cx="1959531" cy="5829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Laporkan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ke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Tinjauan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Manajemen</a:t>
            </a:r>
            <a:endParaRPr lang="en-US" sz="1477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35" name="Straight Arrow Connector 134"/>
          <p:cNvCxnSpPr>
            <a:stCxn id="57" idx="3"/>
            <a:endCxn id="134" idx="1"/>
          </p:cNvCxnSpPr>
          <p:nvPr/>
        </p:nvCxnSpPr>
        <p:spPr>
          <a:xfrm>
            <a:off x="6730495" y="5984137"/>
            <a:ext cx="313298" cy="91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3921371" y="1566068"/>
            <a:ext cx="4685876" cy="6747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Organisasi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harus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menyimpan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informasi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terdokumentasi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sebagai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bukti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hasil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evaluasi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penaatan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.</a:t>
            </a:r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6"/>
          <a:stretch/>
        </p:blipFill>
        <p:spPr>
          <a:xfrm>
            <a:off x="2010251" y="5266592"/>
            <a:ext cx="293275" cy="292495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>
          <a:xfrm>
            <a:off x="6571787" y="4394972"/>
            <a:ext cx="297698" cy="297016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40397" y="177529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Evaluasi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Penaatan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 ( </a:t>
            </a:r>
            <a:r>
              <a:rPr lang="en-US" sz="2800" i="1" u="sng" dirty="0">
                <a:solidFill>
                  <a:srgbClr val="FF000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SMK3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 6.1.3 )</a:t>
            </a:r>
          </a:p>
        </p:txBody>
      </p:sp>
      <p:sp>
        <p:nvSpPr>
          <p:cNvPr id="30" name="Footer Placeholder 1">
            <a:extLst>
              <a:ext uri="{FF2B5EF4-FFF2-40B4-BE49-F238E27FC236}">
                <a16:creationId xmlns:a16="http://schemas.microsoft.com/office/drawing/2014/main" id="{69E71A74-F536-47E4-93EA-BE4FBEC4753F}"/>
              </a:ext>
            </a:extLst>
          </p:cNvPr>
          <p:cNvSpPr txBox="1">
            <a:spLocks/>
          </p:cNvSpPr>
          <p:nvPr/>
        </p:nvSpPr>
        <p:spPr>
          <a:xfrm>
            <a:off x="-20156" y="6492867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7307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078638" y="1011393"/>
            <a:ext cx="7608162" cy="350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46" b="1" dirty="0" err="1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Organisasi</a:t>
            </a:r>
            <a:r>
              <a:rPr lang="en-US" sz="1846" b="1" dirty="0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n-US" sz="1846" b="1" dirty="0" err="1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harus</a:t>
            </a:r>
            <a:r>
              <a:rPr lang="en-US" sz="1846" b="1" dirty="0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n-US" sz="1846" b="1" dirty="0" err="1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merencanakan</a:t>
            </a:r>
            <a:r>
              <a:rPr lang="en-US" sz="1846" b="1" dirty="0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 :</a:t>
            </a:r>
          </a:p>
          <a:p>
            <a:pPr marL="422041" indent="-422041">
              <a:buFont typeface="+mj-lt"/>
              <a:buAutoNum type="alphaLcParenR"/>
            </a:pPr>
            <a:r>
              <a:rPr lang="en-US" sz="1846" dirty="0" err="1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melaksanakan</a:t>
            </a:r>
            <a:r>
              <a:rPr lang="en-US" sz="1846" dirty="0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tindakan</a:t>
            </a:r>
            <a:r>
              <a:rPr lang="en-US" sz="1846" dirty="0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untuk</a:t>
            </a:r>
            <a:r>
              <a:rPr lang="en-US" sz="1846" dirty="0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menangani</a:t>
            </a:r>
            <a:r>
              <a:rPr lang="en-US" sz="1846" dirty="0">
                <a:solidFill>
                  <a:schemeClr val="accent2">
                    <a:lumMod val="75000"/>
                  </a:schemeClr>
                </a:solidFill>
                <a:latin typeface="Arial Narrow" pitchFamily="34" charset="0"/>
              </a:rPr>
              <a:t> :</a:t>
            </a:r>
          </a:p>
          <a:p>
            <a:pPr marL="422041" indent="-422041">
              <a:buFont typeface="+mj-lt"/>
              <a:buAutoNum type="alphaLcParenR"/>
            </a:pPr>
            <a:endParaRPr lang="en-US" sz="1846" dirty="0">
              <a:solidFill>
                <a:schemeClr val="accent2">
                  <a:lumMod val="75000"/>
                </a:schemeClr>
              </a:solidFill>
              <a:latin typeface="Arial Narrow" pitchFamily="34" charset="0"/>
            </a:endParaRPr>
          </a:p>
          <a:p>
            <a:pPr marL="422041" indent="-422041">
              <a:buFont typeface="+mj-lt"/>
              <a:buAutoNum type="alphaLcParenR"/>
            </a:pPr>
            <a:endParaRPr lang="en-US" sz="1846" dirty="0">
              <a:solidFill>
                <a:schemeClr val="accent2">
                  <a:lumMod val="75000"/>
                </a:schemeClr>
              </a:solidFill>
              <a:latin typeface="Arial Narrow" pitchFamily="34" charset="0"/>
            </a:endParaRPr>
          </a:p>
          <a:p>
            <a:pPr marL="422041" indent="-422041">
              <a:buFont typeface="+mj-lt"/>
              <a:buAutoNum type="alphaLcParenR"/>
            </a:pPr>
            <a:endParaRPr lang="en-US" sz="1846" dirty="0">
              <a:solidFill>
                <a:schemeClr val="accent2">
                  <a:lumMod val="75000"/>
                </a:schemeClr>
              </a:solidFill>
              <a:latin typeface="Arial Narrow" pitchFamily="34" charset="0"/>
            </a:endParaRPr>
          </a:p>
          <a:p>
            <a:pPr marL="422041" indent="-422041">
              <a:buFont typeface="+mj-lt"/>
              <a:buAutoNum type="alphaLcParenR"/>
            </a:pPr>
            <a:endParaRPr lang="en-US" sz="1846" dirty="0">
              <a:solidFill>
                <a:schemeClr val="accent2">
                  <a:lumMod val="75000"/>
                </a:schemeClr>
              </a:solidFill>
              <a:latin typeface="Arial Narrow" pitchFamily="34" charset="0"/>
            </a:endParaRPr>
          </a:p>
          <a:p>
            <a:pPr marL="422041" indent="-422041">
              <a:buFont typeface="+mj-lt"/>
              <a:buAutoNum type="alphaLcParenR"/>
            </a:pPr>
            <a:endParaRPr lang="en-US" sz="1846" dirty="0">
              <a:solidFill>
                <a:schemeClr val="accent2">
                  <a:lumMod val="75000"/>
                </a:schemeClr>
              </a:solidFill>
              <a:latin typeface="Arial Narrow" pitchFamily="34" charset="0"/>
            </a:endParaRPr>
          </a:p>
          <a:p>
            <a:pPr marL="422041" indent="-422041">
              <a:buFont typeface="+mj-lt"/>
              <a:buAutoNum type="alphaLcParenR"/>
            </a:pPr>
            <a:endParaRPr lang="en-US" sz="1846" dirty="0">
              <a:solidFill>
                <a:schemeClr val="accent2">
                  <a:lumMod val="75000"/>
                </a:schemeClr>
              </a:solidFill>
              <a:latin typeface="Arial Narrow" pitchFamily="34" charset="0"/>
            </a:endParaRPr>
          </a:p>
          <a:p>
            <a:pPr marL="422041" indent="-422041">
              <a:buFont typeface="+mj-lt"/>
              <a:buAutoNum type="alphaLcParenR"/>
            </a:pPr>
            <a:endParaRPr lang="en-US" sz="1846" dirty="0">
              <a:solidFill>
                <a:schemeClr val="accent2">
                  <a:lumMod val="75000"/>
                </a:schemeClr>
              </a:solidFill>
              <a:latin typeface="Arial Narrow" pitchFamily="34" charset="0"/>
            </a:endParaRPr>
          </a:p>
          <a:p>
            <a:pPr marL="422041" indent="-422041">
              <a:buFont typeface="+mj-lt"/>
              <a:buAutoNum type="alphaLcParenR"/>
            </a:pPr>
            <a:endParaRPr lang="en-US" sz="1846" dirty="0">
              <a:solidFill>
                <a:schemeClr val="accent2">
                  <a:lumMod val="75000"/>
                </a:schemeClr>
              </a:solidFill>
              <a:latin typeface="Arial Narrow" pitchFamily="34" charset="0"/>
            </a:endParaRPr>
          </a:p>
          <a:p>
            <a:pPr marL="422041" indent="-422041">
              <a:buFont typeface="+mj-lt"/>
              <a:buAutoNum type="alphaLcParenR"/>
            </a:pPr>
            <a:endParaRPr lang="en-US" sz="1846" dirty="0">
              <a:solidFill>
                <a:schemeClr val="accent2">
                  <a:lumMod val="75000"/>
                </a:schemeClr>
              </a:solidFill>
              <a:latin typeface="Arial Narrow" pitchFamily="34" charset="0"/>
            </a:endParaRPr>
          </a:p>
          <a:p>
            <a:endParaRPr lang="en-US" sz="1846" dirty="0">
              <a:solidFill>
                <a:schemeClr val="accent2">
                  <a:lumMod val="7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602516" y="1993188"/>
            <a:ext cx="2055834" cy="675249"/>
          </a:xfrm>
          <a:prstGeom prst="rect">
            <a:avLst/>
          </a:prstGeom>
          <a:solidFill>
            <a:srgbClr val="339966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Risiko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dan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Peluang</a:t>
            </a:r>
            <a:endParaRPr lang="en-US" sz="1846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02516" y="2810337"/>
            <a:ext cx="2055834" cy="675249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Persyaratan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Hukum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dan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Persyaratan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Lain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734991" y="2597329"/>
            <a:ext cx="1775007" cy="10879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tx1"/>
                </a:solidFill>
                <a:latin typeface="Arial Narrow" pitchFamily="34" charset="0"/>
              </a:rPr>
              <a:t>Tindakan</a:t>
            </a:r>
            <a:r>
              <a:rPr lang="en-US" sz="1846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tx1"/>
                </a:solidFill>
                <a:latin typeface="Arial Narrow" pitchFamily="34" charset="0"/>
              </a:rPr>
              <a:t>Perencanaan</a:t>
            </a:r>
            <a:r>
              <a:rPr lang="en-US" sz="1846" dirty="0">
                <a:solidFill>
                  <a:schemeClr val="tx1"/>
                </a:solidFill>
                <a:latin typeface="Arial Narrow" pitchFamily="34" charset="0"/>
              </a:rPr>
              <a:t> (Planning Action)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4039782" y="2019979"/>
            <a:ext cx="435855" cy="71884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55780">
            <a:off x="4035594" y="3536614"/>
            <a:ext cx="457293" cy="676885"/>
          </a:xfrm>
          <a:prstGeom prst="rect">
            <a:avLst/>
          </a:prstGeom>
        </p:spPr>
      </p:pic>
      <p:sp>
        <p:nvSpPr>
          <p:cNvPr id="37" name="Rectangle 1"/>
          <p:cNvSpPr>
            <a:spLocks noChangeArrowheads="1"/>
          </p:cNvSpPr>
          <p:nvPr/>
        </p:nvSpPr>
        <p:spPr bwMode="auto">
          <a:xfrm>
            <a:off x="6661778" y="2878040"/>
            <a:ext cx="1696480" cy="53984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77" dirty="0" err="1"/>
              <a:t>Fokus</a:t>
            </a:r>
            <a:r>
              <a:rPr lang="en-US" sz="1477" dirty="0"/>
              <a:t> </a:t>
            </a:r>
            <a:r>
              <a:rPr lang="en-US" sz="1477" dirty="0" err="1"/>
              <a:t>pada</a:t>
            </a:r>
            <a:r>
              <a:rPr lang="en-US" sz="1477" dirty="0"/>
              <a:t> PENGENDALIAN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602516" y="3627485"/>
            <a:ext cx="2055834" cy="686724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Kondisi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Darurat</a:t>
            </a:r>
            <a:endParaRPr lang="en-US" sz="1846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99307">
            <a:off x="3968025" y="2844409"/>
            <a:ext cx="457293" cy="676885"/>
          </a:xfrm>
          <a:prstGeom prst="rect">
            <a:avLst/>
          </a:prstGeom>
        </p:spPr>
      </p:pic>
      <p:sp>
        <p:nvSpPr>
          <p:cNvPr id="6" name="Heptagon 5"/>
          <p:cNvSpPr/>
          <p:nvPr/>
        </p:nvSpPr>
        <p:spPr>
          <a:xfrm>
            <a:off x="1181391" y="2011691"/>
            <a:ext cx="367710" cy="367710"/>
          </a:xfrm>
          <a:prstGeom prst="heptagon">
            <a:avLst/>
          </a:prstGeom>
          <a:solidFill>
            <a:srgbClr val="339966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62" dirty="0"/>
              <a:t>1</a:t>
            </a:r>
          </a:p>
        </p:txBody>
      </p:sp>
      <p:sp>
        <p:nvSpPr>
          <p:cNvPr id="39" name="Heptagon 38"/>
          <p:cNvSpPr/>
          <p:nvPr/>
        </p:nvSpPr>
        <p:spPr>
          <a:xfrm>
            <a:off x="1181391" y="2798562"/>
            <a:ext cx="367710" cy="367710"/>
          </a:xfrm>
          <a:prstGeom prst="heptagon">
            <a:avLst/>
          </a:prstGeom>
          <a:solidFill>
            <a:srgbClr val="FFCC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62" dirty="0"/>
              <a:t>2</a:t>
            </a:r>
          </a:p>
        </p:txBody>
      </p:sp>
      <p:sp>
        <p:nvSpPr>
          <p:cNvPr id="40" name="Heptagon 39"/>
          <p:cNvSpPr/>
          <p:nvPr/>
        </p:nvSpPr>
        <p:spPr>
          <a:xfrm>
            <a:off x="1181391" y="3575529"/>
            <a:ext cx="367710" cy="367710"/>
          </a:xfrm>
          <a:prstGeom prst="heptagon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62" dirty="0"/>
              <a:t>3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83832" y="243016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Tindakan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Perencanaan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( </a:t>
            </a:r>
            <a:r>
              <a:rPr lang="en-US" i="1" u="sng" dirty="0">
                <a:solidFill>
                  <a:srgbClr val="FF000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SMK3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 6.1.4 )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96413" flipV="1">
            <a:off x="6187597" y="3674742"/>
            <a:ext cx="435855" cy="71884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79389" y="4652357"/>
            <a:ext cx="3307411" cy="16312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/>
              <a:t>Evaluasi</a:t>
            </a:r>
            <a:r>
              <a:rPr lang="en-US" sz="2000" dirty="0"/>
              <a:t> </a:t>
            </a:r>
            <a:r>
              <a:rPr lang="en-US" sz="2000" dirty="0" err="1"/>
              <a:t>efektifitas</a:t>
            </a:r>
            <a:r>
              <a:rPr lang="en-US" sz="2000" dirty="0"/>
              <a:t> </a:t>
            </a:r>
            <a:r>
              <a:rPr lang="en-US" sz="2000" dirty="0" err="1"/>
              <a:t>tindakan</a:t>
            </a:r>
            <a:r>
              <a:rPr lang="en-US" sz="2000" dirty="0"/>
              <a:t> </a:t>
            </a:r>
            <a:r>
              <a:rPr lang="en-US" sz="2000" dirty="0" err="1"/>
              <a:t>perencanaan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err="1"/>
              <a:t>Mengintegrasikan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diterapkan</a:t>
            </a:r>
            <a:r>
              <a:rPr lang="en-US" sz="2000" dirty="0"/>
              <a:t> </a:t>
            </a:r>
            <a:r>
              <a:rPr lang="en-US" sz="2000" dirty="0" err="1"/>
              <a:t>kedalam</a:t>
            </a:r>
            <a:r>
              <a:rPr lang="en-US" sz="2000" dirty="0"/>
              <a:t> proses </a:t>
            </a:r>
            <a:r>
              <a:rPr lang="en-US" sz="2000" dirty="0" err="1"/>
              <a:t>bisnis</a:t>
            </a:r>
            <a:r>
              <a:rPr lang="en-US" sz="2000" dirty="0"/>
              <a:t> </a:t>
            </a:r>
            <a:r>
              <a:rPr lang="en-US" sz="2000" dirty="0" err="1"/>
              <a:t>lainnya</a:t>
            </a:r>
            <a:endParaRPr lang="en-US" sz="2000" dirty="0"/>
          </a:p>
        </p:txBody>
      </p:sp>
      <p:sp>
        <p:nvSpPr>
          <p:cNvPr id="35" name="Rectangle 1"/>
          <p:cNvSpPr>
            <a:spLocks noChangeArrowheads="1"/>
          </p:cNvSpPr>
          <p:nvPr/>
        </p:nvSpPr>
        <p:spPr bwMode="auto">
          <a:xfrm>
            <a:off x="457200" y="4690027"/>
            <a:ext cx="4667124" cy="99445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77" dirty="0" err="1"/>
              <a:t>Ketika</a:t>
            </a:r>
            <a:r>
              <a:rPr lang="en-US" sz="1477" dirty="0"/>
              <a:t> </a:t>
            </a:r>
            <a:r>
              <a:rPr lang="en-US" sz="1477" dirty="0" err="1"/>
              <a:t>menetapkan</a:t>
            </a:r>
            <a:r>
              <a:rPr lang="en-US" sz="1477" dirty="0"/>
              <a:t> </a:t>
            </a:r>
            <a:r>
              <a:rPr lang="en-US" sz="1477" dirty="0" err="1"/>
              <a:t>tindakan</a:t>
            </a:r>
            <a:r>
              <a:rPr lang="en-US" sz="1477" dirty="0"/>
              <a:t>, </a:t>
            </a:r>
            <a:r>
              <a:rPr lang="en-US" sz="1477" dirty="0" err="1"/>
              <a:t>organisasi</a:t>
            </a:r>
            <a:r>
              <a:rPr lang="en-US" sz="1477" dirty="0"/>
              <a:t> </a:t>
            </a:r>
            <a:r>
              <a:rPr lang="en-US" sz="1477" dirty="0" err="1"/>
              <a:t>mempertimbangkan</a:t>
            </a:r>
            <a:r>
              <a:rPr lang="en-US" sz="1477" dirty="0"/>
              <a:t> PRAKTEK TERBAIK, PILIHAN TEKNOLOGI, KEUANGAN </a:t>
            </a:r>
            <a:r>
              <a:rPr lang="en-US" sz="1477" dirty="0" err="1"/>
              <a:t>dan</a:t>
            </a:r>
            <a:r>
              <a:rPr lang="en-US" sz="1477" dirty="0"/>
              <a:t> PERSYARATAN BISNIS DAN OPERASIONAL</a:t>
            </a:r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5111F896-B11A-443A-99E1-2F72DD96D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328" y="38434"/>
            <a:ext cx="2813440" cy="24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1">
            <a:extLst>
              <a:ext uri="{FF2B5EF4-FFF2-40B4-BE49-F238E27FC236}">
                <a16:creationId xmlns:a16="http://schemas.microsoft.com/office/drawing/2014/main" id="{762343CD-8C8D-4FC8-8711-3CDC8BA1E692}"/>
              </a:ext>
            </a:extLst>
          </p:cNvPr>
          <p:cNvSpPr txBox="1">
            <a:spLocks/>
          </p:cNvSpPr>
          <p:nvPr/>
        </p:nvSpPr>
        <p:spPr>
          <a:xfrm>
            <a:off x="-20156" y="6492867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9921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Left Arrow 16"/>
          <p:cNvSpPr/>
          <p:nvPr/>
        </p:nvSpPr>
        <p:spPr>
          <a:xfrm rot="10800000">
            <a:off x="5674959" y="1210763"/>
            <a:ext cx="488969" cy="1415846"/>
          </a:xfrm>
          <a:prstGeom prst="leftArrow">
            <a:avLst/>
          </a:prstGeom>
          <a:solidFill>
            <a:srgbClr val="00FF0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5" name="TextBox 24"/>
          <p:cNvSpPr txBox="1"/>
          <p:nvPr/>
        </p:nvSpPr>
        <p:spPr>
          <a:xfrm>
            <a:off x="240397" y="3324575"/>
            <a:ext cx="3253043" cy="29328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46" b="1" dirty="0" err="1">
                <a:latin typeface="Arial Narrow" pitchFamily="34" charset="0"/>
              </a:rPr>
              <a:t>Sasaran</a:t>
            </a:r>
            <a:r>
              <a:rPr lang="en-US" sz="1846" b="1" dirty="0">
                <a:latin typeface="Arial Narrow" pitchFamily="34" charset="0"/>
              </a:rPr>
              <a:t> MK3L </a:t>
            </a:r>
            <a:r>
              <a:rPr lang="en-US" sz="1846" b="1" dirty="0" err="1">
                <a:latin typeface="Arial Narrow" pitchFamily="34" charset="0"/>
              </a:rPr>
              <a:t>harus</a:t>
            </a:r>
            <a:r>
              <a:rPr lang="en-US" sz="1846" b="1" dirty="0">
                <a:latin typeface="Arial Narrow" pitchFamily="34" charset="0"/>
              </a:rPr>
              <a:t> :</a:t>
            </a:r>
          </a:p>
          <a:p>
            <a:pPr marL="316531" indent="-316531">
              <a:buAutoNum type="arabicPeriod"/>
            </a:pPr>
            <a:r>
              <a:rPr lang="en-US" sz="1846" dirty="0" err="1">
                <a:latin typeface="Arial Narrow" pitchFamily="34" charset="0"/>
              </a:rPr>
              <a:t>ditetapkan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pada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fungsi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dan</a:t>
            </a:r>
            <a:r>
              <a:rPr lang="en-US" sz="1846" dirty="0">
                <a:latin typeface="Arial Narrow" pitchFamily="34" charset="0"/>
              </a:rPr>
              <a:t> level yang </a:t>
            </a:r>
            <a:r>
              <a:rPr lang="en-US" sz="1846" dirty="0" err="1">
                <a:latin typeface="Arial Narrow" pitchFamily="34" charset="0"/>
              </a:rPr>
              <a:t>relevan</a:t>
            </a:r>
            <a:endParaRPr lang="en-US" sz="1846" dirty="0">
              <a:latin typeface="Arial Narrow" pitchFamily="34" charset="0"/>
            </a:endParaRPr>
          </a:p>
          <a:p>
            <a:pPr marL="316531" indent="-316531">
              <a:buAutoNum type="arabicPeriod"/>
            </a:pPr>
            <a:r>
              <a:rPr lang="en-US" sz="1846" dirty="0" err="1">
                <a:latin typeface="Arial Narrow" pitchFamily="34" charset="0"/>
              </a:rPr>
              <a:t>konsisten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dengan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kebijakan</a:t>
            </a:r>
            <a:r>
              <a:rPr lang="en-US" sz="1846" dirty="0">
                <a:latin typeface="Arial Narrow" pitchFamily="34" charset="0"/>
              </a:rPr>
              <a:t> MK3L</a:t>
            </a:r>
          </a:p>
          <a:p>
            <a:pPr marL="316531" indent="-316531">
              <a:buAutoNum type="arabicPeriod"/>
            </a:pPr>
            <a:r>
              <a:rPr lang="en-US" sz="1846" dirty="0" err="1">
                <a:latin typeface="Arial Narrow" pitchFamily="34" charset="0"/>
              </a:rPr>
              <a:t>terukur</a:t>
            </a:r>
            <a:r>
              <a:rPr lang="en-US" sz="1846" dirty="0">
                <a:latin typeface="Arial Narrow" pitchFamily="34" charset="0"/>
              </a:rPr>
              <a:t> (</a:t>
            </a:r>
            <a:r>
              <a:rPr lang="en-US" sz="1846" dirty="0" err="1">
                <a:latin typeface="Arial Narrow" pitchFamily="34" charset="0"/>
              </a:rPr>
              <a:t>jika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dapat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dilakukan</a:t>
            </a:r>
            <a:r>
              <a:rPr lang="en-US" sz="1846" dirty="0">
                <a:latin typeface="Arial Narrow" pitchFamily="34" charset="0"/>
              </a:rPr>
              <a:t>)</a:t>
            </a:r>
          </a:p>
          <a:p>
            <a:pPr marL="316531" indent="-316531">
              <a:buAutoNum type="arabicPeriod"/>
            </a:pPr>
            <a:r>
              <a:rPr lang="en-US" sz="1846" u="sng" dirty="0" err="1">
                <a:solidFill>
                  <a:srgbClr val="FF0000"/>
                </a:solidFill>
                <a:latin typeface="Arial Narrow" pitchFamily="34" charset="0"/>
              </a:rPr>
              <a:t>dikonsultasikan</a:t>
            </a:r>
            <a:r>
              <a:rPr lang="en-US" sz="1846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u="sng" dirty="0" err="1">
                <a:solidFill>
                  <a:srgbClr val="FF0000"/>
                </a:solidFill>
                <a:latin typeface="Arial Narrow" pitchFamily="34" charset="0"/>
              </a:rPr>
              <a:t>dengan</a:t>
            </a:r>
            <a:r>
              <a:rPr lang="en-US" sz="1846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846" u="sng" dirty="0" err="1">
                <a:solidFill>
                  <a:srgbClr val="FF0000"/>
                </a:solidFill>
                <a:latin typeface="Arial Narrow" pitchFamily="34" charset="0"/>
              </a:rPr>
              <a:t>pekerja</a:t>
            </a:r>
            <a:endParaRPr lang="en-US" sz="1846" u="sng" dirty="0">
              <a:solidFill>
                <a:srgbClr val="FF0000"/>
              </a:solidFill>
              <a:latin typeface="Arial Narrow" pitchFamily="34" charset="0"/>
            </a:endParaRPr>
          </a:p>
          <a:p>
            <a:pPr marL="316531" indent="-316531">
              <a:buAutoNum type="arabicPeriod"/>
            </a:pPr>
            <a:r>
              <a:rPr lang="en-US" sz="1846" dirty="0" err="1">
                <a:latin typeface="Arial Narrow" pitchFamily="34" charset="0"/>
              </a:rPr>
              <a:t>dipantau</a:t>
            </a:r>
            <a:endParaRPr lang="en-US" sz="1846" dirty="0">
              <a:latin typeface="Arial Narrow" pitchFamily="34" charset="0"/>
            </a:endParaRPr>
          </a:p>
          <a:p>
            <a:pPr marL="316531" indent="-316531">
              <a:buAutoNum type="arabicPeriod"/>
            </a:pPr>
            <a:r>
              <a:rPr lang="en-US" sz="1846" dirty="0" err="1">
                <a:latin typeface="Arial Narrow" pitchFamily="34" charset="0"/>
              </a:rPr>
              <a:t>dikomunikasikan</a:t>
            </a:r>
            <a:endParaRPr lang="en-US" sz="1846" dirty="0">
              <a:latin typeface="Arial Narrow" pitchFamily="34" charset="0"/>
            </a:endParaRPr>
          </a:p>
          <a:p>
            <a:pPr marL="316531" indent="-316531">
              <a:buAutoNum type="arabicPeriod"/>
            </a:pPr>
            <a:r>
              <a:rPr lang="en-US" sz="1846" dirty="0" err="1">
                <a:latin typeface="Arial Narrow" pitchFamily="34" charset="0"/>
              </a:rPr>
              <a:t>dimutakhirkan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jika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sesuai</a:t>
            </a:r>
            <a:endParaRPr lang="en-US" sz="1846" dirty="0">
              <a:latin typeface="Arial Narrow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86165" y="3570834"/>
            <a:ext cx="5147533" cy="236475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latin typeface="Arial Narrow" pitchFamily="34" charset="0"/>
              </a:defRPr>
            </a:lvl1pPr>
          </a:lstStyle>
          <a:p>
            <a:r>
              <a:rPr lang="en-US" sz="1846" dirty="0" err="1"/>
              <a:t>Tindakan</a:t>
            </a:r>
            <a:r>
              <a:rPr lang="en-US" sz="1846" dirty="0"/>
              <a:t> </a:t>
            </a:r>
            <a:r>
              <a:rPr lang="en-US" sz="1846" dirty="0" err="1"/>
              <a:t>perencanaan</a:t>
            </a:r>
            <a:r>
              <a:rPr lang="en-US" sz="1846" dirty="0"/>
              <a:t> </a:t>
            </a:r>
            <a:r>
              <a:rPr lang="en-US" sz="1846" dirty="0" err="1"/>
              <a:t>untuk</a:t>
            </a:r>
            <a:r>
              <a:rPr lang="en-US" sz="1846" dirty="0"/>
              <a:t> </a:t>
            </a:r>
            <a:r>
              <a:rPr lang="en-US" sz="1846" dirty="0" err="1"/>
              <a:t>mencapai</a:t>
            </a:r>
            <a:r>
              <a:rPr lang="en-US" sz="1846" dirty="0"/>
              <a:t> </a:t>
            </a:r>
            <a:r>
              <a:rPr lang="en-US" sz="1846" dirty="0" err="1"/>
              <a:t>sasaran</a:t>
            </a:r>
            <a:r>
              <a:rPr lang="en-US" sz="1846" dirty="0"/>
              <a:t> MK3L</a:t>
            </a:r>
          </a:p>
          <a:p>
            <a:pPr marL="422041" indent="-422041">
              <a:buFont typeface="+mj-lt"/>
              <a:buAutoNum type="arabicPeriod"/>
            </a:pPr>
            <a:r>
              <a:rPr lang="en-US" sz="1846" b="0" dirty="0" err="1"/>
              <a:t>apa</a:t>
            </a:r>
            <a:r>
              <a:rPr lang="en-US" sz="1846" b="0" dirty="0"/>
              <a:t> yang </a:t>
            </a:r>
            <a:r>
              <a:rPr lang="en-US" sz="1846" b="0" dirty="0" err="1"/>
              <a:t>akan</a:t>
            </a:r>
            <a:r>
              <a:rPr lang="en-US" sz="1846" b="0" dirty="0"/>
              <a:t> </a:t>
            </a:r>
            <a:r>
              <a:rPr lang="en-US" sz="1846" b="0" dirty="0" err="1"/>
              <a:t>dilakukan</a:t>
            </a:r>
            <a:endParaRPr lang="en-US" sz="1846" b="0" dirty="0"/>
          </a:p>
          <a:p>
            <a:pPr marL="422041" indent="-422041">
              <a:buFont typeface="+mj-lt"/>
              <a:buAutoNum type="arabicPeriod"/>
            </a:pPr>
            <a:r>
              <a:rPr lang="en-US" sz="1846" b="0" dirty="0" err="1"/>
              <a:t>sumber</a:t>
            </a:r>
            <a:r>
              <a:rPr lang="en-US" sz="1846" b="0" dirty="0"/>
              <a:t> </a:t>
            </a:r>
            <a:r>
              <a:rPr lang="en-US" sz="1846" b="0" dirty="0" err="1"/>
              <a:t>daya</a:t>
            </a:r>
            <a:r>
              <a:rPr lang="en-US" sz="1846" b="0" dirty="0"/>
              <a:t> </a:t>
            </a:r>
            <a:r>
              <a:rPr lang="en-US" sz="1846" b="0" dirty="0" err="1"/>
              <a:t>apa</a:t>
            </a:r>
            <a:r>
              <a:rPr lang="en-US" sz="1846" b="0" dirty="0"/>
              <a:t> yang </a:t>
            </a:r>
            <a:r>
              <a:rPr lang="en-US" sz="1846" b="0" dirty="0" err="1"/>
              <a:t>akan</a:t>
            </a:r>
            <a:r>
              <a:rPr lang="en-US" sz="1846" b="0" dirty="0"/>
              <a:t> </a:t>
            </a:r>
            <a:r>
              <a:rPr lang="en-US" sz="1846" b="0" dirty="0" err="1"/>
              <a:t>diperlukan</a:t>
            </a:r>
            <a:endParaRPr lang="en-US" sz="1846" b="0" dirty="0"/>
          </a:p>
          <a:p>
            <a:pPr marL="422041" indent="-422041">
              <a:buFont typeface="+mj-lt"/>
              <a:buAutoNum type="arabicPeriod"/>
            </a:pPr>
            <a:r>
              <a:rPr lang="en-US" sz="1846" b="0" dirty="0" err="1"/>
              <a:t>siapa</a:t>
            </a:r>
            <a:r>
              <a:rPr lang="en-US" sz="1846" b="0" dirty="0"/>
              <a:t> yang </a:t>
            </a:r>
            <a:r>
              <a:rPr lang="en-US" sz="1846" b="0" dirty="0" err="1"/>
              <a:t>akan</a:t>
            </a:r>
            <a:r>
              <a:rPr lang="en-US" sz="1846" b="0" dirty="0"/>
              <a:t> </a:t>
            </a:r>
            <a:r>
              <a:rPr lang="en-US" sz="1846" b="0" dirty="0" err="1"/>
              <a:t>bertanggung</a:t>
            </a:r>
            <a:r>
              <a:rPr lang="en-US" sz="1846" b="0" dirty="0"/>
              <a:t> </a:t>
            </a:r>
            <a:r>
              <a:rPr lang="en-US" sz="1846" b="0" dirty="0" err="1"/>
              <a:t>jawab</a:t>
            </a:r>
            <a:endParaRPr lang="en-US" sz="1846" b="0" dirty="0"/>
          </a:p>
          <a:p>
            <a:pPr marL="422041" indent="-422041">
              <a:buFont typeface="+mj-lt"/>
              <a:buAutoNum type="arabicPeriod"/>
            </a:pPr>
            <a:r>
              <a:rPr lang="en-US" sz="1846" b="0" dirty="0" err="1"/>
              <a:t>kapan</a:t>
            </a:r>
            <a:r>
              <a:rPr lang="en-US" sz="1846" b="0" dirty="0"/>
              <a:t> </a:t>
            </a:r>
            <a:r>
              <a:rPr lang="en-US" sz="1846" b="0" dirty="0" err="1"/>
              <a:t>akan</a:t>
            </a:r>
            <a:r>
              <a:rPr lang="en-US" sz="1846" b="0" dirty="0"/>
              <a:t> </a:t>
            </a:r>
            <a:r>
              <a:rPr lang="en-US" sz="1846" b="0" dirty="0" err="1"/>
              <a:t>diselesaikan</a:t>
            </a:r>
            <a:endParaRPr lang="en-US" sz="1846" b="0" dirty="0"/>
          </a:p>
          <a:p>
            <a:pPr marL="422041" indent="-422041">
              <a:buFont typeface="+mj-lt"/>
              <a:buAutoNum type="arabicPeriod"/>
            </a:pPr>
            <a:r>
              <a:rPr lang="en-US" sz="1846" b="0" dirty="0" err="1"/>
              <a:t>bagaimana</a:t>
            </a:r>
            <a:r>
              <a:rPr lang="en-US" sz="1846" b="0" dirty="0"/>
              <a:t> </a:t>
            </a:r>
            <a:r>
              <a:rPr lang="en-US" sz="1846" b="0" dirty="0" err="1"/>
              <a:t>hasilnya</a:t>
            </a:r>
            <a:r>
              <a:rPr lang="en-US" sz="1846" b="0" dirty="0"/>
              <a:t> </a:t>
            </a:r>
            <a:r>
              <a:rPr lang="en-US" sz="1846" b="0" dirty="0" err="1"/>
              <a:t>akan</a:t>
            </a:r>
            <a:r>
              <a:rPr lang="en-US" sz="1846" b="0" dirty="0"/>
              <a:t> di </a:t>
            </a:r>
            <a:r>
              <a:rPr lang="en-US" sz="1846" b="0" dirty="0" err="1"/>
              <a:t>evaluasi</a:t>
            </a:r>
            <a:r>
              <a:rPr lang="en-US" sz="1846" b="0" dirty="0"/>
              <a:t>, </a:t>
            </a:r>
            <a:r>
              <a:rPr lang="en-US" sz="1846" b="0" dirty="0" err="1"/>
              <a:t>termasuk</a:t>
            </a:r>
            <a:r>
              <a:rPr lang="en-US" sz="1846" b="0" dirty="0"/>
              <a:t> </a:t>
            </a:r>
            <a:r>
              <a:rPr lang="en-US" sz="1846" b="0" dirty="0" err="1"/>
              <a:t>indikator</a:t>
            </a:r>
            <a:r>
              <a:rPr lang="en-US" sz="1846" b="0" dirty="0"/>
              <a:t> </a:t>
            </a:r>
            <a:r>
              <a:rPr lang="en-US" sz="1846" b="0" dirty="0" err="1"/>
              <a:t>pencapaian</a:t>
            </a:r>
            <a:endParaRPr lang="en-US" sz="1846" b="0" dirty="0"/>
          </a:p>
          <a:p>
            <a:pPr marL="422041" indent="-422041">
              <a:buFont typeface="+mj-lt"/>
              <a:buAutoNum type="arabicPeriod"/>
            </a:pPr>
            <a:r>
              <a:rPr lang="en-US" sz="1846" b="0" dirty="0" err="1"/>
              <a:t>bagaimana</a:t>
            </a:r>
            <a:r>
              <a:rPr lang="en-US" sz="1846" b="0" dirty="0"/>
              <a:t> di </a:t>
            </a:r>
            <a:r>
              <a:rPr lang="en-US" sz="1846" b="0" dirty="0" err="1"/>
              <a:t>integrasi</a:t>
            </a:r>
            <a:r>
              <a:rPr lang="en-US" sz="1846" b="0" dirty="0"/>
              <a:t> </a:t>
            </a:r>
            <a:r>
              <a:rPr lang="en-US" sz="1846" b="0" dirty="0" err="1"/>
              <a:t>kan</a:t>
            </a:r>
            <a:r>
              <a:rPr lang="en-US" sz="1846" b="0" dirty="0"/>
              <a:t> </a:t>
            </a:r>
            <a:r>
              <a:rPr lang="en-US" sz="1846" b="0" dirty="0" err="1"/>
              <a:t>ke</a:t>
            </a:r>
            <a:r>
              <a:rPr lang="en-US" sz="1846" b="0" dirty="0"/>
              <a:t> proses </a:t>
            </a:r>
            <a:r>
              <a:rPr lang="en-US" sz="1846" b="0" dirty="0" err="1"/>
              <a:t>bisnis</a:t>
            </a:r>
            <a:endParaRPr lang="en-US" sz="1846" b="0" dirty="0"/>
          </a:p>
        </p:txBody>
      </p:sp>
      <p:sp>
        <p:nvSpPr>
          <p:cNvPr id="37" name="Rectangle 36"/>
          <p:cNvSpPr/>
          <p:nvPr/>
        </p:nvSpPr>
        <p:spPr>
          <a:xfrm>
            <a:off x="216994" y="744974"/>
            <a:ext cx="2055834" cy="675249"/>
          </a:xfrm>
          <a:prstGeom prst="rect">
            <a:avLst/>
          </a:prstGeom>
          <a:solidFill>
            <a:srgbClr val="339966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Persyaratan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Hukum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dan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Persyaratan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Lain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16994" y="1562122"/>
            <a:ext cx="2055834" cy="675249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Risiko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dan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Peluang</a:t>
            </a:r>
            <a:endParaRPr lang="en-US" sz="1846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16994" y="2379271"/>
            <a:ext cx="2055834" cy="686724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bg1"/>
                </a:solidFill>
                <a:latin typeface="Arial Narrow" pitchFamily="34" charset="0"/>
              </a:rPr>
              <a:t>Kriteria</a:t>
            </a:r>
            <a:r>
              <a:rPr lang="en-US" sz="1846" dirty="0">
                <a:solidFill>
                  <a:schemeClr val="bg1"/>
                </a:solidFill>
                <a:latin typeface="Arial Narrow" pitchFamily="34" charset="0"/>
              </a:rPr>
              <a:t> Performa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545281" y="1466583"/>
            <a:ext cx="2389390" cy="10667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>
                <a:solidFill>
                  <a:schemeClr val="tx1"/>
                </a:solidFill>
                <a:latin typeface="Arial Narrow" pitchFamily="34" charset="0"/>
              </a:rPr>
              <a:t>Program </a:t>
            </a:r>
            <a:r>
              <a:rPr lang="en-US" sz="1846" dirty="0" err="1">
                <a:solidFill>
                  <a:schemeClr val="tx1"/>
                </a:solidFill>
                <a:latin typeface="Arial Narrow" pitchFamily="34" charset="0"/>
              </a:rPr>
              <a:t>Pencapaian</a:t>
            </a:r>
            <a:r>
              <a:rPr lang="en-US" sz="1846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846" dirty="0" err="1">
                <a:solidFill>
                  <a:schemeClr val="tx1"/>
                </a:solidFill>
                <a:latin typeface="Arial Narrow" pitchFamily="34" charset="0"/>
              </a:rPr>
              <a:t>Sasaran</a:t>
            </a:r>
            <a:r>
              <a:rPr lang="en-US" sz="1846" dirty="0">
                <a:solidFill>
                  <a:schemeClr val="tx1"/>
                </a:solidFill>
                <a:latin typeface="Arial Narrow" pitchFamily="34" charset="0"/>
              </a:rPr>
              <a:t> MK3L</a:t>
            </a:r>
          </a:p>
        </p:txBody>
      </p:sp>
      <p:sp>
        <p:nvSpPr>
          <p:cNvPr id="41" name="Left Arrow 40"/>
          <p:cNvSpPr/>
          <p:nvPr/>
        </p:nvSpPr>
        <p:spPr>
          <a:xfrm rot="10800000">
            <a:off x="2735356" y="1210763"/>
            <a:ext cx="488969" cy="1415846"/>
          </a:xfrm>
          <a:prstGeom prst="leftArrow">
            <a:avLst/>
          </a:prstGeom>
          <a:solidFill>
            <a:srgbClr val="00FF0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43" name="Rectangle 42"/>
          <p:cNvSpPr/>
          <p:nvPr/>
        </p:nvSpPr>
        <p:spPr>
          <a:xfrm>
            <a:off x="3470037" y="1413262"/>
            <a:ext cx="2019260" cy="10667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tx1"/>
                </a:solidFill>
                <a:latin typeface="Arial Narrow" pitchFamily="34" charset="0"/>
              </a:rPr>
              <a:t>Sasaran</a:t>
            </a:r>
            <a:r>
              <a:rPr lang="en-US" sz="1846" dirty="0">
                <a:solidFill>
                  <a:schemeClr val="tx1"/>
                </a:solidFill>
                <a:latin typeface="Arial Narrow" pitchFamily="34" charset="0"/>
              </a:rPr>
              <a:t> MK3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46553">
            <a:off x="2836889" y="2599884"/>
            <a:ext cx="1234881" cy="80611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46553" flipV="1">
            <a:off x="6679600" y="2539412"/>
            <a:ext cx="1338198" cy="1085070"/>
          </a:xfrm>
          <a:prstGeom prst="rect">
            <a:avLst/>
          </a:prstGeom>
        </p:spPr>
      </p:pic>
      <p:sp>
        <p:nvSpPr>
          <p:cNvPr id="46" name="Rectangle 1"/>
          <p:cNvSpPr>
            <a:spLocks noChangeArrowheads="1"/>
          </p:cNvSpPr>
          <p:nvPr/>
        </p:nvSpPr>
        <p:spPr bwMode="auto">
          <a:xfrm>
            <a:off x="6414268" y="1082598"/>
            <a:ext cx="2651415" cy="312537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77" dirty="0" err="1"/>
              <a:t>Fokus</a:t>
            </a:r>
            <a:r>
              <a:rPr lang="en-US" sz="1477" dirty="0"/>
              <a:t> </a:t>
            </a:r>
            <a:r>
              <a:rPr lang="en-US" sz="1477" dirty="0" err="1"/>
              <a:t>pada</a:t>
            </a:r>
            <a:r>
              <a:rPr lang="en-US" sz="1477" dirty="0"/>
              <a:t> IMPROVEMENT</a:t>
            </a:r>
          </a:p>
        </p:txBody>
      </p:sp>
      <p:sp>
        <p:nvSpPr>
          <p:cNvPr id="47" name="Rectangle 1"/>
          <p:cNvSpPr>
            <a:spLocks noChangeArrowheads="1"/>
          </p:cNvSpPr>
          <p:nvPr/>
        </p:nvSpPr>
        <p:spPr bwMode="auto">
          <a:xfrm>
            <a:off x="216994" y="6293757"/>
            <a:ext cx="7857461" cy="34810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Organisasi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harus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memelihara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informasi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terdokumentasi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dari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sasaran</a:t>
            </a:r>
            <a:r>
              <a:rPr lang="en-US" sz="1662" dirty="0">
                <a:latin typeface="Arial Narrow" pitchFamily="34" charset="0"/>
              </a:rPr>
              <a:t> K3L.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40396" y="270714"/>
            <a:ext cx="921288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Sasaran</a:t>
            </a:r>
            <a:r>
              <a:rPr lang="en-US" sz="24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K3L dan </a:t>
            </a:r>
            <a:r>
              <a:rPr lang="en-US" sz="24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Perencanaan</a:t>
            </a:r>
            <a:r>
              <a:rPr lang="en-US" sz="24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untuk</a:t>
            </a:r>
            <a:r>
              <a:rPr lang="en-US" sz="24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Mencapai</a:t>
            </a:r>
            <a:r>
              <a:rPr lang="en-US" sz="24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Sasaran</a:t>
            </a:r>
            <a:r>
              <a:rPr lang="en-US" sz="24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( 6.2 )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35BC666-4985-4C24-A3EF-F798A1227914}"/>
              </a:ext>
            </a:extLst>
          </p:cNvPr>
          <p:cNvSpPr txBox="1">
            <a:spLocks/>
          </p:cNvSpPr>
          <p:nvPr/>
        </p:nvSpPr>
        <p:spPr>
          <a:xfrm>
            <a:off x="7641750" y="51846"/>
            <a:ext cx="1502250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u="sng" dirty="0"/>
              <a:t>SM-MK3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84F78476-7CB2-4AC9-B62B-1E762B267AD9}"/>
              </a:ext>
            </a:extLst>
          </p:cNvPr>
          <p:cNvSpPr txBox="1">
            <a:spLocks/>
          </p:cNvSpPr>
          <p:nvPr/>
        </p:nvSpPr>
        <p:spPr>
          <a:xfrm>
            <a:off x="-20156" y="6492867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1688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/>
          </p:cNvGraphicFramePr>
          <p:nvPr>
            <p:extLst/>
          </p:nvPr>
        </p:nvGraphicFramePr>
        <p:xfrm>
          <a:off x="0" y="867195"/>
          <a:ext cx="9144000" cy="5525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0" name="Clip" r:id="rId3" imgW="6503760" imgH="4368600" progId="">
                  <p:embed/>
                </p:oleObj>
              </mc:Choice>
              <mc:Fallback>
                <p:oleObj name="Clip" r:id="rId3" imgW="6503760" imgH="4368600" progId="">
                  <p:embed/>
                  <p:pic>
                    <p:nvPicPr>
                      <p:cNvPr id="205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867195"/>
                        <a:ext cx="9144000" cy="55255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3566161" y="3537745"/>
            <a:ext cx="4663126" cy="916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92" tIns="42497" rIns="84992" bIns="42497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5400" b="1" dirty="0" err="1"/>
              <a:t>Pasal</a:t>
            </a:r>
            <a:r>
              <a:rPr lang="en-US" altLang="en-US" sz="5400" b="1" dirty="0"/>
              <a:t> 7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72FF354-A667-4A87-AE75-9231CBA475D8}"/>
              </a:ext>
            </a:extLst>
          </p:cNvPr>
          <p:cNvSpPr txBox="1">
            <a:spLocks/>
          </p:cNvSpPr>
          <p:nvPr/>
        </p:nvSpPr>
        <p:spPr>
          <a:xfrm>
            <a:off x="-20156" y="6492867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5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4110657" y="3411311"/>
            <a:ext cx="4451444" cy="15820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62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Dukungan</a:t>
            </a:r>
            <a:r>
              <a:rPr lang="en-US" sz="1662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62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dalam</a:t>
            </a:r>
            <a:r>
              <a:rPr lang="en-US" sz="1662" b="1" dirty="0">
                <a:solidFill>
                  <a:schemeClr val="tx1"/>
                </a:solidFill>
                <a:latin typeface="Arial Narrow" panose="020B0606020202030204" pitchFamily="34" charset="0"/>
              </a:rPr>
              <a:t> ISO 9001:2015 &amp; ISO 14001:2015 &amp; ISO 45001:2018 </a:t>
            </a:r>
            <a:r>
              <a:rPr lang="en-US" sz="1662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meliputi</a:t>
            </a:r>
            <a:r>
              <a:rPr lang="en-US" sz="1662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62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berbagai</a:t>
            </a:r>
            <a:r>
              <a:rPr lang="en-US" sz="1662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62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persyaratan</a:t>
            </a:r>
            <a:r>
              <a:rPr lang="en-US" sz="1662" b="1" dirty="0">
                <a:solidFill>
                  <a:schemeClr val="tx1"/>
                </a:solidFill>
                <a:latin typeface="Arial Narrow" panose="020B0606020202030204" pitchFamily="34" charset="0"/>
              </a:rPr>
              <a:t>, di </a:t>
            </a:r>
            <a:r>
              <a:rPr lang="en-US" sz="1662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antaranya</a:t>
            </a:r>
            <a:r>
              <a:rPr lang="en-US" sz="1662" b="1" dirty="0">
                <a:solidFill>
                  <a:schemeClr val="tx1"/>
                </a:solidFill>
                <a:latin typeface="Arial Narrow" panose="020B0606020202030204" pitchFamily="34" charset="0"/>
              </a:rPr>
              <a:t>: </a:t>
            </a:r>
            <a:r>
              <a:rPr lang="en-US" sz="1662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sumberdaya</a:t>
            </a:r>
            <a:r>
              <a:rPr lang="en-US" sz="1662" b="1" dirty="0">
                <a:solidFill>
                  <a:schemeClr val="tx1"/>
                </a:solidFill>
                <a:latin typeface="Arial Narrow" panose="020B0606020202030204" pitchFamily="34" charset="0"/>
              </a:rPr>
              <a:t>, </a:t>
            </a:r>
            <a:r>
              <a:rPr lang="en-US" sz="1662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kompetensi</a:t>
            </a:r>
            <a:r>
              <a:rPr lang="en-US" sz="1662" b="1" dirty="0">
                <a:solidFill>
                  <a:schemeClr val="tx1"/>
                </a:solidFill>
                <a:latin typeface="Arial Narrow" panose="020B0606020202030204" pitchFamily="34" charset="0"/>
              </a:rPr>
              <a:t>, </a:t>
            </a:r>
            <a:r>
              <a:rPr lang="en-US" sz="1662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kepedulian</a:t>
            </a:r>
            <a:r>
              <a:rPr lang="en-US" sz="1662" b="1" dirty="0">
                <a:solidFill>
                  <a:schemeClr val="tx1"/>
                </a:solidFill>
                <a:latin typeface="Arial Narrow" panose="020B0606020202030204" pitchFamily="34" charset="0"/>
              </a:rPr>
              <a:t>, </a:t>
            </a:r>
            <a:r>
              <a:rPr lang="en-US" sz="1662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komunikasi</a:t>
            </a:r>
            <a:r>
              <a:rPr lang="en-US" sz="1662" b="1" dirty="0">
                <a:solidFill>
                  <a:schemeClr val="tx1"/>
                </a:solidFill>
                <a:latin typeface="Arial Narrow" panose="020B0606020202030204" pitchFamily="34" charset="0"/>
              </a:rPr>
              <a:t> dan </a:t>
            </a:r>
            <a:r>
              <a:rPr lang="en-US" sz="1662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informasi</a:t>
            </a:r>
            <a:r>
              <a:rPr lang="en-US" sz="1662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62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terdokumentasi</a:t>
            </a:r>
            <a:endParaRPr lang="en-US" sz="1662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14096" y="1070294"/>
            <a:ext cx="4277133" cy="10583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277" dirty="0">
                <a:latin typeface="Impact" panose="020B0806030902050204" pitchFamily="34" charset="0"/>
              </a:rPr>
              <a:t>7. DUKUNGAN</a:t>
            </a:r>
          </a:p>
        </p:txBody>
      </p:sp>
      <p:sp>
        <p:nvSpPr>
          <p:cNvPr id="2" name="Rectangle 1"/>
          <p:cNvSpPr/>
          <p:nvPr/>
        </p:nvSpPr>
        <p:spPr>
          <a:xfrm>
            <a:off x="3344882" y="2825270"/>
            <a:ext cx="5447426" cy="404325"/>
          </a:xfrm>
          <a:custGeom>
            <a:avLst/>
            <a:gdLst>
              <a:gd name="connsiteX0" fmla="*/ 0 w 6393160"/>
              <a:gd name="connsiteY0" fmla="*/ 0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0 w 6393160"/>
              <a:gd name="connsiteY4" fmla="*/ 0 h 438019"/>
              <a:gd name="connsiteX0" fmla="*/ 428625 w 6393160"/>
              <a:gd name="connsiteY0" fmla="*/ 0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428625 w 6393160"/>
              <a:gd name="connsiteY4" fmla="*/ 0 h 438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3160" h="438019">
                <a:moveTo>
                  <a:pt x="428625" y="0"/>
                </a:moveTo>
                <a:lnTo>
                  <a:pt x="6393160" y="0"/>
                </a:lnTo>
                <a:lnTo>
                  <a:pt x="6393160" y="438019"/>
                </a:lnTo>
                <a:lnTo>
                  <a:pt x="0" y="438019"/>
                </a:lnTo>
                <a:lnTo>
                  <a:pt x="42862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5" name="Rectangle 14"/>
          <p:cNvSpPr/>
          <p:nvPr/>
        </p:nvSpPr>
        <p:spPr>
          <a:xfrm>
            <a:off x="3344036" y="2830780"/>
            <a:ext cx="368136" cy="2132662"/>
          </a:xfrm>
          <a:custGeom>
            <a:avLst/>
            <a:gdLst>
              <a:gd name="connsiteX0" fmla="*/ 0 w 432048"/>
              <a:gd name="connsiteY0" fmla="*/ 0 h 1776063"/>
              <a:gd name="connsiteX1" fmla="*/ 432048 w 432048"/>
              <a:gd name="connsiteY1" fmla="*/ 0 h 1776063"/>
              <a:gd name="connsiteX2" fmla="*/ 432048 w 432048"/>
              <a:gd name="connsiteY2" fmla="*/ 1776063 h 1776063"/>
              <a:gd name="connsiteX3" fmla="*/ 0 w 432048"/>
              <a:gd name="connsiteY3" fmla="*/ 1776063 h 1776063"/>
              <a:gd name="connsiteX4" fmla="*/ 0 w 432048"/>
              <a:gd name="connsiteY4" fmla="*/ 0 h 1776063"/>
              <a:gd name="connsiteX0" fmla="*/ 0 w 432048"/>
              <a:gd name="connsiteY0" fmla="*/ 542925 h 1776063"/>
              <a:gd name="connsiteX1" fmla="*/ 432048 w 432048"/>
              <a:gd name="connsiteY1" fmla="*/ 0 h 1776063"/>
              <a:gd name="connsiteX2" fmla="*/ 432048 w 432048"/>
              <a:gd name="connsiteY2" fmla="*/ 1776063 h 1776063"/>
              <a:gd name="connsiteX3" fmla="*/ 0 w 432048"/>
              <a:gd name="connsiteY3" fmla="*/ 1776063 h 1776063"/>
              <a:gd name="connsiteX4" fmla="*/ 0 w 432048"/>
              <a:gd name="connsiteY4" fmla="*/ 542925 h 1776063"/>
              <a:gd name="connsiteX0" fmla="*/ 0 w 460623"/>
              <a:gd name="connsiteY0" fmla="*/ 471488 h 1776063"/>
              <a:gd name="connsiteX1" fmla="*/ 460623 w 460623"/>
              <a:gd name="connsiteY1" fmla="*/ 0 h 1776063"/>
              <a:gd name="connsiteX2" fmla="*/ 460623 w 460623"/>
              <a:gd name="connsiteY2" fmla="*/ 1776063 h 1776063"/>
              <a:gd name="connsiteX3" fmla="*/ 28575 w 460623"/>
              <a:gd name="connsiteY3" fmla="*/ 1776063 h 1776063"/>
              <a:gd name="connsiteX4" fmla="*/ 0 w 460623"/>
              <a:gd name="connsiteY4" fmla="*/ 471488 h 1776063"/>
              <a:gd name="connsiteX0" fmla="*/ 0 w 446336"/>
              <a:gd name="connsiteY0" fmla="*/ 471488 h 1776063"/>
              <a:gd name="connsiteX1" fmla="*/ 446336 w 446336"/>
              <a:gd name="connsiteY1" fmla="*/ 0 h 1776063"/>
              <a:gd name="connsiteX2" fmla="*/ 446336 w 446336"/>
              <a:gd name="connsiteY2" fmla="*/ 1776063 h 1776063"/>
              <a:gd name="connsiteX3" fmla="*/ 14288 w 446336"/>
              <a:gd name="connsiteY3" fmla="*/ 1776063 h 1776063"/>
              <a:gd name="connsiteX4" fmla="*/ 0 w 446336"/>
              <a:gd name="connsiteY4" fmla="*/ 471488 h 1776063"/>
              <a:gd name="connsiteX0" fmla="*/ 0 w 446336"/>
              <a:gd name="connsiteY0" fmla="*/ 400050 h 1704625"/>
              <a:gd name="connsiteX1" fmla="*/ 417761 w 446336"/>
              <a:gd name="connsiteY1" fmla="*/ 0 h 1704625"/>
              <a:gd name="connsiteX2" fmla="*/ 446336 w 446336"/>
              <a:gd name="connsiteY2" fmla="*/ 1704625 h 1704625"/>
              <a:gd name="connsiteX3" fmla="*/ 14288 w 446336"/>
              <a:gd name="connsiteY3" fmla="*/ 1704625 h 1704625"/>
              <a:gd name="connsiteX4" fmla="*/ 0 w 446336"/>
              <a:gd name="connsiteY4" fmla="*/ 400050 h 1704625"/>
              <a:gd name="connsiteX0" fmla="*/ 0 w 460624"/>
              <a:gd name="connsiteY0" fmla="*/ 326260 h 1704625"/>
              <a:gd name="connsiteX1" fmla="*/ 432049 w 460624"/>
              <a:gd name="connsiteY1" fmla="*/ 0 h 1704625"/>
              <a:gd name="connsiteX2" fmla="*/ 460624 w 460624"/>
              <a:gd name="connsiteY2" fmla="*/ 1704625 h 1704625"/>
              <a:gd name="connsiteX3" fmla="*/ 28576 w 460624"/>
              <a:gd name="connsiteY3" fmla="*/ 1704625 h 1704625"/>
              <a:gd name="connsiteX4" fmla="*/ 0 w 460624"/>
              <a:gd name="connsiteY4" fmla="*/ 326260 h 1704625"/>
              <a:gd name="connsiteX0" fmla="*/ 0 w 460624"/>
              <a:gd name="connsiteY0" fmla="*/ 326260 h 1704625"/>
              <a:gd name="connsiteX1" fmla="*/ 432049 w 460624"/>
              <a:gd name="connsiteY1" fmla="*/ 0 h 1704625"/>
              <a:gd name="connsiteX2" fmla="*/ 460624 w 460624"/>
              <a:gd name="connsiteY2" fmla="*/ 1704625 h 1704625"/>
              <a:gd name="connsiteX3" fmla="*/ 1 w 460624"/>
              <a:gd name="connsiteY3" fmla="*/ 1704625 h 1704625"/>
              <a:gd name="connsiteX4" fmla="*/ 0 w 460624"/>
              <a:gd name="connsiteY4" fmla="*/ 326260 h 1704625"/>
              <a:gd name="connsiteX0" fmla="*/ 0 w 460624"/>
              <a:gd name="connsiteY0" fmla="*/ 326260 h 1704625"/>
              <a:gd name="connsiteX1" fmla="*/ 432049 w 460624"/>
              <a:gd name="connsiteY1" fmla="*/ 0 h 1704625"/>
              <a:gd name="connsiteX2" fmla="*/ 460624 w 460624"/>
              <a:gd name="connsiteY2" fmla="*/ 1388381 h 1704625"/>
              <a:gd name="connsiteX3" fmla="*/ 1 w 460624"/>
              <a:gd name="connsiteY3" fmla="*/ 1704625 h 1704625"/>
              <a:gd name="connsiteX4" fmla="*/ 0 w 460624"/>
              <a:gd name="connsiteY4" fmla="*/ 326260 h 1704625"/>
              <a:gd name="connsiteX0" fmla="*/ 0 w 432049"/>
              <a:gd name="connsiteY0" fmla="*/ 326260 h 1704625"/>
              <a:gd name="connsiteX1" fmla="*/ 432049 w 432049"/>
              <a:gd name="connsiteY1" fmla="*/ 0 h 1704625"/>
              <a:gd name="connsiteX2" fmla="*/ 432049 w 432049"/>
              <a:gd name="connsiteY2" fmla="*/ 1377839 h 1704625"/>
              <a:gd name="connsiteX3" fmla="*/ 1 w 432049"/>
              <a:gd name="connsiteY3" fmla="*/ 1704625 h 1704625"/>
              <a:gd name="connsiteX4" fmla="*/ 0 w 432049"/>
              <a:gd name="connsiteY4" fmla="*/ 326260 h 170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9" h="1704625">
                <a:moveTo>
                  <a:pt x="0" y="326260"/>
                </a:moveTo>
                <a:lnTo>
                  <a:pt x="432049" y="0"/>
                </a:lnTo>
                <a:lnTo>
                  <a:pt x="432049" y="1377839"/>
                </a:lnTo>
                <a:lnTo>
                  <a:pt x="1" y="1704625"/>
                </a:lnTo>
                <a:cubicBezTo>
                  <a:pt x="1" y="1245170"/>
                  <a:pt x="0" y="785715"/>
                  <a:pt x="0" y="32626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7" name="Isosceles Triangle 16"/>
          <p:cNvSpPr/>
          <p:nvPr/>
        </p:nvSpPr>
        <p:spPr>
          <a:xfrm rot="18406825">
            <a:off x="3532188" y="3288409"/>
            <a:ext cx="691470" cy="350766"/>
          </a:xfrm>
          <a:custGeom>
            <a:avLst/>
            <a:gdLst>
              <a:gd name="connsiteX0" fmla="*/ 0 w 792088"/>
              <a:gd name="connsiteY0" fmla="*/ 637530 h 637530"/>
              <a:gd name="connsiteX1" fmla="*/ 396044 w 792088"/>
              <a:gd name="connsiteY1" fmla="*/ 0 h 637530"/>
              <a:gd name="connsiteX2" fmla="*/ 792088 w 792088"/>
              <a:gd name="connsiteY2" fmla="*/ 637530 h 637530"/>
              <a:gd name="connsiteX3" fmla="*/ 0 w 792088"/>
              <a:gd name="connsiteY3" fmla="*/ 637530 h 637530"/>
              <a:gd name="connsiteX0" fmla="*/ 0 w 769425"/>
              <a:gd name="connsiteY0" fmla="*/ 637530 h 637530"/>
              <a:gd name="connsiteX1" fmla="*/ 396044 w 769425"/>
              <a:gd name="connsiteY1" fmla="*/ 0 h 637530"/>
              <a:gd name="connsiteX2" fmla="*/ 769425 w 769425"/>
              <a:gd name="connsiteY2" fmla="*/ 511764 h 637530"/>
              <a:gd name="connsiteX3" fmla="*/ 0 w 769425"/>
              <a:gd name="connsiteY3" fmla="*/ 637530 h 637530"/>
              <a:gd name="connsiteX0" fmla="*/ 0 w 791865"/>
              <a:gd name="connsiteY0" fmla="*/ 368890 h 511764"/>
              <a:gd name="connsiteX1" fmla="*/ 418484 w 791865"/>
              <a:gd name="connsiteY1" fmla="*/ 0 h 511764"/>
              <a:gd name="connsiteX2" fmla="*/ 791865 w 791865"/>
              <a:gd name="connsiteY2" fmla="*/ 511764 h 511764"/>
              <a:gd name="connsiteX3" fmla="*/ 0 w 791865"/>
              <a:gd name="connsiteY3" fmla="*/ 368890 h 511764"/>
              <a:gd name="connsiteX0" fmla="*/ 0 w 694876"/>
              <a:gd name="connsiteY0" fmla="*/ 368890 h 405885"/>
              <a:gd name="connsiteX1" fmla="*/ 418484 w 694876"/>
              <a:gd name="connsiteY1" fmla="*/ 0 h 405885"/>
              <a:gd name="connsiteX2" fmla="*/ 694876 w 694876"/>
              <a:gd name="connsiteY2" fmla="*/ 405885 h 405885"/>
              <a:gd name="connsiteX3" fmla="*/ 0 w 694876"/>
              <a:gd name="connsiteY3" fmla="*/ 368890 h 405885"/>
              <a:gd name="connsiteX0" fmla="*/ 0 w 749093"/>
              <a:gd name="connsiteY0" fmla="*/ 368890 h 454547"/>
              <a:gd name="connsiteX1" fmla="*/ 418484 w 749093"/>
              <a:gd name="connsiteY1" fmla="*/ 0 h 454547"/>
              <a:gd name="connsiteX2" fmla="*/ 749093 w 749093"/>
              <a:gd name="connsiteY2" fmla="*/ 454547 h 454547"/>
              <a:gd name="connsiteX3" fmla="*/ 0 w 749093"/>
              <a:gd name="connsiteY3" fmla="*/ 368890 h 454547"/>
              <a:gd name="connsiteX0" fmla="*/ 0 w 749093"/>
              <a:gd name="connsiteY0" fmla="*/ 326005 h 411662"/>
              <a:gd name="connsiteX1" fmla="*/ 432704 w 749093"/>
              <a:gd name="connsiteY1" fmla="*/ 0 h 411662"/>
              <a:gd name="connsiteX2" fmla="*/ 749093 w 749093"/>
              <a:gd name="connsiteY2" fmla="*/ 411662 h 411662"/>
              <a:gd name="connsiteX3" fmla="*/ 0 w 749093"/>
              <a:gd name="connsiteY3" fmla="*/ 326005 h 41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093" h="411662">
                <a:moveTo>
                  <a:pt x="0" y="326005"/>
                </a:moveTo>
                <a:lnTo>
                  <a:pt x="432704" y="0"/>
                </a:lnTo>
                <a:lnTo>
                  <a:pt x="749093" y="411662"/>
                </a:lnTo>
                <a:lnTo>
                  <a:pt x="0" y="32600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3" name="Rectangle 1"/>
          <p:cNvSpPr/>
          <p:nvPr/>
        </p:nvSpPr>
        <p:spPr>
          <a:xfrm flipH="1" flipV="1">
            <a:off x="351694" y="4558972"/>
            <a:ext cx="3360479" cy="404470"/>
          </a:xfrm>
          <a:custGeom>
            <a:avLst/>
            <a:gdLst>
              <a:gd name="connsiteX0" fmla="*/ 0 w 6393160"/>
              <a:gd name="connsiteY0" fmla="*/ 0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0 w 6393160"/>
              <a:gd name="connsiteY4" fmla="*/ 0 h 438019"/>
              <a:gd name="connsiteX0" fmla="*/ 428625 w 6393160"/>
              <a:gd name="connsiteY0" fmla="*/ 0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428625 w 6393160"/>
              <a:gd name="connsiteY4" fmla="*/ 0 h 438019"/>
              <a:gd name="connsiteX0" fmla="*/ 683391 w 6393160"/>
              <a:gd name="connsiteY0" fmla="*/ 57130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683391 w 6393160"/>
              <a:gd name="connsiteY4" fmla="*/ 57130 h 438019"/>
              <a:gd name="connsiteX0" fmla="*/ 637070 w 6393160"/>
              <a:gd name="connsiteY0" fmla="*/ 14282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637070 w 6393160"/>
              <a:gd name="connsiteY4" fmla="*/ 14282 h 438019"/>
              <a:gd name="connsiteX0" fmla="*/ 590749 w 6393160"/>
              <a:gd name="connsiteY0" fmla="*/ 0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590749 w 6393160"/>
              <a:gd name="connsiteY4" fmla="*/ 0 h 438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3160" h="438019">
                <a:moveTo>
                  <a:pt x="590749" y="0"/>
                </a:moveTo>
                <a:lnTo>
                  <a:pt x="6393160" y="0"/>
                </a:lnTo>
                <a:lnTo>
                  <a:pt x="6393160" y="438019"/>
                </a:lnTo>
                <a:lnTo>
                  <a:pt x="0" y="438019"/>
                </a:lnTo>
                <a:lnTo>
                  <a:pt x="590749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pic>
        <p:nvPicPr>
          <p:cNvPr id="22530" name="Picture 2" descr="http://twainfuture.files.wordpress.com/2011/12/discu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44" y="1898090"/>
            <a:ext cx="3014693" cy="278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598E32EA-3006-488B-AFA3-3D323A26C1FA}"/>
              </a:ext>
            </a:extLst>
          </p:cNvPr>
          <p:cNvSpPr txBox="1">
            <a:spLocks/>
          </p:cNvSpPr>
          <p:nvPr/>
        </p:nvSpPr>
        <p:spPr>
          <a:xfrm>
            <a:off x="-20156" y="6492867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2954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-152952" y="3761752"/>
            <a:ext cx="18775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</a:rPr>
              <a:t>SMM </a:t>
            </a:r>
            <a:r>
              <a:rPr lang="en-US" sz="1400" dirty="0"/>
              <a:t>7.1.2 </a:t>
            </a:r>
            <a:r>
              <a:rPr lang="en-US" sz="1400" dirty="0" err="1"/>
              <a:t>Manusia</a:t>
            </a:r>
            <a:endParaRPr lang="en-US" sz="1400" dirty="0"/>
          </a:p>
          <a:p>
            <a:pPr algn="ctr"/>
            <a:r>
              <a:rPr lang="id-ID" sz="1400" dirty="0"/>
              <a:t>(</a:t>
            </a:r>
            <a:r>
              <a:rPr lang="en-US" sz="1400" dirty="0" err="1"/>
              <a:t>Sesuai</a:t>
            </a:r>
            <a:r>
              <a:rPr lang="en-US" sz="1400" dirty="0"/>
              <a:t> </a:t>
            </a:r>
            <a:r>
              <a:rPr lang="en-US" sz="1400" dirty="0" err="1"/>
              <a:t>kebutuhan</a:t>
            </a:r>
            <a:r>
              <a:rPr lang="id-ID" sz="1400" dirty="0"/>
              <a:t>)</a:t>
            </a: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5675524" y="5601531"/>
            <a:ext cx="2514601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</a:rPr>
              <a:t>SMM  </a:t>
            </a:r>
            <a:r>
              <a:rPr lang="en-US" sz="1400" dirty="0"/>
              <a:t>7.1.5 </a:t>
            </a:r>
            <a:r>
              <a:rPr lang="en-US" sz="1400" dirty="0" err="1"/>
              <a:t>Pantauan</a:t>
            </a:r>
            <a:r>
              <a:rPr lang="en-US" sz="1400" dirty="0"/>
              <a:t> dan </a:t>
            </a:r>
            <a:r>
              <a:rPr lang="en-US" sz="1400" dirty="0" err="1"/>
              <a:t>Pengukuran</a:t>
            </a:r>
            <a:r>
              <a:rPr lang="en-US" sz="1400" dirty="0"/>
              <a:t> </a:t>
            </a:r>
            <a:r>
              <a:rPr lang="en-US" sz="1400" dirty="0" err="1"/>
              <a:t>Sumberdaya</a:t>
            </a:r>
            <a:r>
              <a:rPr lang="en-US" sz="1400" dirty="0"/>
              <a:t> </a:t>
            </a:r>
            <a:endParaRPr lang="id-ID" sz="1400" dirty="0"/>
          </a:p>
          <a:p>
            <a:pPr algn="ctr"/>
            <a:r>
              <a:rPr lang="id-ID" sz="1400" dirty="0"/>
              <a:t>(Terkendali)</a:t>
            </a: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185530" y="550727"/>
            <a:ext cx="4469754" cy="52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8598" indent="-278598" algn="ctr">
              <a:spcBef>
                <a:spcPct val="20000"/>
              </a:spcBef>
              <a:defRPr/>
            </a:pPr>
            <a:r>
              <a:rPr lang="en-US" sz="3200" b="1" i="1" dirty="0" err="1"/>
              <a:t>Sumberdaya</a:t>
            </a:r>
            <a:r>
              <a:rPr lang="id-ID" sz="3200" b="1" i="1" dirty="0"/>
              <a:t> (meliputi):</a:t>
            </a:r>
            <a:endParaRPr lang="en-US" sz="3200" b="1" i="1" dirty="0"/>
          </a:p>
        </p:txBody>
      </p:sp>
      <p:sp>
        <p:nvSpPr>
          <p:cNvPr id="47" name="TextBox 46"/>
          <p:cNvSpPr txBox="1"/>
          <p:nvPr/>
        </p:nvSpPr>
        <p:spPr>
          <a:xfrm>
            <a:off x="6125673" y="3752198"/>
            <a:ext cx="1545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00FF"/>
                </a:solidFill>
              </a:rPr>
              <a:t>Produk</a:t>
            </a:r>
            <a:r>
              <a:rPr lang="en-US" sz="2000" b="1" dirty="0">
                <a:solidFill>
                  <a:srgbClr val="0000FF"/>
                </a:solidFill>
              </a:rPr>
              <a:t> &amp; </a:t>
            </a:r>
            <a:r>
              <a:rPr lang="en-US" sz="2000" b="1" dirty="0" err="1">
                <a:solidFill>
                  <a:srgbClr val="0000FF"/>
                </a:solidFill>
              </a:rPr>
              <a:t>Jasa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45" name="Notched Right Arrow 44"/>
          <p:cNvSpPr/>
          <p:nvPr/>
        </p:nvSpPr>
        <p:spPr>
          <a:xfrm>
            <a:off x="5643428" y="3680396"/>
            <a:ext cx="650623" cy="70025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endCxn id="40" idx="6"/>
          </p:cNvCxnSpPr>
          <p:nvPr/>
        </p:nvCxnSpPr>
        <p:spPr>
          <a:xfrm>
            <a:off x="251520" y="1628801"/>
            <a:ext cx="8171043" cy="25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906652" y="1474261"/>
            <a:ext cx="333443" cy="36004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433130" y="1474261"/>
            <a:ext cx="333443" cy="3600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089120" y="1474261"/>
            <a:ext cx="333443" cy="3600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6" name="Picture 4" descr="C:\Users\MGR\AppData\Roaming\PixelMetrics\CaptureWiz\Temp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379" y="1906104"/>
            <a:ext cx="1521304" cy="109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http://abkldesigns.com/clipart2/ind3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84" y="2006991"/>
            <a:ext cx="1418033" cy="93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40E8EA-54FD-411C-A0AF-9483D69EB940}"/>
              </a:ext>
            </a:extLst>
          </p:cNvPr>
          <p:cNvCxnSpPr>
            <a:cxnSpLocks/>
            <a:stCxn id="47" idx="2"/>
            <a:endCxn id="16" idx="0"/>
          </p:cNvCxnSpPr>
          <p:nvPr/>
        </p:nvCxnSpPr>
        <p:spPr>
          <a:xfrm>
            <a:off x="6898572" y="4460084"/>
            <a:ext cx="34253" cy="1141447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1">
            <a:extLst>
              <a:ext uri="{FF2B5EF4-FFF2-40B4-BE49-F238E27FC236}">
                <a16:creationId xmlns:a16="http://schemas.microsoft.com/office/drawing/2014/main" id="{1DB3C172-15E0-4D89-BD20-317AFFCDF8F2}"/>
              </a:ext>
            </a:extLst>
          </p:cNvPr>
          <p:cNvSpPr txBox="1">
            <a:spLocks/>
          </p:cNvSpPr>
          <p:nvPr/>
        </p:nvSpPr>
        <p:spPr>
          <a:xfrm>
            <a:off x="8275467" y="20702"/>
            <a:ext cx="868533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>
                <a:solidFill>
                  <a:srgbClr val="0000FF"/>
                </a:solidFill>
              </a:rPr>
              <a:t>SMM</a:t>
            </a: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54874F6A-0744-4D3E-9A6C-DA74914AA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398" y="1988841"/>
            <a:ext cx="2688382" cy="52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8598" indent="-278598" algn="ctr">
              <a:spcBef>
                <a:spcPct val="20000"/>
              </a:spcBef>
              <a:defRPr/>
            </a:pPr>
            <a:r>
              <a:rPr lang="en-US" sz="1400" dirty="0">
                <a:solidFill>
                  <a:srgbClr val="0000FF"/>
                </a:solidFill>
              </a:rPr>
              <a:t>SMM</a:t>
            </a:r>
            <a:r>
              <a:rPr lang="en-US" sz="1400" b="1" dirty="0">
                <a:solidFill>
                  <a:srgbClr val="0000FF"/>
                </a:solidFill>
              </a:rPr>
              <a:t>  </a:t>
            </a:r>
            <a:r>
              <a:rPr lang="en-US" sz="1400" dirty="0"/>
              <a:t>7.1.1 </a:t>
            </a:r>
            <a:r>
              <a:rPr lang="en-US" sz="1400" dirty="0" err="1"/>
              <a:t>Menetapkan</a:t>
            </a:r>
            <a:r>
              <a:rPr lang="en-US" sz="1400" dirty="0"/>
              <a:t> dan</a:t>
            </a:r>
          </a:p>
          <a:p>
            <a:pPr marL="278598" indent="-278598" algn="ctr">
              <a:spcBef>
                <a:spcPct val="20000"/>
              </a:spcBef>
              <a:defRPr/>
            </a:pPr>
            <a:r>
              <a:rPr lang="en-US" sz="1400" dirty="0" err="1"/>
              <a:t>menyediakan</a:t>
            </a:r>
            <a:r>
              <a:rPr lang="en-US" sz="1400" dirty="0"/>
              <a:t> </a:t>
            </a:r>
            <a:r>
              <a:rPr lang="en-US" sz="1400" dirty="0" err="1"/>
              <a:t>Sumberdaya</a:t>
            </a:r>
            <a:endParaRPr lang="en-US" sz="14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58B863E-00C4-41BC-B46A-B1F9B3E4E34F}"/>
              </a:ext>
            </a:extLst>
          </p:cNvPr>
          <p:cNvCxnSpPr/>
          <p:nvPr/>
        </p:nvCxnSpPr>
        <p:spPr>
          <a:xfrm flipH="1">
            <a:off x="1166294" y="2733902"/>
            <a:ext cx="1243924" cy="823212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9">
            <a:extLst>
              <a:ext uri="{FF2B5EF4-FFF2-40B4-BE49-F238E27FC236}">
                <a16:creationId xmlns:a16="http://schemas.microsoft.com/office/drawing/2014/main" id="{0CF3DAD6-05E0-4B65-B371-8B9C520CE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529" y="3758092"/>
            <a:ext cx="2035969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</a:rPr>
              <a:t>SMM</a:t>
            </a:r>
            <a:r>
              <a:rPr lang="en-US" sz="1400" dirty="0"/>
              <a:t>  7.1.3 </a:t>
            </a:r>
            <a:r>
              <a:rPr lang="id-ID" sz="1400" dirty="0"/>
              <a:t>Infrastruktur</a:t>
            </a:r>
          </a:p>
          <a:p>
            <a:pPr algn="ctr"/>
            <a:r>
              <a:rPr lang="id-ID" sz="1400" dirty="0"/>
              <a:t>(Terawat &amp; Tidak mengalami kerusakan)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099DDBF-2AE3-4DC7-9AE5-ADC5A13D381C}"/>
              </a:ext>
            </a:extLst>
          </p:cNvPr>
          <p:cNvCxnSpPr>
            <a:endCxn id="50" idx="0"/>
          </p:cNvCxnSpPr>
          <p:nvPr/>
        </p:nvCxnSpPr>
        <p:spPr>
          <a:xfrm>
            <a:off x="3168188" y="2702016"/>
            <a:ext cx="1351217" cy="1073073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939FD39-DEA7-4ED9-9B8C-29C74D128B9A}"/>
              </a:ext>
            </a:extLst>
          </p:cNvPr>
          <p:cNvCxnSpPr/>
          <p:nvPr/>
        </p:nvCxnSpPr>
        <p:spPr>
          <a:xfrm>
            <a:off x="2668110" y="2744896"/>
            <a:ext cx="21421" cy="1020085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0">
            <a:extLst>
              <a:ext uri="{FF2B5EF4-FFF2-40B4-BE49-F238E27FC236}">
                <a16:creationId xmlns:a16="http://schemas.microsoft.com/office/drawing/2014/main" id="{120D05D7-AFE2-4B4B-88C6-4E2C3CE5E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5479" y="3775088"/>
            <a:ext cx="240785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</a:rPr>
              <a:t>SMM</a:t>
            </a:r>
            <a:r>
              <a:rPr lang="en-US" sz="1400" dirty="0"/>
              <a:t> 7.1.4 </a:t>
            </a:r>
            <a:r>
              <a:rPr lang="id-ID" sz="1400" dirty="0"/>
              <a:t>Lingkungan</a:t>
            </a:r>
            <a:r>
              <a:rPr lang="en-US" sz="1400" dirty="0"/>
              <a:t> </a:t>
            </a:r>
            <a:r>
              <a:rPr lang="id-ID" sz="1400" dirty="0"/>
              <a:t>Kerja</a:t>
            </a:r>
            <a:endParaRPr lang="en-US" sz="1400" dirty="0"/>
          </a:p>
          <a:p>
            <a:pPr algn="ctr"/>
            <a:r>
              <a:rPr lang="id-ID" sz="1400" dirty="0"/>
              <a:t>Yang Terkait </a:t>
            </a:r>
            <a:r>
              <a:rPr lang="en-US" sz="1400" dirty="0"/>
              <a:t>Operational</a:t>
            </a:r>
            <a:endParaRPr lang="id-ID" sz="1400" dirty="0"/>
          </a:p>
          <a:p>
            <a:pPr algn="ctr"/>
            <a:r>
              <a:rPr lang="id-ID" sz="1400" dirty="0"/>
              <a:t>(Terkendali)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EC2D2AA-BFDC-42A5-BE5D-B9D18F8C02F4}"/>
              </a:ext>
            </a:extLst>
          </p:cNvPr>
          <p:cNvCxnSpPr/>
          <p:nvPr/>
        </p:nvCxnSpPr>
        <p:spPr>
          <a:xfrm flipH="1" flipV="1">
            <a:off x="2689919" y="4547256"/>
            <a:ext cx="13250" cy="1019728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9">
            <a:extLst>
              <a:ext uri="{FF2B5EF4-FFF2-40B4-BE49-F238E27FC236}">
                <a16:creationId xmlns:a16="http://schemas.microsoft.com/office/drawing/2014/main" id="{A2EBAA60-2178-4C56-A632-0E5920342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936" y="5728195"/>
            <a:ext cx="203596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</a:rPr>
              <a:t>SMM</a:t>
            </a:r>
            <a:r>
              <a:rPr lang="en-US" sz="1400" i="1" u="sng" dirty="0"/>
              <a:t> 7.1.6 </a:t>
            </a:r>
            <a:r>
              <a:rPr lang="en-US" sz="1400" i="1" u="sng" dirty="0" err="1"/>
              <a:t>Pengetahuan</a:t>
            </a:r>
            <a:r>
              <a:rPr lang="en-US" sz="1400" i="1" u="sng" dirty="0"/>
              <a:t> </a:t>
            </a:r>
            <a:r>
              <a:rPr lang="en-US" sz="1400" i="1" u="sng" dirty="0" err="1"/>
              <a:t>Organisasi</a:t>
            </a:r>
            <a:endParaRPr lang="id-ID" sz="1400" i="1" u="sng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07514F4-A4AE-4578-B992-2149D0FDC1FB}"/>
              </a:ext>
            </a:extLst>
          </p:cNvPr>
          <p:cNvCxnSpPr/>
          <p:nvPr/>
        </p:nvCxnSpPr>
        <p:spPr>
          <a:xfrm flipH="1" flipV="1">
            <a:off x="1031516" y="4588346"/>
            <a:ext cx="1388891" cy="1007171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4FF5B2A-CBC4-4080-86F6-EA243D5DC09C}"/>
              </a:ext>
            </a:extLst>
          </p:cNvPr>
          <p:cNvCxnSpPr/>
          <p:nvPr/>
        </p:nvCxnSpPr>
        <p:spPr>
          <a:xfrm flipV="1">
            <a:off x="2979043" y="4547728"/>
            <a:ext cx="1360422" cy="1020995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 descr="C:\Users\MGR\AppData\Roaming\PixelMetrics\CaptureWiz\Temp\1.jpg">
            <a:extLst>
              <a:ext uri="{FF2B5EF4-FFF2-40B4-BE49-F238E27FC236}">
                <a16:creationId xmlns:a16="http://schemas.microsoft.com/office/drawing/2014/main" id="{D6A1085D-C832-4FCD-80DD-6248467AC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202" y="2074922"/>
            <a:ext cx="1004346" cy="93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09B537D2-5805-481E-B00A-84EA6B5C164C}"/>
              </a:ext>
            </a:extLst>
          </p:cNvPr>
          <p:cNvSpPr txBox="1">
            <a:spLocks/>
          </p:cNvSpPr>
          <p:nvPr/>
        </p:nvSpPr>
        <p:spPr>
          <a:xfrm>
            <a:off x="-20156" y="6492867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16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C:\Users\MGR\AppData\Roaming\PixelMetrics\CaptureWiz\Temp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938" y="2626140"/>
            <a:ext cx="1521304" cy="109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966814" y="3952354"/>
            <a:ext cx="2853017" cy="2656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400" b="1" dirty="0" err="1">
                <a:solidFill>
                  <a:srgbClr val="000000"/>
                </a:solidFill>
              </a:rPr>
              <a:t>Lingkungan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dirty="0" err="1">
                <a:solidFill>
                  <a:srgbClr val="000000"/>
                </a:solidFill>
              </a:rPr>
              <a:t>meliputi</a:t>
            </a:r>
            <a:r>
              <a:rPr lang="en-US" sz="1400" b="1" dirty="0">
                <a:solidFill>
                  <a:srgbClr val="000000"/>
                </a:solidFill>
              </a:rPr>
              <a:t> :</a:t>
            </a:r>
          </a:p>
          <a:p>
            <a:pPr marL="295366" indent="-295366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sz="1400" b="1" u="sng" dirty="0" err="1">
                <a:solidFill>
                  <a:srgbClr val="000000"/>
                </a:solidFill>
              </a:rPr>
              <a:t>Sosial</a:t>
            </a:r>
            <a:r>
              <a:rPr lang="en-US" sz="1400" b="1" u="sng" dirty="0">
                <a:solidFill>
                  <a:srgbClr val="000000"/>
                </a:solidFill>
              </a:rPr>
              <a:t> (</a:t>
            </a:r>
            <a:r>
              <a:rPr lang="en-US" sz="1400" b="1" u="sng" dirty="0" err="1">
                <a:solidFill>
                  <a:srgbClr val="000000"/>
                </a:solidFill>
              </a:rPr>
              <a:t>misalnya</a:t>
            </a:r>
            <a:r>
              <a:rPr lang="en-US" sz="1400" b="1" u="sng" dirty="0">
                <a:solidFill>
                  <a:srgbClr val="000000"/>
                </a:solidFill>
              </a:rPr>
              <a:t> non-</a:t>
            </a:r>
            <a:r>
              <a:rPr lang="en-US" sz="1400" b="1" u="sng" dirty="0" err="1">
                <a:solidFill>
                  <a:srgbClr val="000000"/>
                </a:solidFill>
              </a:rPr>
              <a:t>diskriminatif</a:t>
            </a:r>
            <a:r>
              <a:rPr lang="en-US" sz="1400" b="1" u="sng" dirty="0">
                <a:solidFill>
                  <a:srgbClr val="000000"/>
                </a:solidFill>
              </a:rPr>
              <a:t>, </a:t>
            </a:r>
            <a:r>
              <a:rPr lang="en-US" sz="1400" b="1" u="sng" dirty="0" err="1">
                <a:solidFill>
                  <a:srgbClr val="000000"/>
                </a:solidFill>
              </a:rPr>
              <a:t>ketenangan</a:t>
            </a:r>
            <a:r>
              <a:rPr lang="en-US" sz="1400" b="1" u="sng" dirty="0">
                <a:solidFill>
                  <a:srgbClr val="000000"/>
                </a:solidFill>
              </a:rPr>
              <a:t>, non-</a:t>
            </a:r>
            <a:r>
              <a:rPr lang="en-US" sz="1400" b="1" u="sng" dirty="0" err="1">
                <a:solidFill>
                  <a:srgbClr val="000000"/>
                </a:solidFill>
              </a:rPr>
              <a:t>konfrontatif</a:t>
            </a:r>
            <a:r>
              <a:rPr lang="en-US" sz="1400" b="1" u="sng" dirty="0">
                <a:solidFill>
                  <a:srgbClr val="000000"/>
                </a:solidFill>
              </a:rPr>
              <a:t>)</a:t>
            </a:r>
            <a:r>
              <a:rPr lang="en-US" sz="1400" b="1" u="sng" dirty="0"/>
              <a:t> *</a:t>
            </a:r>
            <a:endParaRPr lang="en-US" sz="1400" b="1" u="sng" dirty="0">
              <a:solidFill>
                <a:srgbClr val="000000"/>
              </a:solidFill>
            </a:endParaRPr>
          </a:p>
          <a:p>
            <a:pPr marL="295366" indent="-295366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sz="1400" b="1" u="sng" dirty="0" err="1">
                <a:solidFill>
                  <a:srgbClr val="000000"/>
                </a:solidFill>
              </a:rPr>
              <a:t>Psikologis</a:t>
            </a:r>
            <a:r>
              <a:rPr lang="en-US" sz="1400" b="1" u="sng" dirty="0">
                <a:solidFill>
                  <a:srgbClr val="000000"/>
                </a:solidFill>
              </a:rPr>
              <a:t> (</a:t>
            </a:r>
            <a:r>
              <a:rPr lang="en-US" sz="1400" b="1" u="sng" dirty="0" err="1"/>
              <a:t>misalnya</a:t>
            </a:r>
            <a:r>
              <a:rPr lang="en-US" sz="1400" b="1" u="sng" dirty="0"/>
              <a:t> </a:t>
            </a:r>
            <a:r>
              <a:rPr lang="en-US" sz="1400" b="1" u="sng" dirty="0" err="1"/>
              <a:t>mengurangi-stess</a:t>
            </a:r>
            <a:r>
              <a:rPr lang="en-US" sz="1400" b="1" u="sng" dirty="0"/>
              <a:t>, </a:t>
            </a:r>
            <a:r>
              <a:rPr lang="en-US" sz="1400" b="1" u="sng" dirty="0" err="1"/>
              <a:t>mencegah</a:t>
            </a:r>
            <a:r>
              <a:rPr lang="en-US" sz="1400" b="1" u="sng" dirty="0"/>
              <a:t> </a:t>
            </a:r>
            <a:r>
              <a:rPr lang="en-US" sz="1400" b="1" u="sng" dirty="0" err="1"/>
              <a:t>kelelahan</a:t>
            </a:r>
            <a:r>
              <a:rPr lang="en-US" sz="1400" b="1" u="sng" dirty="0"/>
              <a:t>, </a:t>
            </a:r>
            <a:r>
              <a:rPr lang="en-US" sz="1400" b="1" u="sng" dirty="0" err="1"/>
              <a:t>meredam</a:t>
            </a:r>
            <a:r>
              <a:rPr lang="en-US" sz="1400" b="1" u="sng" dirty="0"/>
              <a:t> </a:t>
            </a:r>
            <a:r>
              <a:rPr lang="en-US" sz="1400" b="1" u="sng" dirty="0" err="1"/>
              <a:t>emosi</a:t>
            </a:r>
            <a:r>
              <a:rPr lang="en-US" sz="1400" b="1" u="sng" dirty="0"/>
              <a:t>). *</a:t>
            </a:r>
            <a:endParaRPr lang="en-US" sz="1400" b="1" u="sng" dirty="0">
              <a:solidFill>
                <a:srgbClr val="000000"/>
              </a:solidFill>
            </a:endParaRPr>
          </a:p>
          <a:p>
            <a:pPr marL="295366" indent="-295366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sz="1400" b="1" dirty="0" err="1">
                <a:solidFill>
                  <a:srgbClr val="000000"/>
                </a:solidFill>
              </a:rPr>
              <a:t>Fisik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dirty="0">
                <a:solidFill>
                  <a:srgbClr val="000000"/>
                </a:solidFill>
              </a:rPr>
              <a:t>(</a:t>
            </a:r>
            <a:r>
              <a:rPr lang="en-US" sz="1400" dirty="0" err="1"/>
              <a:t>misalnya</a:t>
            </a:r>
            <a:r>
              <a:rPr lang="en-US" sz="1400" dirty="0"/>
              <a:t> </a:t>
            </a:r>
            <a:r>
              <a:rPr lang="en-US" sz="1400" dirty="0" err="1"/>
              <a:t>suhu</a:t>
            </a:r>
            <a:r>
              <a:rPr lang="en-US" sz="1400" dirty="0"/>
              <a:t>, </a:t>
            </a:r>
            <a:r>
              <a:rPr lang="en-US" sz="1400" dirty="0" err="1"/>
              <a:t>panas</a:t>
            </a:r>
            <a:r>
              <a:rPr lang="en-US" sz="1400" dirty="0"/>
              <a:t>, </a:t>
            </a:r>
            <a:r>
              <a:rPr lang="en-US" sz="1400" dirty="0" err="1"/>
              <a:t>kelembaban</a:t>
            </a:r>
            <a:r>
              <a:rPr lang="en-US" sz="1400" dirty="0"/>
              <a:t>, </a:t>
            </a:r>
            <a:r>
              <a:rPr lang="en-US" sz="1400" dirty="0" err="1"/>
              <a:t>cahaya</a:t>
            </a:r>
            <a:r>
              <a:rPr lang="en-US" sz="1400" dirty="0"/>
              <a:t>, </a:t>
            </a:r>
            <a:r>
              <a:rPr lang="en-US" sz="1400" dirty="0" err="1"/>
              <a:t>aliran</a:t>
            </a:r>
            <a:r>
              <a:rPr lang="en-US" sz="1400" dirty="0"/>
              <a:t> </a:t>
            </a:r>
            <a:r>
              <a:rPr lang="en-US" sz="1400" dirty="0" err="1"/>
              <a:t>udara</a:t>
            </a:r>
            <a:r>
              <a:rPr lang="en-US" sz="1400" dirty="0"/>
              <a:t>, </a:t>
            </a:r>
            <a:r>
              <a:rPr lang="en-US" sz="1400" dirty="0" err="1"/>
              <a:t>kebersihan</a:t>
            </a:r>
            <a:r>
              <a:rPr lang="en-US" sz="1400" dirty="0"/>
              <a:t>, </a:t>
            </a:r>
            <a:r>
              <a:rPr lang="en-US" sz="1400" dirty="0" err="1"/>
              <a:t>kebisingan</a:t>
            </a:r>
            <a:r>
              <a:rPr lang="en-US" sz="1400" dirty="0"/>
              <a:t>)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3543216" y="4392512"/>
            <a:ext cx="2158756" cy="17727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2225">
            <a:solidFill>
              <a:schemeClr val="accent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95366" indent="-295366">
              <a:lnSpc>
                <a:spcPct val="110000"/>
              </a:lnSpc>
              <a:spcBef>
                <a:spcPct val="30000"/>
              </a:spcBef>
            </a:pPr>
            <a:r>
              <a:rPr lang="id-ID" sz="1400" b="1" dirty="0">
                <a:solidFill>
                  <a:srgbClr val="000000"/>
                </a:solidFill>
              </a:rPr>
              <a:t>Infrastruktur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dirty="0" err="1">
                <a:solidFill>
                  <a:srgbClr val="000000"/>
                </a:solidFill>
              </a:rPr>
              <a:t>meliputi</a:t>
            </a:r>
            <a:r>
              <a:rPr lang="en-US" sz="1400" b="1" dirty="0">
                <a:solidFill>
                  <a:srgbClr val="000000"/>
                </a:solidFill>
              </a:rPr>
              <a:t> :</a:t>
            </a:r>
          </a:p>
          <a:p>
            <a:pPr marL="295366" indent="-295366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id-ID" sz="1400" dirty="0">
                <a:solidFill>
                  <a:srgbClr val="000000"/>
                </a:solidFill>
              </a:rPr>
              <a:t>Gedung</a:t>
            </a:r>
            <a:endParaRPr lang="en-US" sz="1400" dirty="0">
              <a:solidFill>
                <a:srgbClr val="000000"/>
              </a:solidFill>
            </a:endParaRPr>
          </a:p>
          <a:p>
            <a:pPr marL="295366" indent="-295366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id-ID" sz="1400" dirty="0">
                <a:solidFill>
                  <a:srgbClr val="000000"/>
                </a:solidFill>
              </a:rPr>
              <a:t>Peralatan hardware maupun software</a:t>
            </a:r>
            <a:endParaRPr lang="en-US" sz="1400" dirty="0">
              <a:solidFill>
                <a:srgbClr val="000000"/>
              </a:solidFill>
            </a:endParaRPr>
          </a:p>
          <a:p>
            <a:pPr marL="295366" indent="-295366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id-ID" sz="1400" dirty="0">
                <a:solidFill>
                  <a:srgbClr val="000000"/>
                </a:solidFill>
              </a:rPr>
              <a:t>Kendaraan</a:t>
            </a:r>
            <a:endParaRPr lang="en-US" sz="1400" dirty="0">
              <a:solidFill>
                <a:srgbClr val="000000"/>
              </a:solidFill>
            </a:endParaRPr>
          </a:p>
          <a:p>
            <a:pPr marL="295366" indent="-295366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id-ID" sz="1400" dirty="0">
                <a:solidFill>
                  <a:srgbClr val="000000"/>
                </a:solidFill>
              </a:rPr>
              <a:t>Sistem Informasi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432312" y="1571915"/>
            <a:ext cx="2691047" cy="25914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95366" indent="-295366">
              <a:lnSpc>
                <a:spcPct val="110000"/>
              </a:lnSpc>
              <a:spcBef>
                <a:spcPct val="30000"/>
              </a:spcBef>
            </a:pPr>
            <a:r>
              <a:rPr lang="en-US" sz="1400" b="1" dirty="0">
                <a:solidFill>
                  <a:srgbClr val="000000"/>
                </a:solidFill>
              </a:rPr>
              <a:t>	</a:t>
            </a:r>
            <a:r>
              <a:rPr lang="en-US" sz="1400" b="1" dirty="0" err="1">
                <a:solidFill>
                  <a:srgbClr val="000000"/>
                </a:solidFill>
              </a:rPr>
              <a:t>Menetapkan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dirty="0" err="1">
                <a:solidFill>
                  <a:srgbClr val="000000"/>
                </a:solidFill>
              </a:rPr>
              <a:t>dan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dirty="0" err="1">
                <a:solidFill>
                  <a:srgbClr val="000000"/>
                </a:solidFill>
              </a:rPr>
              <a:t>menyediakan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dirty="0" err="1">
                <a:solidFill>
                  <a:srgbClr val="000000"/>
                </a:solidFill>
              </a:rPr>
              <a:t>sumberdaya</a:t>
            </a:r>
            <a:r>
              <a:rPr lang="en-US" sz="1400" b="1" dirty="0">
                <a:solidFill>
                  <a:srgbClr val="000000"/>
                </a:solidFill>
              </a:rPr>
              <a:t> yang </a:t>
            </a:r>
            <a:r>
              <a:rPr lang="en-US" sz="1400" b="1" dirty="0" err="1">
                <a:solidFill>
                  <a:srgbClr val="000000"/>
                </a:solidFill>
              </a:rPr>
              <a:t>dibutuhkan</a:t>
            </a:r>
            <a:r>
              <a:rPr lang="en-US" sz="1400" b="1" dirty="0">
                <a:solidFill>
                  <a:srgbClr val="000000"/>
                </a:solidFill>
              </a:rPr>
              <a:t>, </a:t>
            </a:r>
            <a:r>
              <a:rPr lang="en-US" sz="1400" b="1" dirty="0" err="1">
                <a:solidFill>
                  <a:srgbClr val="000000"/>
                </a:solidFill>
              </a:rPr>
              <a:t>dengan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dirty="0" err="1">
                <a:solidFill>
                  <a:srgbClr val="000000"/>
                </a:solidFill>
              </a:rPr>
              <a:t>mempertimbangkan</a:t>
            </a:r>
            <a:r>
              <a:rPr lang="en-US" sz="1400" b="1" dirty="0">
                <a:solidFill>
                  <a:srgbClr val="000000"/>
                </a:solidFill>
              </a:rPr>
              <a:t> :</a:t>
            </a:r>
          </a:p>
          <a:p>
            <a:pPr marL="666830" lvl="1" indent="-295366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rgbClr val="000000"/>
                </a:solidFill>
              </a:rPr>
              <a:t>Kemampuan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dan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batasan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sumberdaya</a:t>
            </a:r>
            <a:r>
              <a:rPr lang="en-US" sz="1400" dirty="0">
                <a:solidFill>
                  <a:srgbClr val="000000"/>
                </a:solidFill>
              </a:rPr>
              <a:t> yang </a:t>
            </a:r>
            <a:r>
              <a:rPr lang="en-US" sz="1400" dirty="0" err="1">
                <a:solidFill>
                  <a:srgbClr val="000000"/>
                </a:solidFill>
              </a:rPr>
              <a:t>ada</a:t>
            </a:r>
            <a:r>
              <a:rPr lang="en-US" sz="1400" dirty="0">
                <a:solidFill>
                  <a:srgbClr val="000000"/>
                </a:solidFill>
              </a:rPr>
              <a:t> di internal.</a:t>
            </a:r>
          </a:p>
          <a:p>
            <a:pPr marL="666830" lvl="1" indent="-295366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rgbClr val="000000"/>
                </a:solidFill>
              </a:rPr>
              <a:t>Apa</a:t>
            </a:r>
            <a:r>
              <a:rPr lang="en-US" sz="1400" dirty="0">
                <a:solidFill>
                  <a:srgbClr val="000000"/>
                </a:solidFill>
              </a:rPr>
              <a:t> yang </a:t>
            </a:r>
            <a:r>
              <a:rPr lang="en-US" sz="1400" dirty="0" err="1">
                <a:solidFill>
                  <a:srgbClr val="000000"/>
                </a:solidFill>
              </a:rPr>
              <a:t>perlu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diperoleh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oleh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sumberdaya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eksternal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" name="TextBox 18"/>
          <p:cNvSpPr txBox="1">
            <a:spLocks noChangeArrowheads="1"/>
          </p:cNvSpPr>
          <p:nvPr/>
        </p:nvSpPr>
        <p:spPr bwMode="auto">
          <a:xfrm>
            <a:off x="424572" y="4396848"/>
            <a:ext cx="2485705" cy="75251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accent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300" b="1" dirty="0" err="1">
                <a:solidFill>
                  <a:srgbClr val="000000"/>
                </a:solidFill>
              </a:rPr>
              <a:t>Menetapkan</a:t>
            </a:r>
            <a:r>
              <a:rPr lang="en-US" sz="1300" b="1" dirty="0">
                <a:solidFill>
                  <a:srgbClr val="000000"/>
                </a:solidFill>
              </a:rPr>
              <a:t> </a:t>
            </a:r>
            <a:r>
              <a:rPr lang="en-US" sz="1300" b="1" dirty="0" err="1">
                <a:solidFill>
                  <a:srgbClr val="000000"/>
                </a:solidFill>
              </a:rPr>
              <a:t>dan</a:t>
            </a:r>
            <a:r>
              <a:rPr lang="en-US" sz="1300" b="1" dirty="0">
                <a:solidFill>
                  <a:srgbClr val="000000"/>
                </a:solidFill>
              </a:rPr>
              <a:t> </a:t>
            </a:r>
            <a:r>
              <a:rPr lang="en-US" sz="1300" b="1" dirty="0" err="1">
                <a:solidFill>
                  <a:srgbClr val="000000"/>
                </a:solidFill>
              </a:rPr>
              <a:t>Menyediakan</a:t>
            </a:r>
            <a:r>
              <a:rPr lang="en-US" sz="1300" b="1" dirty="0">
                <a:solidFill>
                  <a:srgbClr val="000000"/>
                </a:solidFill>
              </a:rPr>
              <a:t> orang </a:t>
            </a:r>
            <a:r>
              <a:rPr lang="en-US" sz="1300" b="1" dirty="0" err="1">
                <a:solidFill>
                  <a:srgbClr val="000000"/>
                </a:solidFill>
              </a:rPr>
              <a:t>sesuai</a:t>
            </a:r>
            <a:r>
              <a:rPr lang="en-US" sz="1300" b="1" dirty="0">
                <a:solidFill>
                  <a:srgbClr val="000000"/>
                </a:solidFill>
              </a:rPr>
              <a:t> </a:t>
            </a:r>
            <a:r>
              <a:rPr lang="en-US" sz="1300" b="1" dirty="0" err="1">
                <a:solidFill>
                  <a:srgbClr val="000000"/>
                </a:solidFill>
              </a:rPr>
              <a:t>dengan</a:t>
            </a:r>
            <a:r>
              <a:rPr lang="en-US" sz="1300" b="1" dirty="0">
                <a:solidFill>
                  <a:srgbClr val="000000"/>
                </a:solidFill>
              </a:rPr>
              <a:t> </a:t>
            </a:r>
            <a:r>
              <a:rPr lang="en-US" sz="1300" b="1" dirty="0" err="1">
                <a:solidFill>
                  <a:srgbClr val="000000"/>
                </a:solidFill>
              </a:rPr>
              <a:t>kebutuhan</a:t>
            </a:r>
            <a:r>
              <a:rPr lang="en-US" sz="1300" b="1" dirty="0">
                <a:solidFill>
                  <a:srgbClr val="000000"/>
                </a:solidFill>
              </a:rPr>
              <a:t> </a:t>
            </a:r>
            <a:r>
              <a:rPr lang="en-US" sz="1300" b="1" dirty="0" err="1">
                <a:solidFill>
                  <a:srgbClr val="000000"/>
                </a:solidFill>
              </a:rPr>
              <a:t>organisasi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 rot="5644996" flipH="1">
            <a:off x="2439395" y="3817679"/>
            <a:ext cx="1531800" cy="878105"/>
          </a:xfrm>
          <a:custGeom>
            <a:avLst/>
            <a:gdLst/>
            <a:ahLst/>
            <a:cxnLst>
              <a:cxn ang="0">
                <a:pos x="1883" y="0"/>
              </a:cxn>
              <a:cxn ang="0">
                <a:pos x="1235" y="204"/>
              </a:cxn>
              <a:cxn ang="0">
                <a:pos x="863" y="720"/>
              </a:cxn>
              <a:cxn ang="0">
                <a:pos x="813" y="1268"/>
              </a:cxn>
              <a:cxn ang="0">
                <a:pos x="1044" y="1317"/>
              </a:cxn>
              <a:cxn ang="0">
                <a:pos x="538" y="1825"/>
              </a:cxn>
              <a:cxn ang="0">
                <a:pos x="0" y="1198"/>
              </a:cxn>
              <a:cxn ang="0">
                <a:pos x="271" y="1211"/>
              </a:cxn>
              <a:cxn ang="0">
                <a:pos x="575" y="504"/>
              </a:cxn>
              <a:cxn ang="0">
                <a:pos x="1187" y="84"/>
              </a:cxn>
              <a:cxn ang="0">
                <a:pos x="1883" y="0"/>
              </a:cxn>
            </a:cxnLst>
            <a:rect l="0" t="0" r="r" b="b"/>
            <a:pathLst>
              <a:path w="1883" h="1825">
                <a:moveTo>
                  <a:pt x="1883" y="0"/>
                </a:moveTo>
                <a:cubicBezTo>
                  <a:pt x="1583" y="48"/>
                  <a:pt x="1405" y="84"/>
                  <a:pt x="1235" y="204"/>
                </a:cubicBezTo>
                <a:cubicBezTo>
                  <a:pt x="1065" y="324"/>
                  <a:pt x="933" y="543"/>
                  <a:pt x="863" y="720"/>
                </a:cubicBezTo>
                <a:cubicBezTo>
                  <a:pt x="793" y="897"/>
                  <a:pt x="783" y="1168"/>
                  <a:pt x="813" y="1268"/>
                </a:cubicBezTo>
                <a:cubicBezTo>
                  <a:pt x="962" y="1316"/>
                  <a:pt x="908" y="1288"/>
                  <a:pt x="1044" y="1317"/>
                </a:cubicBezTo>
                <a:cubicBezTo>
                  <a:pt x="969" y="1418"/>
                  <a:pt x="738" y="1640"/>
                  <a:pt x="538" y="1825"/>
                </a:cubicBezTo>
                <a:cubicBezTo>
                  <a:pt x="170" y="1419"/>
                  <a:pt x="164" y="1405"/>
                  <a:pt x="0" y="1198"/>
                </a:cubicBezTo>
                <a:cubicBezTo>
                  <a:pt x="224" y="1223"/>
                  <a:pt x="126" y="1220"/>
                  <a:pt x="271" y="1211"/>
                </a:cubicBezTo>
                <a:cubicBezTo>
                  <a:pt x="323" y="1026"/>
                  <a:pt x="422" y="692"/>
                  <a:pt x="575" y="504"/>
                </a:cubicBezTo>
                <a:cubicBezTo>
                  <a:pt x="728" y="316"/>
                  <a:pt x="969" y="168"/>
                  <a:pt x="1187" y="84"/>
                </a:cubicBezTo>
                <a:cubicBezTo>
                  <a:pt x="1405" y="0"/>
                  <a:pt x="1738" y="18"/>
                  <a:pt x="188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462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rot="11548515" flipH="1" flipV="1">
            <a:off x="2593532" y="1232590"/>
            <a:ext cx="1807278" cy="579978"/>
          </a:xfrm>
          <a:custGeom>
            <a:avLst/>
            <a:gdLst/>
            <a:ahLst/>
            <a:cxnLst>
              <a:cxn ang="0">
                <a:pos x="1883" y="0"/>
              </a:cxn>
              <a:cxn ang="0">
                <a:pos x="1235" y="204"/>
              </a:cxn>
              <a:cxn ang="0">
                <a:pos x="863" y="720"/>
              </a:cxn>
              <a:cxn ang="0">
                <a:pos x="813" y="1268"/>
              </a:cxn>
              <a:cxn ang="0">
                <a:pos x="1044" y="1317"/>
              </a:cxn>
              <a:cxn ang="0">
                <a:pos x="538" y="1825"/>
              </a:cxn>
              <a:cxn ang="0">
                <a:pos x="0" y="1198"/>
              </a:cxn>
              <a:cxn ang="0">
                <a:pos x="271" y="1211"/>
              </a:cxn>
              <a:cxn ang="0">
                <a:pos x="575" y="504"/>
              </a:cxn>
              <a:cxn ang="0">
                <a:pos x="1187" y="84"/>
              </a:cxn>
              <a:cxn ang="0">
                <a:pos x="1883" y="0"/>
              </a:cxn>
            </a:cxnLst>
            <a:rect l="0" t="0" r="r" b="b"/>
            <a:pathLst>
              <a:path w="1883" h="1825">
                <a:moveTo>
                  <a:pt x="1883" y="0"/>
                </a:moveTo>
                <a:cubicBezTo>
                  <a:pt x="1583" y="48"/>
                  <a:pt x="1405" y="84"/>
                  <a:pt x="1235" y="204"/>
                </a:cubicBezTo>
                <a:cubicBezTo>
                  <a:pt x="1065" y="324"/>
                  <a:pt x="933" y="543"/>
                  <a:pt x="863" y="720"/>
                </a:cubicBezTo>
                <a:cubicBezTo>
                  <a:pt x="793" y="897"/>
                  <a:pt x="783" y="1168"/>
                  <a:pt x="813" y="1268"/>
                </a:cubicBezTo>
                <a:cubicBezTo>
                  <a:pt x="962" y="1316"/>
                  <a:pt x="908" y="1288"/>
                  <a:pt x="1044" y="1317"/>
                </a:cubicBezTo>
                <a:cubicBezTo>
                  <a:pt x="969" y="1418"/>
                  <a:pt x="738" y="1640"/>
                  <a:pt x="538" y="1825"/>
                </a:cubicBezTo>
                <a:cubicBezTo>
                  <a:pt x="170" y="1419"/>
                  <a:pt x="164" y="1405"/>
                  <a:pt x="0" y="1198"/>
                </a:cubicBezTo>
                <a:cubicBezTo>
                  <a:pt x="224" y="1223"/>
                  <a:pt x="126" y="1220"/>
                  <a:pt x="271" y="1211"/>
                </a:cubicBezTo>
                <a:cubicBezTo>
                  <a:pt x="323" y="1026"/>
                  <a:pt x="422" y="692"/>
                  <a:pt x="575" y="504"/>
                </a:cubicBezTo>
                <a:cubicBezTo>
                  <a:pt x="728" y="316"/>
                  <a:pt x="969" y="168"/>
                  <a:pt x="1187" y="84"/>
                </a:cubicBezTo>
                <a:cubicBezTo>
                  <a:pt x="1405" y="0"/>
                  <a:pt x="1738" y="18"/>
                  <a:pt x="188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462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11676" y="8203"/>
            <a:ext cx="9132325" cy="848013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SMM</a:t>
            </a:r>
            <a:r>
              <a:rPr lang="en-US" sz="3575" b="1" dirty="0">
                <a:solidFill>
                  <a:srgbClr val="385723"/>
                </a:solidFill>
                <a:latin typeface="+mj-lt"/>
                <a:ea typeface="+mj-ea"/>
                <a:cs typeface="+mj-cs"/>
              </a:rPr>
              <a:t> 7.1. </a:t>
            </a:r>
            <a:r>
              <a:rPr lang="en-US" sz="3575" b="1" dirty="0" err="1">
                <a:solidFill>
                  <a:srgbClr val="385723"/>
                </a:solidFill>
                <a:latin typeface="+mj-lt"/>
                <a:ea typeface="+mj-ea"/>
                <a:cs typeface="+mj-cs"/>
              </a:rPr>
              <a:t>Sumberdaya</a:t>
            </a:r>
            <a:endParaRPr lang="en-US" sz="3575" b="1" dirty="0">
              <a:solidFill>
                <a:srgbClr val="385723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409051" y="956769"/>
            <a:ext cx="2050356" cy="87566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2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097004" y="1016189"/>
            <a:ext cx="2688382" cy="52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8598" indent="-278598" algn="ctr">
              <a:spcBef>
                <a:spcPct val="20000"/>
              </a:spcBef>
              <a:defRPr/>
            </a:pPr>
            <a:r>
              <a:rPr lang="en-US" sz="1400" dirty="0"/>
              <a:t>7.1.1 </a:t>
            </a:r>
            <a:r>
              <a:rPr lang="en-US" sz="1400" dirty="0" err="1"/>
              <a:t>Menetapkan</a:t>
            </a:r>
            <a:endParaRPr lang="en-US" sz="1400" dirty="0"/>
          </a:p>
          <a:p>
            <a:pPr marL="278598" indent="-278598" algn="ctr">
              <a:spcBef>
                <a:spcPct val="20000"/>
              </a:spcBef>
              <a:defRPr/>
            </a:pPr>
            <a:r>
              <a:rPr lang="en-US" sz="1400" dirty="0"/>
              <a:t>Dan </a:t>
            </a:r>
            <a:r>
              <a:rPr lang="en-US" sz="1400" dirty="0" err="1"/>
              <a:t>Menyediakan</a:t>
            </a:r>
            <a:endParaRPr lang="en-US" sz="1400" dirty="0"/>
          </a:p>
          <a:p>
            <a:pPr marL="278598" indent="-278598" algn="ctr">
              <a:spcBef>
                <a:spcPct val="20000"/>
              </a:spcBef>
              <a:defRPr/>
            </a:pPr>
            <a:r>
              <a:rPr lang="en-US" sz="1400" dirty="0" err="1"/>
              <a:t>Sumberdaya</a:t>
            </a:r>
            <a:endParaRPr lang="en-US" sz="1400" dirty="0"/>
          </a:p>
        </p:txBody>
      </p:sp>
      <p:sp>
        <p:nvSpPr>
          <p:cNvPr id="25" name="Oval 24"/>
          <p:cNvSpPr/>
          <p:nvPr/>
        </p:nvSpPr>
        <p:spPr>
          <a:xfrm>
            <a:off x="3767541" y="1968228"/>
            <a:ext cx="333443" cy="36004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276882" y="2385150"/>
            <a:ext cx="333443" cy="3600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950009" y="1968228"/>
            <a:ext cx="333443" cy="3600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C:\Users\MGR\AppData\Roaming\PixelMetrics\CaptureWiz\Temp\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091" y="2568889"/>
            <a:ext cx="1004346" cy="93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http://abkldesigns.com/clipart2/ind3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373" y="2500958"/>
            <a:ext cx="1418033" cy="93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>
            <a:spLocks/>
          </p:cNvSpPr>
          <p:nvPr/>
        </p:nvSpPr>
        <p:spPr bwMode="auto">
          <a:xfrm rot="9265258" flipH="1" flipV="1">
            <a:off x="4755332" y="3735283"/>
            <a:ext cx="765705" cy="608076"/>
          </a:xfrm>
          <a:custGeom>
            <a:avLst/>
            <a:gdLst/>
            <a:ahLst/>
            <a:cxnLst>
              <a:cxn ang="0">
                <a:pos x="1883" y="0"/>
              </a:cxn>
              <a:cxn ang="0">
                <a:pos x="1235" y="204"/>
              </a:cxn>
              <a:cxn ang="0">
                <a:pos x="863" y="720"/>
              </a:cxn>
              <a:cxn ang="0">
                <a:pos x="813" y="1268"/>
              </a:cxn>
              <a:cxn ang="0">
                <a:pos x="1044" y="1317"/>
              </a:cxn>
              <a:cxn ang="0">
                <a:pos x="538" y="1825"/>
              </a:cxn>
              <a:cxn ang="0">
                <a:pos x="0" y="1198"/>
              </a:cxn>
              <a:cxn ang="0">
                <a:pos x="271" y="1211"/>
              </a:cxn>
              <a:cxn ang="0">
                <a:pos x="575" y="504"/>
              </a:cxn>
              <a:cxn ang="0">
                <a:pos x="1187" y="84"/>
              </a:cxn>
              <a:cxn ang="0">
                <a:pos x="1883" y="0"/>
              </a:cxn>
            </a:cxnLst>
            <a:rect l="0" t="0" r="r" b="b"/>
            <a:pathLst>
              <a:path w="1883" h="1825">
                <a:moveTo>
                  <a:pt x="1883" y="0"/>
                </a:moveTo>
                <a:cubicBezTo>
                  <a:pt x="1583" y="48"/>
                  <a:pt x="1405" y="84"/>
                  <a:pt x="1235" y="204"/>
                </a:cubicBezTo>
                <a:cubicBezTo>
                  <a:pt x="1065" y="324"/>
                  <a:pt x="933" y="543"/>
                  <a:pt x="863" y="720"/>
                </a:cubicBezTo>
                <a:cubicBezTo>
                  <a:pt x="793" y="897"/>
                  <a:pt x="783" y="1168"/>
                  <a:pt x="813" y="1268"/>
                </a:cubicBezTo>
                <a:cubicBezTo>
                  <a:pt x="962" y="1316"/>
                  <a:pt x="908" y="1288"/>
                  <a:pt x="1044" y="1317"/>
                </a:cubicBezTo>
                <a:cubicBezTo>
                  <a:pt x="969" y="1418"/>
                  <a:pt x="738" y="1640"/>
                  <a:pt x="538" y="1825"/>
                </a:cubicBezTo>
                <a:cubicBezTo>
                  <a:pt x="170" y="1419"/>
                  <a:pt x="164" y="1405"/>
                  <a:pt x="0" y="1198"/>
                </a:cubicBezTo>
                <a:cubicBezTo>
                  <a:pt x="224" y="1223"/>
                  <a:pt x="126" y="1220"/>
                  <a:pt x="271" y="1211"/>
                </a:cubicBezTo>
                <a:cubicBezTo>
                  <a:pt x="323" y="1026"/>
                  <a:pt x="422" y="692"/>
                  <a:pt x="575" y="504"/>
                </a:cubicBezTo>
                <a:cubicBezTo>
                  <a:pt x="728" y="316"/>
                  <a:pt x="969" y="168"/>
                  <a:pt x="1187" y="84"/>
                </a:cubicBezTo>
                <a:cubicBezTo>
                  <a:pt x="1405" y="0"/>
                  <a:pt x="1738" y="18"/>
                  <a:pt x="188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462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 rot="1880198" flipH="1">
            <a:off x="7607314" y="3432554"/>
            <a:ext cx="1520977" cy="685766"/>
          </a:xfrm>
          <a:custGeom>
            <a:avLst/>
            <a:gdLst/>
            <a:ahLst/>
            <a:cxnLst>
              <a:cxn ang="0">
                <a:pos x="1883" y="0"/>
              </a:cxn>
              <a:cxn ang="0">
                <a:pos x="1235" y="204"/>
              </a:cxn>
              <a:cxn ang="0">
                <a:pos x="863" y="720"/>
              </a:cxn>
              <a:cxn ang="0">
                <a:pos x="813" y="1268"/>
              </a:cxn>
              <a:cxn ang="0">
                <a:pos x="1044" y="1317"/>
              </a:cxn>
              <a:cxn ang="0">
                <a:pos x="538" y="1825"/>
              </a:cxn>
              <a:cxn ang="0">
                <a:pos x="0" y="1198"/>
              </a:cxn>
              <a:cxn ang="0">
                <a:pos x="271" y="1211"/>
              </a:cxn>
              <a:cxn ang="0">
                <a:pos x="575" y="504"/>
              </a:cxn>
              <a:cxn ang="0">
                <a:pos x="1187" y="84"/>
              </a:cxn>
              <a:cxn ang="0">
                <a:pos x="1883" y="0"/>
              </a:cxn>
            </a:cxnLst>
            <a:rect l="0" t="0" r="r" b="b"/>
            <a:pathLst>
              <a:path w="1883" h="1825">
                <a:moveTo>
                  <a:pt x="1883" y="0"/>
                </a:moveTo>
                <a:cubicBezTo>
                  <a:pt x="1583" y="48"/>
                  <a:pt x="1405" y="84"/>
                  <a:pt x="1235" y="204"/>
                </a:cubicBezTo>
                <a:cubicBezTo>
                  <a:pt x="1065" y="324"/>
                  <a:pt x="933" y="543"/>
                  <a:pt x="863" y="720"/>
                </a:cubicBezTo>
                <a:cubicBezTo>
                  <a:pt x="793" y="897"/>
                  <a:pt x="783" y="1168"/>
                  <a:pt x="813" y="1268"/>
                </a:cubicBezTo>
                <a:cubicBezTo>
                  <a:pt x="962" y="1316"/>
                  <a:pt x="908" y="1288"/>
                  <a:pt x="1044" y="1317"/>
                </a:cubicBezTo>
                <a:cubicBezTo>
                  <a:pt x="969" y="1418"/>
                  <a:pt x="738" y="1640"/>
                  <a:pt x="538" y="1825"/>
                </a:cubicBezTo>
                <a:cubicBezTo>
                  <a:pt x="170" y="1419"/>
                  <a:pt x="164" y="1405"/>
                  <a:pt x="0" y="1198"/>
                </a:cubicBezTo>
                <a:cubicBezTo>
                  <a:pt x="224" y="1223"/>
                  <a:pt x="126" y="1220"/>
                  <a:pt x="271" y="1211"/>
                </a:cubicBezTo>
                <a:cubicBezTo>
                  <a:pt x="323" y="1026"/>
                  <a:pt x="422" y="692"/>
                  <a:pt x="575" y="504"/>
                </a:cubicBezTo>
                <a:cubicBezTo>
                  <a:pt x="728" y="316"/>
                  <a:pt x="969" y="168"/>
                  <a:pt x="1187" y="84"/>
                </a:cubicBezTo>
                <a:cubicBezTo>
                  <a:pt x="1405" y="0"/>
                  <a:pt x="1738" y="18"/>
                  <a:pt x="188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462"/>
          </a:p>
        </p:txBody>
      </p:sp>
      <p:cxnSp>
        <p:nvCxnSpPr>
          <p:cNvPr id="8" name="Straight Arrow Connector 7"/>
          <p:cNvCxnSpPr>
            <a:stCxn id="21" idx="3"/>
            <a:endCxn id="25" idx="6"/>
          </p:cNvCxnSpPr>
          <p:nvPr/>
        </p:nvCxnSpPr>
        <p:spPr>
          <a:xfrm flipH="1">
            <a:off x="4100984" y="1704194"/>
            <a:ext cx="608334" cy="444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1" idx="4"/>
            <a:endCxn id="26" idx="0"/>
          </p:cNvCxnSpPr>
          <p:nvPr/>
        </p:nvCxnSpPr>
        <p:spPr>
          <a:xfrm>
            <a:off x="5434229" y="1832432"/>
            <a:ext cx="9375" cy="5527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1" idx="5"/>
            <a:endCxn id="27" idx="1"/>
          </p:cNvCxnSpPr>
          <p:nvPr/>
        </p:nvCxnSpPr>
        <p:spPr>
          <a:xfrm>
            <a:off x="6159139" y="1704193"/>
            <a:ext cx="839702" cy="316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1">
            <a:extLst>
              <a:ext uri="{FF2B5EF4-FFF2-40B4-BE49-F238E27FC236}">
                <a16:creationId xmlns:a16="http://schemas.microsoft.com/office/drawing/2014/main" id="{BA11691D-C5BB-4FB5-826A-DB363B11D522}"/>
              </a:ext>
            </a:extLst>
          </p:cNvPr>
          <p:cNvSpPr txBox="1">
            <a:spLocks/>
          </p:cNvSpPr>
          <p:nvPr/>
        </p:nvSpPr>
        <p:spPr>
          <a:xfrm>
            <a:off x="-20156" y="6492867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11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128534" y="393885"/>
            <a:ext cx="3686176" cy="928688"/>
          </a:xfrm>
          <a:prstGeom prst="rect">
            <a:avLst/>
          </a:prstGeom>
        </p:spPr>
        <p:txBody>
          <a:bodyPr vert="horz" lIns="74295" tIns="37148" rIns="74295" bIns="37148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i="1" dirty="0">
                <a:solidFill>
                  <a:srgbClr val="0000FF"/>
                </a:solidFill>
              </a:rPr>
              <a:t>SMM</a:t>
            </a:r>
            <a:r>
              <a:rPr lang="en-US" sz="3575" b="1" i="1" dirty="0"/>
              <a:t> 7.1.5 </a:t>
            </a:r>
            <a:r>
              <a:rPr lang="en-US" sz="3575" b="1" i="1" dirty="0" err="1"/>
              <a:t>Pemantauan</a:t>
            </a:r>
            <a:r>
              <a:rPr lang="en-US" sz="3575" b="1" i="1" dirty="0"/>
              <a:t> </a:t>
            </a:r>
            <a:r>
              <a:rPr lang="en-US" sz="3575" b="1" i="1" dirty="0" err="1"/>
              <a:t>dan</a:t>
            </a:r>
            <a:r>
              <a:rPr lang="en-US" sz="3575" b="1" i="1" dirty="0"/>
              <a:t> </a:t>
            </a:r>
            <a:r>
              <a:rPr lang="en-US" sz="3575" b="1" i="1" dirty="0" err="1"/>
              <a:t>pengukuran</a:t>
            </a:r>
            <a:r>
              <a:rPr lang="en-US" sz="3575" b="1" i="1" dirty="0"/>
              <a:t> </a:t>
            </a:r>
            <a:r>
              <a:rPr lang="en-US" sz="3575" b="1" i="1" dirty="0" err="1"/>
              <a:t>sumberdaya</a:t>
            </a:r>
            <a:endParaRPr lang="en-US" sz="3575" dirty="0"/>
          </a:p>
        </p:txBody>
      </p:sp>
      <p:grpSp>
        <p:nvGrpSpPr>
          <p:cNvPr id="2" name="Group 14"/>
          <p:cNvGrpSpPr/>
          <p:nvPr/>
        </p:nvGrpSpPr>
        <p:grpSpPr>
          <a:xfrm>
            <a:off x="95241" y="548680"/>
            <a:ext cx="4942042" cy="2924742"/>
            <a:chOff x="1" y="656209"/>
            <a:chExt cx="5353878" cy="292474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656209"/>
              <a:ext cx="5353878" cy="2924742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3077345" y="2801746"/>
              <a:ext cx="1291590" cy="51129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2"/>
            </a:p>
          </p:txBody>
        </p:sp>
      </p:grp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03683" y="3382149"/>
            <a:ext cx="4431724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i="1" dirty="0" err="1">
                <a:latin typeface="Arial Narrow" panose="020B0606020202030204" pitchFamily="34" charset="0"/>
              </a:rPr>
              <a:t>Dikalibrasi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atau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verifikasi</a:t>
            </a:r>
            <a:r>
              <a:rPr lang="en-US" i="1" dirty="0">
                <a:latin typeface="Arial Narrow" panose="020B0606020202030204" pitchFamily="34" charset="0"/>
              </a:rPr>
              <a:t>, </a:t>
            </a:r>
            <a:r>
              <a:rPr lang="en-US" i="1" dirty="0" err="1">
                <a:latin typeface="Arial Narrow" panose="020B0606020202030204" pitchFamily="34" charset="0"/>
              </a:rPr>
              <a:t>atau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keduanya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pada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selang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waktu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tertentu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atau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sebelum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digunakan</a:t>
            </a:r>
            <a:r>
              <a:rPr lang="en-US" i="1" dirty="0">
                <a:latin typeface="Arial Narrow" panose="020B0606020202030204" pitchFamily="34" charset="0"/>
              </a:rPr>
              <a:t>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i="1" dirty="0" err="1">
                <a:latin typeface="Arial Narrow" panose="020B0606020202030204" pitchFamily="34" charset="0"/>
              </a:rPr>
              <a:t>Identifikasi</a:t>
            </a:r>
            <a:r>
              <a:rPr lang="en-US" i="1" dirty="0">
                <a:latin typeface="Arial Narrow" panose="020B0606020202030204" pitchFamily="34" charset="0"/>
              </a:rPr>
              <a:t> status </a:t>
            </a:r>
            <a:r>
              <a:rPr lang="en-US" i="1" dirty="0" err="1">
                <a:latin typeface="Arial Narrow" panose="020B0606020202030204" pitchFamily="34" charset="0"/>
              </a:rPr>
              <a:t>harus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jelas</a:t>
            </a:r>
            <a:endParaRPr lang="en-US" i="1" dirty="0">
              <a:latin typeface="Arial Narrow" panose="020B060602020203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i="1" dirty="0" err="1">
                <a:latin typeface="Arial Narrow" panose="020B0606020202030204" pitchFamily="34" charset="0"/>
              </a:rPr>
              <a:t>Dijaga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dari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kerusakan</a:t>
            </a:r>
            <a:endParaRPr lang="en-US" i="1" dirty="0">
              <a:latin typeface="Arial Narrow" panose="020B060602020203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i="1" dirty="0" err="1">
                <a:latin typeface="Arial Narrow" panose="020B0606020202030204" pitchFamily="34" charset="0"/>
              </a:rPr>
              <a:t>Lakukan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tindakan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bila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terjadi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penyimpangan</a:t>
            </a:r>
            <a:endParaRPr lang="en-US" i="1" dirty="0">
              <a:latin typeface="Arial Narrow" panose="020B0606020202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92422" y="1729489"/>
            <a:ext cx="390877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Organisasi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harus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memastikan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bahwa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sumberdaya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yang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disediakan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: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sesuai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dengan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kegiatan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pemantauan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pengukuran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organisasi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serta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harus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terpelihara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u="sng" dirty="0">
                <a:latin typeface="Arial Narrow" panose="020B0606020202030204" pitchFamily="34" charset="0"/>
              </a:rPr>
              <a:t>*</a:t>
            </a:r>
            <a:endParaRPr lang="en-US" b="1" u="sng" dirty="0">
              <a:latin typeface="Arial Narrow" panose="020B0606020202030204" pitchFamily="34" charset="0"/>
              <a:ea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128534" y="1484784"/>
            <a:ext cx="40154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 descr="http://cdn.grid.fotosearch.com/CSP/CSP624/k1734536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423" y="3916072"/>
            <a:ext cx="3722287" cy="245419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28BC733-858C-4C91-A62B-B2DB40805656}"/>
              </a:ext>
            </a:extLst>
          </p:cNvPr>
          <p:cNvSpPr txBox="1">
            <a:spLocks/>
          </p:cNvSpPr>
          <p:nvPr/>
        </p:nvSpPr>
        <p:spPr>
          <a:xfrm>
            <a:off x="-20156" y="6492867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325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/>
          <p:nvPr/>
        </p:nvGrpSpPr>
        <p:grpSpPr>
          <a:xfrm>
            <a:off x="3649951" y="852011"/>
            <a:ext cx="4942041" cy="2924742"/>
            <a:chOff x="1" y="656209"/>
            <a:chExt cx="5353878" cy="29247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656209"/>
              <a:ext cx="5353878" cy="2924742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665450" y="2695728"/>
              <a:ext cx="1291590" cy="51129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2"/>
            </a:p>
          </p:txBody>
        </p:sp>
      </p:grpSp>
      <p:pic>
        <p:nvPicPr>
          <p:cNvPr id="8" name="Picture 6" descr="C:\Users\Agus Wahyudi\Pictures\3D man\3d-man-gantt-chart-presentation-2861536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870" y="297113"/>
            <a:ext cx="2201184" cy="1398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38369" y="5169887"/>
            <a:ext cx="31913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Tetapkan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pengetahuan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yang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diperlukan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untuk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proses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operasi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untuk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mencapai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kesesuaian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produk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jasa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.</a:t>
            </a:r>
            <a:r>
              <a:rPr lang="en-US" b="1" u="sng" dirty="0"/>
              <a:t> *</a:t>
            </a:r>
            <a:endParaRPr lang="en-US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" y="1695259"/>
            <a:ext cx="3132923" cy="928688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i="1" u="sng" dirty="0" err="1"/>
              <a:t>Terdapat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kebutuhan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atau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perubahan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tren</a:t>
            </a:r>
            <a:r>
              <a:rPr lang="en-US" sz="1800" b="1" i="1" u="sng" dirty="0"/>
              <a:t>? </a:t>
            </a:r>
            <a:r>
              <a:rPr lang="en-US" sz="1800" b="1" u="sng" dirty="0"/>
              <a:t>*</a:t>
            </a:r>
            <a:endParaRPr lang="en-US" sz="18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Notched Right Arrow 12"/>
          <p:cNvSpPr/>
          <p:nvPr/>
        </p:nvSpPr>
        <p:spPr>
          <a:xfrm rot="5400000">
            <a:off x="1185462" y="2727168"/>
            <a:ext cx="762000" cy="555558"/>
          </a:xfrm>
          <a:prstGeom prst="notched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53467" y="3338129"/>
            <a:ext cx="3132923" cy="928688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i="1" u="sng" dirty="0" err="1"/>
              <a:t>Bagaimana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pengetahuan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saat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ini</a:t>
            </a:r>
            <a:r>
              <a:rPr lang="en-US" sz="1800" b="1" i="1" u="sng" dirty="0"/>
              <a:t>? </a:t>
            </a:r>
            <a:r>
              <a:rPr lang="en-US" sz="1800" b="1" i="1" u="sng" dirty="0" err="1"/>
              <a:t>Perlu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ada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penambahan</a:t>
            </a:r>
            <a:r>
              <a:rPr lang="en-US" sz="1800" b="1" i="1" u="sng" dirty="0"/>
              <a:t>?</a:t>
            </a:r>
            <a:r>
              <a:rPr lang="en-US" sz="1800" b="1" u="sng" dirty="0"/>
              <a:t> *</a:t>
            </a:r>
            <a:endParaRPr lang="en-US" sz="18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Notched Right Arrow 14"/>
          <p:cNvSpPr/>
          <p:nvPr/>
        </p:nvSpPr>
        <p:spPr>
          <a:xfrm rot="5400000">
            <a:off x="1185462" y="4370038"/>
            <a:ext cx="762000" cy="555558"/>
          </a:xfrm>
          <a:prstGeom prst="notched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3863548" y="3938491"/>
            <a:ext cx="4904361" cy="2462213"/>
          </a:xfrm>
          <a:prstGeom prst="rect">
            <a:avLst/>
          </a:prstGeom>
          <a:noFill/>
          <a:ln w="19050">
            <a:noFill/>
            <a:prstDash val="dash"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hangingPunct="0"/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Persyaratan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mengenai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pengetahuan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organisasi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diperkenalkan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dengan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tujuan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:</a:t>
            </a:r>
          </a:p>
          <a:p>
            <a:pPr marL="228600" indent="-228600" algn="just" eaLnBrk="0" hangingPunct="0">
              <a:buFontTx/>
              <a:buAutoNum type="arabicPeriod"/>
            </a:pP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Menjaga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organisasi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dari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hilangnya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pengetahuan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,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misalnya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:</a:t>
            </a:r>
          </a:p>
          <a:p>
            <a:pPr algn="just" eaLnBrk="0" hangingPunct="0"/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    -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Melalui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pergantian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staf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</a:p>
          <a:p>
            <a:pPr algn="just" eaLnBrk="0" hangingPunct="0"/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    -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Kegagalan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untuk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menangkap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dan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berbagi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informasi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</a:p>
          <a:p>
            <a:pPr algn="just" eaLnBrk="0" hangingPunct="0"/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2. 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Mendorong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organisasi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untuk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memperoleh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pengetahuan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,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misalnya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: </a:t>
            </a:r>
          </a:p>
          <a:p>
            <a:pPr algn="just" eaLnBrk="0" hangingPunct="0"/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    -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Belajar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dari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pengalaman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</a:p>
          <a:p>
            <a:pPr algn="just" eaLnBrk="0" hangingPunct="0"/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    - Mentoring </a:t>
            </a:r>
          </a:p>
          <a:p>
            <a:pPr algn="just" eaLnBrk="0" hangingPunct="0"/>
            <a:r>
              <a:rPr lang="en-US" altLang="en-US" sz="1600" dirty="0">
                <a:latin typeface="Arial Narrow" panose="020B0606020202030204" pitchFamily="34" charset="0"/>
              </a:rPr>
              <a:t>     - Benchmarking 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3462201" y="-12767"/>
            <a:ext cx="5305709" cy="928688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i="1" u="sng" dirty="0">
                <a:solidFill>
                  <a:srgbClr val="0000FF"/>
                </a:solidFill>
              </a:rPr>
              <a:t>SMM</a:t>
            </a:r>
            <a:r>
              <a:rPr lang="en-US" sz="2800" b="1" i="1" u="sng" dirty="0"/>
              <a:t> 7.1.6 </a:t>
            </a:r>
            <a:r>
              <a:rPr lang="en-US" sz="2800" b="1" i="1" u="sng" dirty="0" err="1"/>
              <a:t>Pengetahuan</a:t>
            </a:r>
            <a:r>
              <a:rPr lang="en-US" sz="2800" b="1" i="1" u="sng" dirty="0"/>
              <a:t> </a:t>
            </a:r>
            <a:r>
              <a:rPr lang="en-US" sz="2800" b="1" i="1" u="sng" dirty="0" err="1"/>
              <a:t>Organisasi</a:t>
            </a:r>
            <a:endParaRPr lang="en-US" sz="2800" i="1" u="sng" dirty="0"/>
          </a:p>
        </p:txBody>
      </p:sp>
      <p:sp>
        <p:nvSpPr>
          <p:cNvPr id="20" name="Rounded Rectangle 19"/>
          <p:cNvSpPr/>
          <p:nvPr/>
        </p:nvSpPr>
        <p:spPr>
          <a:xfrm>
            <a:off x="3589930" y="3865418"/>
            <a:ext cx="5451601" cy="26615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2B99170F-D4BA-4C42-98F7-16DE6E1EF5E4}"/>
              </a:ext>
            </a:extLst>
          </p:cNvPr>
          <p:cNvSpPr txBox="1">
            <a:spLocks/>
          </p:cNvSpPr>
          <p:nvPr/>
        </p:nvSpPr>
        <p:spPr>
          <a:xfrm>
            <a:off x="-20156" y="6492867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453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513" name="Picture 9" descr="forward"/>
          <p:cNvPicPr>
            <a:picLocks noGrp="1" noChangeAspect="1" noChangeArrowheads="1" noCrop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484435" y="3366679"/>
            <a:ext cx="508488" cy="348762"/>
          </a:xfrm>
        </p:spPr>
      </p:pic>
      <p:pic>
        <p:nvPicPr>
          <p:cNvPr id="533514" name="Picture 10" descr="forward"/>
          <p:cNvPicPr>
            <a:picLocks noGrp="1" noChangeAspect="1" noChangeArrowheads="1" noCrop="1"/>
          </p:cNvPicPr>
          <p:nvPr>
            <p:ph sz="quarter" idx="3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934201" y="3366679"/>
            <a:ext cx="507023" cy="348762"/>
          </a:xfrm>
        </p:spPr>
      </p:pic>
      <p:sp>
        <p:nvSpPr>
          <p:cNvPr id="41989" name="Line 46"/>
          <p:cNvSpPr>
            <a:spLocks noChangeShapeType="1"/>
          </p:cNvSpPr>
          <p:nvPr/>
        </p:nvSpPr>
        <p:spPr bwMode="auto">
          <a:xfrm>
            <a:off x="0" y="1055595"/>
            <a:ext cx="9144000" cy="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41990" name="Oval 41"/>
          <p:cNvSpPr>
            <a:spLocks noChangeArrowheads="1"/>
          </p:cNvSpPr>
          <p:nvPr/>
        </p:nvSpPr>
        <p:spPr bwMode="auto">
          <a:xfrm>
            <a:off x="6976697" y="1964306"/>
            <a:ext cx="2113085" cy="2857500"/>
          </a:xfrm>
          <a:prstGeom prst="ellipse">
            <a:avLst/>
          </a:prstGeom>
          <a:solidFill>
            <a:schemeClr val="bg1">
              <a:alpha val="38823"/>
            </a:schemeClr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41991" name="Rectangle 44"/>
          <p:cNvSpPr>
            <a:spLocks noChangeArrowheads="1"/>
          </p:cNvSpPr>
          <p:nvPr/>
        </p:nvSpPr>
        <p:spPr bwMode="auto">
          <a:xfrm>
            <a:off x="1683728" y="1876382"/>
            <a:ext cx="3654669" cy="2924908"/>
          </a:xfrm>
          <a:prstGeom prst="rect">
            <a:avLst/>
          </a:prstGeom>
          <a:solidFill>
            <a:schemeClr val="bg1">
              <a:alpha val="38039"/>
            </a:schemeClr>
          </a:solidFill>
          <a:ln w="76200" cmpd="tri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533506" name="Text Box 2"/>
          <p:cNvSpPr txBox="1">
            <a:spLocks noChangeArrowheads="1"/>
          </p:cNvSpPr>
          <p:nvPr/>
        </p:nvSpPr>
        <p:spPr bwMode="auto">
          <a:xfrm>
            <a:off x="323851" y="133350"/>
            <a:ext cx="8569569" cy="731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215" b="1" u="sng" dirty="0">
                <a:solidFill>
                  <a:prstClr val="black"/>
                </a:solidFill>
              </a:rPr>
              <a:t>Loss Causation Model</a:t>
            </a:r>
            <a:r>
              <a:rPr lang="en-US" sz="2215" b="1" i="1" dirty="0">
                <a:solidFill>
                  <a:prstClr val="black"/>
                </a:solidFill>
              </a:rPr>
              <a:t> - Domino Theory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92" b="1" dirty="0" err="1">
                <a:solidFill>
                  <a:prstClr val="black"/>
                </a:solidFill>
              </a:rPr>
              <a:t>Mr.Frank</a:t>
            </a:r>
            <a:r>
              <a:rPr lang="en-US" sz="1292" b="1" dirty="0">
                <a:solidFill>
                  <a:prstClr val="black"/>
                </a:solidFill>
              </a:rPr>
              <a:t> </a:t>
            </a:r>
            <a:r>
              <a:rPr lang="en-US" sz="1292" b="1" dirty="0" err="1">
                <a:solidFill>
                  <a:prstClr val="black"/>
                </a:solidFill>
              </a:rPr>
              <a:t>E.Bird,Jr</a:t>
            </a:r>
            <a:r>
              <a:rPr lang="en-US" sz="1292" b="1" dirty="0">
                <a:solidFill>
                  <a:prstClr val="black"/>
                </a:solidFill>
              </a:rPr>
              <a:t> </a:t>
            </a:r>
            <a:r>
              <a:rPr lang="en-US" sz="1292" b="1" i="1" dirty="0">
                <a:solidFill>
                  <a:prstClr val="black"/>
                </a:solidFill>
              </a:rPr>
              <a:t>(International Loss Control Institute, ILCI)</a:t>
            </a:r>
            <a:r>
              <a:rPr lang="en-US" sz="1292" b="1" dirty="0">
                <a:solidFill>
                  <a:prstClr val="black"/>
                </a:solidFill>
              </a:rPr>
              <a:t> Developed By Heinrich</a:t>
            </a:r>
          </a:p>
        </p:txBody>
      </p:sp>
      <p:sp>
        <p:nvSpPr>
          <p:cNvPr id="533507" name="Rectangle 3"/>
          <p:cNvSpPr>
            <a:spLocks noChangeArrowheads="1"/>
          </p:cNvSpPr>
          <p:nvPr/>
        </p:nvSpPr>
        <p:spPr bwMode="auto">
          <a:xfrm>
            <a:off x="21981" y="2340910"/>
            <a:ext cx="1510811" cy="2127738"/>
          </a:xfrm>
          <a:prstGeom prst="rect">
            <a:avLst/>
          </a:prstGeom>
          <a:solidFill>
            <a:srgbClr val="66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77" b="1" i="1" dirty="0">
                <a:solidFill>
                  <a:srgbClr val="FFFF00"/>
                </a:solidFill>
                <a:latin typeface="Rockwell" pitchFamily="18" charset="0"/>
              </a:rPr>
              <a:t>Management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77" b="1" i="1" dirty="0">
                <a:solidFill>
                  <a:srgbClr val="FFFF00"/>
                </a:solidFill>
                <a:latin typeface="Rockwell" pitchFamily="18" charset="0"/>
              </a:rPr>
              <a:t>And Organization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77" b="1" i="1" dirty="0">
              <a:solidFill>
                <a:srgbClr val="FFFF00"/>
              </a:solidFill>
              <a:latin typeface="Rockwell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latin typeface="Verdana" pitchFamily="34" charset="0"/>
              </a:rPr>
              <a:t>(lack of control)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92" b="1" dirty="0">
              <a:solidFill>
                <a:srgbClr val="FFFFFF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92" b="1" dirty="0">
                <a:solidFill>
                  <a:srgbClr val="FFFFFF"/>
                </a:solidFill>
                <a:latin typeface="Verdana" pitchFamily="34" charset="0"/>
              </a:rPr>
              <a:t>Substandard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92" b="1" dirty="0">
                <a:solidFill>
                  <a:srgbClr val="FFFFFF"/>
                </a:solidFill>
                <a:latin typeface="Verdana" pitchFamily="34" charset="0"/>
              </a:rPr>
              <a:t>Management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92" b="1" dirty="0">
                <a:solidFill>
                  <a:srgbClr val="FFFFFF"/>
                </a:solidFill>
                <a:latin typeface="Verdana" pitchFamily="34" charset="0"/>
              </a:rPr>
              <a:t>System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FFCC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FFCC00"/>
              </a:solidFill>
              <a:latin typeface="Verdana" pitchFamily="34" charset="0"/>
            </a:endParaRPr>
          </a:p>
        </p:txBody>
      </p:sp>
      <p:sp>
        <p:nvSpPr>
          <p:cNvPr id="533508" name="Rectangle 4"/>
          <p:cNvSpPr>
            <a:spLocks noChangeArrowheads="1"/>
          </p:cNvSpPr>
          <p:nvPr/>
        </p:nvSpPr>
        <p:spPr bwMode="auto">
          <a:xfrm>
            <a:off x="1883020" y="2340910"/>
            <a:ext cx="1427285" cy="2127738"/>
          </a:xfrm>
          <a:prstGeom prst="rect">
            <a:avLst/>
          </a:prstGeom>
          <a:solidFill>
            <a:srgbClr val="66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62" b="1" i="1" dirty="0">
                <a:solidFill>
                  <a:srgbClr val="FFFF00"/>
                </a:solidFill>
                <a:latin typeface="Rockwell" pitchFamily="18" charset="0"/>
              </a:rPr>
              <a:t>Basic Causes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FFFFFF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FFFFFF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92" b="1" dirty="0">
                <a:solidFill>
                  <a:srgbClr val="FFFFFF"/>
                </a:solidFill>
                <a:latin typeface="Verdana" pitchFamily="34" charset="0"/>
              </a:rPr>
              <a:t>Substandard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92" b="1" dirty="0">
                <a:solidFill>
                  <a:srgbClr val="FFFFFF"/>
                </a:solidFill>
                <a:latin typeface="Verdana" pitchFamily="34" charset="0"/>
              </a:rPr>
              <a:t>Personal and Task or Job factors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92" b="1" dirty="0">
              <a:solidFill>
                <a:srgbClr val="4F81BD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533509" name="Rectangle 5"/>
          <p:cNvSpPr>
            <a:spLocks noChangeArrowheads="1"/>
          </p:cNvSpPr>
          <p:nvPr/>
        </p:nvSpPr>
        <p:spPr bwMode="auto">
          <a:xfrm>
            <a:off x="3810000" y="2340910"/>
            <a:ext cx="1365738" cy="2127738"/>
          </a:xfrm>
          <a:prstGeom prst="rect">
            <a:avLst/>
          </a:prstGeom>
          <a:solidFill>
            <a:srgbClr val="66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77" b="1" dirty="0">
              <a:solidFill>
                <a:srgbClr val="0000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46" b="1" i="1" dirty="0">
                <a:solidFill>
                  <a:srgbClr val="FFFF00"/>
                </a:solidFill>
                <a:latin typeface="Rockwell" pitchFamily="18" charset="0"/>
              </a:rPr>
              <a:t>Direct Causes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92" b="1" dirty="0">
                <a:solidFill>
                  <a:srgbClr val="FFFFFF"/>
                </a:solidFill>
                <a:latin typeface="Verdana" pitchFamily="34" charset="0"/>
              </a:rPr>
              <a:t>Substandard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92" b="1" dirty="0">
                <a:solidFill>
                  <a:srgbClr val="FFFFFF"/>
                </a:solidFill>
                <a:latin typeface="Verdana" pitchFamily="34" charset="0"/>
              </a:rPr>
              <a:t>Act and Conditions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FF66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FF66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533510" name="Rectangle 6"/>
          <p:cNvSpPr>
            <a:spLocks noChangeArrowheads="1"/>
          </p:cNvSpPr>
          <p:nvPr/>
        </p:nvSpPr>
        <p:spPr bwMode="auto">
          <a:xfrm>
            <a:off x="5556738" y="2340910"/>
            <a:ext cx="1447800" cy="2127738"/>
          </a:xfrm>
          <a:prstGeom prst="rect">
            <a:avLst/>
          </a:prstGeom>
          <a:solidFill>
            <a:srgbClr val="66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46" b="1" i="1" dirty="0">
              <a:solidFill>
                <a:srgbClr val="FFFF00"/>
              </a:solidFill>
              <a:latin typeface="Rockwell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46" b="1" i="1" dirty="0">
              <a:solidFill>
                <a:srgbClr val="FFFF00"/>
              </a:solidFill>
              <a:latin typeface="Rockwell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46" b="1" i="1" dirty="0">
                <a:solidFill>
                  <a:srgbClr val="FFFF00"/>
                </a:solidFill>
                <a:latin typeface="Rockwell" pitchFamily="18" charset="0"/>
              </a:rPr>
              <a:t>Incident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8" b="1" dirty="0">
              <a:solidFill>
                <a:srgbClr val="FFFFFF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92" b="1" dirty="0">
                <a:solidFill>
                  <a:srgbClr val="FFFFFF"/>
                </a:solidFill>
                <a:latin typeface="Verdana" pitchFamily="34" charset="0"/>
              </a:rPr>
              <a:t>Undesired Event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69" dirty="0">
                <a:solidFill>
                  <a:srgbClr val="FFFFFF"/>
                </a:solidFill>
              </a:rPr>
              <a:t>(Contact With Energy or Substance)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92" b="1" dirty="0">
              <a:solidFill>
                <a:srgbClr val="4F81BD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92" b="1" dirty="0">
              <a:solidFill>
                <a:srgbClr val="4F81BD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8" b="1" dirty="0">
              <a:solidFill>
                <a:srgbClr val="FFCC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533511" name="Rectangle 7"/>
          <p:cNvSpPr>
            <a:spLocks noChangeArrowheads="1"/>
          </p:cNvSpPr>
          <p:nvPr/>
        </p:nvSpPr>
        <p:spPr bwMode="auto">
          <a:xfrm>
            <a:off x="7332784" y="2340910"/>
            <a:ext cx="1400908" cy="2127738"/>
          </a:xfrm>
          <a:prstGeom prst="rect">
            <a:avLst/>
          </a:prstGeom>
          <a:solidFill>
            <a:srgbClr val="66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46" b="1" i="1" dirty="0">
                <a:solidFill>
                  <a:srgbClr val="FFFF00"/>
                </a:solidFill>
                <a:latin typeface="Rockwell" pitchFamily="18" charset="0"/>
              </a:rPr>
              <a:t>Losses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846" b="1" i="1" dirty="0">
              <a:solidFill>
                <a:srgbClr val="FFFFFF"/>
              </a:solidFill>
              <a:latin typeface="Rockwell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92" b="1" dirty="0">
                <a:solidFill>
                  <a:srgbClr val="FFFFFF"/>
                </a:solidFill>
                <a:latin typeface="Verdana" pitchFamily="34" charset="0"/>
              </a:rPr>
              <a:t>People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92" b="1" dirty="0">
                <a:solidFill>
                  <a:srgbClr val="FFFFFF"/>
                </a:solidFill>
                <a:latin typeface="Verdana" pitchFamily="34" charset="0"/>
              </a:rPr>
              <a:t>Equipment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92" b="1" dirty="0">
                <a:solidFill>
                  <a:srgbClr val="FFFFFF"/>
                </a:solidFill>
                <a:latin typeface="Verdana" pitchFamily="34" charset="0"/>
              </a:rPr>
              <a:t>Material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92" b="1" dirty="0">
                <a:solidFill>
                  <a:srgbClr val="FFFFFF"/>
                </a:solidFill>
                <a:latin typeface="Verdana" pitchFamily="34" charset="0"/>
              </a:rPr>
              <a:t>Environment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8" b="1" dirty="0">
              <a:solidFill>
                <a:srgbClr val="000000"/>
              </a:solidFill>
              <a:latin typeface="Verdana" pitchFamily="34" charset="0"/>
            </a:endParaRPr>
          </a:p>
        </p:txBody>
      </p:sp>
      <p:pic>
        <p:nvPicPr>
          <p:cNvPr id="533515" name="Picture 11" descr="forward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8066" y="3359352"/>
            <a:ext cx="514350" cy="378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000" name="Text Box 42"/>
          <p:cNvSpPr txBox="1">
            <a:spLocks noChangeArrowheads="1"/>
          </p:cNvSpPr>
          <p:nvPr/>
        </p:nvSpPr>
        <p:spPr bwMode="auto">
          <a:xfrm>
            <a:off x="3978520" y="5046010"/>
            <a:ext cx="3256085" cy="54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477" b="1" i="1" dirty="0" err="1">
                <a:solidFill>
                  <a:prstClr val="black"/>
                </a:solidFill>
                <a:latin typeface="Rockwell" pitchFamily="18" charset="0"/>
              </a:rPr>
              <a:t>Fungsi</a:t>
            </a:r>
            <a:r>
              <a:rPr lang="en-US" sz="1477" b="1" i="1" dirty="0">
                <a:solidFill>
                  <a:prstClr val="black"/>
                </a:solidFill>
                <a:latin typeface="Rockwell" pitchFamily="18" charset="0"/>
              </a:rPr>
              <a:t> SMK3 </a:t>
            </a:r>
            <a:r>
              <a:rPr lang="en-US" sz="1477" b="1" i="1" dirty="0" err="1">
                <a:solidFill>
                  <a:prstClr val="black"/>
                </a:solidFill>
                <a:latin typeface="Rockwell" pitchFamily="18" charset="0"/>
              </a:rPr>
              <a:t>Mencegah</a:t>
            </a:r>
            <a:r>
              <a:rPr lang="en-US" sz="1477" b="1" i="1" dirty="0">
                <a:solidFill>
                  <a:prstClr val="black"/>
                </a:solidFill>
                <a:latin typeface="Rockwell" pitchFamily="18" charset="0"/>
              </a:rPr>
              <a:t> </a:t>
            </a:r>
            <a:r>
              <a:rPr lang="en-US" sz="1477" b="1" i="1" dirty="0" err="1">
                <a:solidFill>
                  <a:prstClr val="black"/>
                </a:solidFill>
                <a:latin typeface="Rockwell" pitchFamily="18" charset="0"/>
              </a:rPr>
              <a:t>Kerugian</a:t>
            </a:r>
            <a:r>
              <a:rPr lang="en-US" sz="1477" b="1" i="1" dirty="0">
                <a:solidFill>
                  <a:prstClr val="black"/>
                </a:solidFill>
                <a:latin typeface="Rockwell" pitchFamily="18" charset="0"/>
              </a:rPr>
              <a:t>/Losses</a:t>
            </a:r>
          </a:p>
        </p:txBody>
      </p:sp>
      <p:sp>
        <p:nvSpPr>
          <p:cNvPr id="42001" name="Line 43"/>
          <p:cNvSpPr>
            <a:spLocks noChangeShapeType="1"/>
          </p:cNvSpPr>
          <p:nvPr/>
        </p:nvSpPr>
        <p:spPr bwMode="auto">
          <a:xfrm flipV="1">
            <a:off x="5804389" y="4534590"/>
            <a:ext cx="1329103" cy="531935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42002" name="Text Box 45"/>
          <p:cNvSpPr txBox="1">
            <a:spLocks noChangeArrowheads="1"/>
          </p:cNvSpPr>
          <p:nvPr/>
        </p:nvSpPr>
        <p:spPr bwMode="auto">
          <a:xfrm>
            <a:off x="2548305" y="1942326"/>
            <a:ext cx="2259623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62" b="1">
                <a:solidFill>
                  <a:prstClr val="black"/>
                </a:solidFill>
                <a:latin typeface="Verdana" pitchFamily="34" charset="0"/>
              </a:rPr>
              <a:t>Human Factors</a:t>
            </a:r>
          </a:p>
        </p:txBody>
      </p:sp>
      <p:pic>
        <p:nvPicPr>
          <p:cNvPr id="20" name="Picture 11" descr="forward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73541" y="3359352"/>
            <a:ext cx="514350" cy="378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Image result for dominos theory">
            <a:extLst>
              <a:ext uri="{FF2B5EF4-FFF2-40B4-BE49-F238E27FC236}">
                <a16:creationId xmlns:a16="http://schemas.microsoft.com/office/drawing/2014/main" id="{8FA9E536-DF10-4251-A066-F213E8B36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" y="5592955"/>
            <a:ext cx="2243579" cy="121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ooter Placeholder 1">
            <a:extLst>
              <a:ext uri="{FF2B5EF4-FFF2-40B4-BE49-F238E27FC236}">
                <a16:creationId xmlns:a16="http://schemas.microsoft.com/office/drawing/2014/main" id="{D6C17042-D315-4C34-8338-3373BE4C6A59}"/>
              </a:ext>
            </a:extLst>
          </p:cNvPr>
          <p:cNvSpPr txBox="1">
            <a:spLocks/>
          </p:cNvSpPr>
          <p:nvPr/>
        </p:nvSpPr>
        <p:spPr>
          <a:xfrm>
            <a:off x="-20156" y="6492874"/>
            <a:ext cx="4643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15058"/>
      </p:ext>
    </p:extLst>
  </p:cSld>
  <p:clrMapOvr>
    <a:masterClrMapping/>
  </p:clrMapOvr>
  <p:transition>
    <p:sndAc>
      <p:stSnd>
        <p:snd r:embed="rId3" name="lase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33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3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3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3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3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3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3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3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3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3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33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33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3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3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33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33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506" grpId="0" autoUpdateAnimBg="0"/>
      <p:bldP spid="533507" grpId="0" animBg="1" autoUpdateAnimBg="0"/>
      <p:bldP spid="533508" grpId="0" animBg="1" autoUpdateAnimBg="0"/>
      <p:bldP spid="533509" grpId="0" animBg="1" autoUpdateAnimBg="0"/>
      <p:bldP spid="533510" grpId="0" animBg="1" autoUpdateAnimBg="0"/>
      <p:bldP spid="533511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392" y="3923429"/>
            <a:ext cx="1617744" cy="1213308"/>
          </a:xfrm>
          <a:prstGeom prst="rect">
            <a:avLst/>
          </a:prstGeom>
        </p:spPr>
      </p:pic>
      <p:pic>
        <p:nvPicPr>
          <p:cNvPr id="30" name="Picture 6" descr="http://abkldesigns.com/clipart2/ind3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447" y="3607575"/>
            <a:ext cx="1699465" cy="11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241029" y="2031191"/>
            <a:ext cx="7763736" cy="766343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Organisasi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harus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menentukan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dan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menyediakan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sumberdaya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menetapkan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menerapkan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memelihara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dan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memperbaiki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terus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menerus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sistem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arrow" pitchFamily="34" charset="0"/>
              </a:rPr>
              <a:t>manajemen</a:t>
            </a:r>
            <a:r>
              <a:rPr lang="en-US" dirty="0">
                <a:solidFill>
                  <a:schemeClr val="tx1"/>
                </a:solidFill>
                <a:latin typeface="Arial Narrow" pitchFamily="34" charset="0"/>
              </a:rPr>
              <a:t> K3L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1666824" y="2861256"/>
            <a:ext cx="1165979" cy="11025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96347" flipH="1">
            <a:off x="3266806" y="3107847"/>
            <a:ext cx="1504601" cy="76662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41696" flipH="1">
            <a:off x="6371483" y="2913747"/>
            <a:ext cx="1504601" cy="766629"/>
          </a:xfrm>
          <a:prstGeom prst="rect">
            <a:avLst/>
          </a:prstGeom>
        </p:spPr>
      </p:pic>
      <p:pic>
        <p:nvPicPr>
          <p:cNvPr id="29" name="Picture 2" descr="C:\Users\MGR\AppData\Roaming\PixelMetrics\CaptureWiz\Temp\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32" y="3664667"/>
            <a:ext cx="927089" cy="86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/>
          <p:cNvSpPr/>
          <p:nvPr/>
        </p:nvSpPr>
        <p:spPr>
          <a:xfrm>
            <a:off x="241029" y="4626976"/>
            <a:ext cx="1663923" cy="1326472"/>
          </a:xfrm>
          <a:prstGeom prst="roundRect">
            <a:avLst>
              <a:gd name="adj" fmla="val 0"/>
            </a:avLst>
          </a:prstGeom>
          <a:solidFill>
            <a:srgbClr val="FFCC00"/>
          </a:solidFill>
          <a:ln w="190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77" b="1" dirty="0" err="1">
                <a:solidFill>
                  <a:schemeClr val="tx1"/>
                </a:solidFill>
                <a:latin typeface="Arial Narrow" pitchFamily="34" charset="0"/>
              </a:rPr>
              <a:t>Sumberdaya</a:t>
            </a:r>
            <a:r>
              <a:rPr lang="en-US" sz="1477" b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b="1" dirty="0" err="1">
                <a:solidFill>
                  <a:schemeClr val="tx1"/>
                </a:solidFill>
                <a:latin typeface="Arial Narrow" pitchFamily="34" charset="0"/>
              </a:rPr>
              <a:t>manusia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,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termasuk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keahlian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khusus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pengetahuan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tertentu</a:t>
            </a:r>
            <a:endParaRPr lang="en-US" sz="1477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475094" y="4842556"/>
            <a:ext cx="2050170" cy="1276357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77" b="1" dirty="0" err="1">
                <a:solidFill>
                  <a:schemeClr val="tx1"/>
                </a:solidFill>
                <a:latin typeface="Arial Narrow" pitchFamily="34" charset="0"/>
              </a:rPr>
              <a:t>Infrastruktur</a:t>
            </a:r>
            <a:r>
              <a:rPr lang="en-US" sz="1477" b="1" dirty="0">
                <a:solidFill>
                  <a:schemeClr val="tx1"/>
                </a:solidFill>
                <a:latin typeface="Arial Narrow" pitchFamily="34" charset="0"/>
              </a:rPr>
              <a:t> &amp; </a:t>
            </a:r>
            <a:r>
              <a:rPr lang="en-US" sz="1477" b="1" dirty="0" err="1">
                <a:solidFill>
                  <a:schemeClr val="tx1"/>
                </a:solidFill>
                <a:latin typeface="Arial Narrow" pitchFamily="34" charset="0"/>
              </a:rPr>
              <a:t>Teknologi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,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termasuk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bangunan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,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peralatan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K3L,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sistem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informasi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,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peralatan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tanggap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darurat</a:t>
            </a:r>
            <a:endParaRPr lang="en-US" sz="1477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668659" y="5097064"/>
            <a:ext cx="2383532" cy="1021849"/>
          </a:xfrm>
          <a:prstGeom prst="roundRect">
            <a:avLst>
              <a:gd name="adj" fmla="val 0"/>
            </a:avLst>
          </a:prstGeom>
          <a:solidFill>
            <a:srgbClr val="FF6600"/>
          </a:solidFill>
          <a:ln w="19050">
            <a:solidFill>
              <a:schemeClr val="tx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77" b="1" dirty="0" err="1">
                <a:solidFill>
                  <a:schemeClr val="tx1"/>
                </a:solidFill>
                <a:latin typeface="Arial Narrow" pitchFamily="34" charset="0"/>
              </a:rPr>
              <a:t>Sumberdaya</a:t>
            </a:r>
            <a:r>
              <a:rPr lang="en-US" sz="1477" b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b="1" dirty="0" err="1">
                <a:solidFill>
                  <a:schemeClr val="tx1"/>
                </a:solidFill>
                <a:latin typeface="Arial Narrow" pitchFamily="34" charset="0"/>
              </a:rPr>
              <a:t>keuangan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,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untuk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mendukung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penerapan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sistem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manajemen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K3L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1029" y="784576"/>
            <a:ext cx="723616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1" i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SMK3</a:t>
            </a:r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7.1 </a:t>
            </a:r>
            <a:r>
              <a:rPr lang="en-US" sz="3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Sumberdaya</a:t>
            </a:r>
            <a:endParaRPr lang="en-US" sz="3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BC643432-39D1-412B-ADB9-7C2386837EC5}"/>
              </a:ext>
            </a:extLst>
          </p:cNvPr>
          <p:cNvSpPr txBox="1">
            <a:spLocks/>
          </p:cNvSpPr>
          <p:nvPr/>
        </p:nvSpPr>
        <p:spPr>
          <a:xfrm>
            <a:off x="-20156" y="6492867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497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63249" y="857395"/>
            <a:ext cx="6675210" cy="940777"/>
            <a:chOff x="176853" y="643094"/>
            <a:chExt cx="7231477" cy="1019175"/>
          </a:xfrm>
        </p:grpSpPr>
        <p:sp>
          <p:nvSpPr>
            <p:cNvPr id="6" name="Freeform 5"/>
            <p:cNvSpPr/>
            <p:nvPr/>
          </p:nvSpPr>
          <p:spPr>
            <a:xfrm>
              <a:off x="176853" y="643094"/>
              <a:ext cx="2582670" cy="1019175"/>
            </a:xfrm>
            <a:custGeom>
              <a:avLst/>
              <a:gdLst>
                <a:gd name="connsiteX0" fmla="*/ 0 w 2582670"/>
                <a:gd name="connsiteY0" fmla="*/ 0 h 1019175"/>
                <a:gd name="connsiteX1" fmla="*/ 2073083 w 2582670"/>
                <a:gd name="connsiteY1" fmla="*/ 0 h 1019175"/>
                <a:gd name="connsiteX2" fmla="*/ 2582670 w 2582670"/>
                <a:gd name="connsiteY2" fmla="*/ 509588 h 1019175"/>
                <a:gd name="connsiteX3" fmla="*/ 2073083 w 2582670"/>
                <a:gd name="connsiteY3" fmla="*/ 1019175 h 1019175"/>
                <a:gd name="connsiteX4" fmla="*/ 0 w 2582670"/>
                <a:gd name="connsiteY4" fmla="*/ 1019175 h 1019175"/>
                <a:gd name="connsiteX5" fmla="*/ 509588 w 2582670"/>
                <a:gd name="connsiteY5" fmla="*/ 509588 h 1019175"/>
                <a:gd name="connsiteX6" fmla="*/ 0 w 2582670"/>
                <a:gd name="connsiteY6" fmla="*/ 0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2670" h="1019175">
                  <a:moveTo>
                    <a:pt x="0" y="0"/>
                  </a:moveTo>
                  <a:lnTo>
                    <a:pt x="2073083" y="0"/>
                  </a:lnTo>
                  <a:lnTo>
                    <a:pt x="2582670" y="509588"/>
                  </a:lnTo>
                  <a:lnTo>
                    <a:pt x="2073083" y="1019175"/>
                  </a:lnTo>
                  <a:lnTo>
                    <a:pt x="0" y="1019175"/>
                  </a:lnTo>
                  <a:lnTo>
                    <a:pt x="509588" y="50958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9473" tIns="19695" rIns="490083" bIns="19695" numCol="1" spcCol="1270" anchor="ctr" anchorCtr="0">
              <a:noAutofit/>
            </a:bodyPr>
            <a:lstStyle/>
            <a:p>
              <a:pPr algn="ctr" defTabSz="65650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77" dirty="0" err="1">
                  <a:solidFill>
                    <a:schemeClr val="bg1"/>
                  </a:solidFill>
                </a:rPr>
                <a:t>Identifikasi</a:t>
              </a:r>
              <a:r>
                <a:rPr lang="en-US" sz="1477" dirty="0">
                  <a:solidFill>
                    <a:schemeClr val="bg1"/>
                  </a:solidFill>
                </a:rPr>
                <a:t> </a:t>
              </a:r>
              <a:r>
                <a:rPr lang="en-US" sz="1477" dirty="0" err="1">
                  <a:solidFill>
                    <a:schemeClr val="bg1"/>
                  </a:solidFill>
                </a:rPr>
                <a:t>fungsi</a:t>
              </a:r>
              <a:r>
                <a:rPr lang="en-US" sz="1477" dirty="0">
                  <a:solidFill>
                    <a:schemeClr val="bg1"/>
                  </a:solidFill>
                </a:rPr>
                <a:t> </a:t>
              </a:r>
              <a:r>
                <a:rPr lang="en-US" sz="1477" dirty="0" err="1">
                  <a:solidFill>
                    <a:schemeClr val="bg1"/>
                  </a:solidFill>
                </a:rPr>
                <a:t>kerja</a:t>
              </a:r>
              <a:r>
                <a:rPr lang="en-US" sz="1477" dirty="0">
                  <a:solidFill>
                    <a:schemeClr val="bg1"/>
                  </a:solidFill>
                </a:rPr>
                <a:t> &amp; </a:t>
              </a:r>
              <a:r>
                <a:rPr lang="en-US" sz="1477" dirty="0" err="1">
                  <a:solidFill>
                    <a:schemeClr val="bg1"/>
                  </a:solidFill>
                </a:rPr>
                <a:t>Persyaratan</a:t>
              </a:r>
              <a:r>
                <a:rPr lang="en-US" sz="1477" dirty="0">
                  <a:solidFill>
                    <a:schemeClr val="bg1"/>
                  </a:solidFill>
                </a:rPr>
                <a:t> </a:t>
              </a:r>
              <a:r>
                <a:rPr lang="en-US" sz="1477" dirty="0" err="1">
                  <a:solidFill>
                    <a:schemeClr val="bg1"/>
                  </a:solidFill>
                </a:rPr>
                <a:t>Kompetensi</a:t>
              </a:r>
              <a:endParaRPr lang="en-US" sz="1477" dirty="0">
                <a:solidFill>
                  <a:schemeClr val="bg1"/>
                </a:soli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2461321" y="643094"/>
              <a:ext cx="2582670" cy="1019175"/>
            </a:xfrm>
            <a:custGeom>
              <a:avLst/>
              <a:gdLst>
                <a:gd name="connsiteX0" fmla="*/ 0 w 2582670"/>
                <a:gd name="connsiteY0" fmla="*/ 0 h 1019175"/>
                <a:gd name="connsiteX1" fmla="*/ 2073083 w 2582670"/>
                <a:gd name="connsiteY1" fmla="*/ 0 h 1019175"/>
                <a:gd name="connsiteX2" fmla="*/ 2582670 w 2582670"/>
                <a:gd name="connsiteY2" fmla="*/ 509588 h 1019175"/>
                <a:gd name="connsiteX3" fmla="*/ 2073083 w 2582670"/>
                <a:gd name="connsiteY3" fmla="*/ 1019175 h 1019175"/>
                <a:gd name="connsiteX4" fmla="*/ 0 w 2582670"/>
                <a:gd name="connsiteY4" fmla="*/ 1019175 h 1019175"/>
                <a:gd name="connsiteX5" fmla="*/ 509588 w 2582670"/>
                <a:gd name="connsiteY5" fmla="*/ 509588 h 1019175"/>
                <a:gd name="connsiteX6" fmla="*/ 0 w 2582670"/>
                <a:gd name="connsiteY6" fmla="*/ 0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2670" h="1019175">
                  <a:moveTo>
                    <a:pt x="0" y="0"/>
                  </a:moveTo>
                  <a:lnTo>
                    <a:pt x="2073083" y="0"/>
                  </a:lnTo>
                  <a:lnTo>
                    <a:pt x="2582670" y="509588"/>
                  </a:lnTo>
                  <a:lnTo>
                    <a:pt x="2073083" y="1019175"/>
                  </a:lnTo>
                  <a:lnTo>
                    <a:pt x="0" y="1019175"/>
                  </a:lnTo>
                  <a:lnTo>
                    <a:pt x="509588" y="50958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9473" tIns="19695" rIns="490083" bIns="19695" numCol="1" spcCol="1270" anchor="ctr" anchorCtr="0">
              <a:noAutofit/>
            </a:bodyPr>
            <a:lstStyle/>
            <a:p>
              <a:pPr algn="ctr" defTabSz="65650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77" dirty="0" err="1">
                  <a:solidFill>
                    <a:schemeClr val="bg1"/>
                  </a:solidFill>
                </a:rPr>
                <a:t>Tetapkan</a:t>
              </a:r>
              <a:r>
                <a:rPr lang="en-US" sz="1477" dirty="0">
                  <a:solidFill>
                    <a:schemeClr val="bg1"/>
                  </a:solidFill>
                </a:rPr>
                <a:t> </a:t>
              </a:r>
              <a:r>
                <a:rPr lang="en-US" sz="1477" dirty="0" err="1">
                  <a:solidFill>
                    <a:schemeClr val="bg1"/>
                  </a:solidFill>
                </a:rPr>
                <a:t>Standar</a:t>
              </a:r>
              <a:r>
                <a:rPr lang="en-US" sz="1477" dirty="0">
                  <a:solidFill>
                    <a:schemeClr val="bg1"/>
                  </a:solidFill>
                </a:rPr>
                <a:t> </a:t>
              </a:r>
              <a:r>
                <a:rPr lang="en-US" sz="1477" dirty="0" err="1">
                  <a:solidFill>
                    <a:schemeClr val="bg1"/>
                  </a:solidFill>
                </a:rPr>
                <a:t>Kompetensi</a:t>
              </a:r>
              <a:endParaRPr lang="en-US" sz="1477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4825660" y="643094"/>
              <a:ext cx="2582670" cy="1019175"/>
            </a:xfrm>
            <a:custGeom>
              <a:avLst/>
              <a:gdLst>
                <a:gd name="connsiteX0" fmla="*/ 0 w 2582670"/>
                <a:gd name="connsiteY0" fmla="*/ 0 h 1019175"/>
                <a:gd name="connsiteX1" fmla="*/ 2073083 w 2582670"/>
                <a:gd name="connsiteY1" fmla="*/ 0 h 1019175"/>
                <a:gd name="connsiteX2" fmla="*/ 2582670 w 2582670"/>
                <a:gd name="connsiteY2" fmla="*/ 509588 h 1019175"/>
                <a:gd name="connsiteX3" fmla="*/ 2073083 w 2582670"/>
                <a:gd name="connsiteY3" fmla="*/ 1019175 h 1019175"/>
                <a:gd name="connsiteX4" fmla="*/ 0 w 2582670"/>
                <a:gd name="connsiteY4" fmla="*/ 1019175 h 1019175"/>
                <a:gd name="connsiteX5" fmla="*/ 509588 w 2582670"/>
                <a:gd name="connsiteY5" fmla="*/ 509588 h 1019175"/>
                <a:gd name="connsiteX6" fmla="*/ 0 w 2582670"/>
                <a:gd name="connsiteY6" fmla="*/ 0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2670" h="1019175">
                  <a:moveTo>
                    <a:pt x="0" y="0"/>
                  </a:moveTo>
                  <a:lnTo>
                    <a:pt x="2073083" y="0"/>
                  </a:lnTo>
                  <a:lnTo>
                    <a:pt x="2582670" y="509588"/>
                  </a:lnTo>
                  <a:lnTo>
                    <a:pt x="2073083" y="1019175"/>
                  </a:lnTo>
                  <a:lnTo>
                    <a:pt x="0" y="1019175"/>
                  </a:lnTo>
                  <a:lnTo>
                    <a:pt x="509588" y="50958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9473" tIns="19695" rIns="490083" bIns="19695" numCol="1" spcCol="1270" anchor="ctr" anchorCtr="0">
              <a:noAutofit/>
            </a:bodyPr>
            <a:lstStyle/>
            <a:p>
              <a:pPr algn="ctr" defTabSz="65650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77" dirty="0" err="1">
                  <a:solidFill>
                    <a:schemeClr val="bg1"/>
                  </a:solidFill>
                </a:rPr>
                <a:t>Evaluasi</a:t>
              </a:r>
              <a:r>
                <a:rPr lang="en-US" sz="1477" dirty="0">
                  <a:solidFill>
                    <a:schemeClr val="bg1"/>
                  </a:solidFill>
                </a:rPr>
                <a:t> </a:t>
              </a:r>
              <a:r>
                <a:rPr lang="en-US" sz="1477" dirty="0" err="1">
                  <a:solidFill>
                    <a:schemeClr val="bg1"/>
                  </a:solidFill>
                </a:rPr>
                <a:t>Standar</a:t>
              </a:r>
              <a:r>
                <a:rPr lang="en-US" sz="1477" dirty="0">
                  <a:solidFill>
                    <a:schemeClr val="bg1"/>
                  </a:solidFill>
                </a:rPr>
                <a:t> </a:t>
              </a:r>
              <a:r>
                <a:rPr lang="en-US" sz="1477" dirty="0" err="1">
                  <a:solidFill>
                    <a:schemeClr val="bg1"/>
                  </a:solidFill>
                </a:rPr>
                <a:t>vs</a:t>
              </a:r>
              <a:r>
                <a:rPr lang="en-US" sz="1477" dirty="0">
                  <a:solidFill>
                    <a:schemeClr val="bg1"/>
                  </a:solidFill>
                </a:rPr>
                <a:t> </a:t>
              </a:r>
              <a:r>
                <a:rPr lang="en-US" sz="1477" dirty="0" err="1">
                  <a:solidFill>
                    <a:schemeClr val="bg1"/>
                  </a:solidFill>
                </a:rPr>
                <a:t>Aktual</a:t>
              </a:r>
              <a:r>
                <a:rPr lang="en-US" sz="1477" dirty="0">
                  <a:solidFill>
                    <a:schemeClr val="bg1"/>
                  </a:solidFill>
                </a:rPr>
                <a:t> </a:t>
              </a:r>
              <a:r>
                <a:rPr lang="en-US" sz="1477" dirty="0" err="1">
                  <a:solidFill>
                    <a:schemeClr val="bg1"/>
                  </a:solidFill>
                </a:rPr>
                <a:t>Kompetensi</a:t>
              </a:r>
              <a:endParaRPr lang="en-US" sz="1477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254977" y="2020727"/>
            <a:ext cx="8504460" cy="2578541"/>
          </a:xfrm>
          <a:prstGeom prst="roundRect">
            <a:avLst>
              <a:gd name="adj" fmla="val 921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Organisasi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harus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:</a:t>
            </a:r>
          </a:p>
          <a:p>
            <a:pPr marL="316531" indent="-316531">
              <a:buFont typeface="+mj-lt"/>
              <a:buAutoNum type="arabicParenR"/>
            </a:pP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Menentukan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u="sng" dirty="0" err="1">
                <a:solidFill>
                  <a:schemeClr val="tx1"/>
                </a:solidFill>
                <a:latin typeface="Arial Narrow" pitchFamily="34" charset="0"/>
              </a:rPr>
              <a:t>kecukupan</a:t>
            </a:r>
            <a:r>
              <a:rPr lang="en-US" sz="2000" u="sng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u="sng" dirty="0" err="1">
                <a:solidFill>
                  <a:schemeClr val="tx1"/>
                </a:solidFill>
                <a:latin typeface="Arial Narrow" pitchFamily="34" charset="0"/>
              </a:rPr>
              <a:t>kompetensi</a:t>
            </a:r>
            <a:r>
              <a:rPr lang="en-US" sz="2000" u="sng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yang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dibutuhkan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bagi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pekerja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/ orang yang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dibawah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kendali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organisasi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berdampak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atau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memberikan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dampak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kinerja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K3L</a:t>
            </a:r>
          </a:p>
          <a:p>
            <a:pPr marL="316531" indent="-316531">
              <a:buFont typeface="+mj-lt"/>
              <a:buAutoNum type="arabicParenR"/>
            </a:pP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Memastikan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bahwa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pekerja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berkompeten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(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termasuk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kemampuan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mengidentifikasi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bahaya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) </a:t>
            </a:r>
            <a:r>
              <a:rPr lang="en-US" sz="2000" u="sng" dirty="0" err="1">
                <a:solidFill>
                  <a:schemeClr val="tx1"/>
                </a:solidFill>
                <a:latin typeface="Arial Narrow" pitchFamily="34" charset="0"/>
              </a:rPr>
              <a:t>berdasarkan</a:t>
            </a:r>
            <a:r>
              <a:rPr lang="en-US" sz="2000" u="sng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u="sng" dirty="0" err="1">
                <a:solidFill>
                  <a:schemeClr val="tx1"/>
                </a:solidFill>
                <a:latin typeface="Arial Narrow" pitchFamily="34" charset="0"/>
              </a:rPr>
              <a:t>pengalaman</a:t>
            </a:r>
            <a:r>
              <a:rPr lang="en-US" sz="2000" u="sng" dirty="0">
                <a:solidFill>
                  <a:schemeClr val="tx1"/>
                </a:solidFill>
                <a:latin typeface="Arial Narrow" pitchFamily="34" charset="0"/>
              </a:rPr>
              <a:t>, </a:t>
            </a:r>
            <a:r>
              <a:rPr lang="en-US" sz="2000" u="sng" dirty="0" err="1">
                <a:solidFill>
                  <a:schemeClr val="tx1"/>
                </a:solidFill>
                <a:latin typeface="Arial Narrow" pitchFamily="34" charset="0"/>
              </a:rPr>
              <a:t>pendidikan</a:t>
            </a:r>
            <a:r>
              <a:rPr lang="en-US" sz="2000" u="sng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u="sng" dirty="0" err="1">
                <a:solidFill>
                  <a:schemeClr val="tx1"/>
                </a:solidFill>
                <a:latin typeface="Arial Narrow" pitchFamily="34" charset="0"/>
              </a:rPr>
              <a:t>dan</a:t>
            </a:r>
            <a:r>
              <a:rPr lang="en-US" sz="2000" u="sng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u="sng" dirty="0" err="1">
                <a:solidFill>
                  <a:schemeClr val="tx1"/>
                </a:solidFill>
                <a:latin typeface="Arial Narrow" pitchFamily="34" charset="0"/>
              </a:rPr>
              <a:t>pelatihan</a:t>
            </a:r>
            <a:endParaRPr lang="en-US" sz="2000" u="sng" dirty="0">
              <a:solidFill>
                <a:schemeClr val="tx1"/>
              </a:solidFill>
              <a:latin typeface="Arial Narrow" pitchFamily="34" charset="0"/>
            </a:endParaRPr>
          </a:p>
          <a:p>
            <a:pPr marL="316531" indent="-316531">
              <a:buFont typeface="+mj-lt"/>
              <a:buAutoNum type="arabicParenR"/>
            </a:pP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Jika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dapat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dilakukan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mengambil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tindakan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dilakukan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dan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memelihara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kecukupan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kompetensi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dan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mengevaluasi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keefektiftan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tindakan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latin typeface="Arial Narrow" pitchFamily="34" charset="0"/>
              </a:rPr>
              <a:t>dilakukan</a:t>
            </a:r>
            <a:endParaRPr lang="en-US" sz="20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auto">
          <a:xfrm>
            <a:off x="3102033" y="4895160"/>
            <a:ext cx="5584767" cy="120032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i="1" dirty="0" err="1"/>
              <a:t>Tindakan</a:t>
            </a:r>
            <a:r>
              <a:rPr lang="en-US" i="1" dirty="0"/>
              <a:t> yang </a:t>
            </a:r>
            <a:r>
              <a:rPr lang="en-US" i="1" dirty="0" err="1"/>
              <a:t>diberlakukan</a:t>
            </a:r>
            <a:r>
              <a:rPr lang="en-US" i="1" dirty="0"/>
              <a:t> </a:t>
            </a:r>
            <a:r>
              <a:rPr lang="en-US" i="1" dirty="0" err="1"/>
              <a:t>dapat</a:t>
            </a:r>
            <a:r>
              <a:rPr lang="en-US" i="1" dirty="0"/>
              <a:t> </a:t>
            </a:r>
            <a:r>
              <a:rPr lang="en-US" i="1" dirty="0" err="1"/>
              <a:t>mencakup</a:t>
            </a:r>
            <a:r>
              <a:rPr lang="en-US" i="1" dirty="0"/>
              <a:t>, </a:t>
            </a:r>
            <a:r>
              <a:rPr lang="en-US" i="1" dirty="0" err="1"/>
              <a:t>seperti</a:t>
            </a:r>
            <a:r>
              <a:rPr lang="en-US" i="1" dirty="0"/>
              <a:t> </a:t>
            </a:r>
            <a:r>
              <a:rPr lang="en-US" i="1" dirty="0" err="1"/>
              <a:t>contoh</a:t>
            </a:r>
            <a:r>
              <a:rPr lang="en-US" i="1" dirty="0"/>
              <a:t>, </a:t>
            </a:r>
            <a:r>
              <a:rPr lang="en-US" i="1" u="sng" dirty="0" err="1"/>
              <a:t>penyediaan</a:t>
            </a:r>
            <a:r>
              <a:rPr lang="en-US" i="1" u="sng" dirty="0"/>
              <a:t> </a:t>
            </a:r>
            <a:r>
              <a:rPr lang="en-US" i="1" u="sng" dirty="0" err="1"/>
              <a:t>pelatihan</a:t>
            </a:r>
            <a:r>
              <a:rPr lang="en-US" i="1" dirty="0"/>
              <a:t>, </a:t>
            </a:r>
            <a:r>
              <a:rPr lang="en-US" i="1" u="sng" dirty="0" err="1"/>
              <a:t>pembimbingan</a:t>
            </a:r>
            <a:r>
              <a:rPr lang="en-US" i="1" dirty="0"/>
              <a:t>, </a:t>
            </a:r>
            <a:r>
              <a:rPr lang="en-US" i="1" dirty="0" err="1"/>
              <a:t>atau</a:t>
            </a:r>
            <a:r>
              <a:rPr lang="en-US" i="1" dirty="0"/>
              <a:t> </a:t>
            </a:r>
            <a:r>
              <a:rPr lang="en-US" i="1" dirty="0" err="1"/>
              <a:t>penugasan</a:t>
            </a:r>
            <a:r>
              <a:rPr lang="en-US" i="1" dirty="0"/>
              <a:t> </a:t>
            </a:r>
            <a:r>
              <a:rPr lang="en-US" i="1" dirty="0" err="1"/>
              <a:t>kembali</a:t>
            </a:r>
            <a:r>
              <a:rPr lang="en-US" i="1" dirty="0"/>
              <a:t> </a:t>
            </a:r>
            <a:r>
              <a:rPr lang="en-US" i="1" dirty="0" err="1"/>
              <a:t>personil</a:t>
            </a:r>
            <a:r>
              <a:rPr lang="en-US" i="1" dirty="0"/>
              <a:t> yang </a:t>
            </a:r>
            <a:r>
              <a:rPr lang="en-US" i="1" dirty="0" err="1"/>
              <a:t>dipekerjakan</a:t>
            </a:r>
            <a:r>
              <a:rPr lang="en-US" i="1" dirty="0"/>
              <a:t> </a:t>
            </a:r>
            <a:r>
              <a:rPr lang="en-US" i="1" dirty="0" err="1"/>
              <a:t>saat</a:t>
            </a:r>
            <a:r>
              <a:rPr lang="en-US" i="1" dirty="0"/>
              <a:t> </a:t>
            </a:r>
            <a:r>
              <a:rPr lang="en-US" i="1" dirty="0" err="1"/>
              <a:t>ini</a:t>
            </a:r>
            <a:r>
              <a:rPr lang="en-US" i="1" dirty="0"/>
              <a:t>, </a:t>
            </a:r>
            <a:r>
              <a:rPr lang="en-US" i="1" dirty="0" err="1"/>
              <a:t>atau</a:t>
            </a:r>
            <a:r>
              <a:rPr lang="en-US" i="1" dirty="0"/>
              <a:t> </a:t>
            </a:r>
            <a:r>
              <a:rPr lang="en-US" i="1" dirty="0" err="1"/>
              <a:t>menyewa</a:t>
            </a:r>
            <a:r>
              <a:rPr lang="en-US" i="1" dirty="0"/>
              <a:t> </a:t>
            </a:r>
            <a:r>
              <a:rPr lang="en-US" i="1" dirty="0" err="1"/>
              <a:t>atau</a:t>
            </a:r>
            <a:r>
              <a:rPr lang="en-US" i="1" dirty="0"/>
              <a:t> </a:t>
            </a:r>
            <a:r>
              <a:rPr lang="en-US" i="1" dirty="0" err="1"/>
              <a:t>mengontrak</a:t>
            </a:r>
            <a:r>
              <a:rPr lang="en-US" i="1" dirty="0"/>
              <a:t> </a:t>
            </a:r>
            <a:r>
              <a:rPr lang="en-US" i="1" dirty="0" err="1"/>
              <a:t>personil</a:t>
            </a:r>
            <a:r>
              <a:rPr lang="en-US" i="1" dirty="0"/>
              <a:t> yang </a:t>
            </a:r>
            <a:r>
              <a:rPr lang="en-US" i="1" dirty="0" err="1"/>
              <a:t>kompeten</a:t>
            </a:r>
            <a:r>
              <a:rPr lang="en-US" i="1" dirty="0"/>
              <a:t>.</a:t>
            </a:r>
            <a:endParaRPr lang="en-US" i="1" u="sng" dirty="0">
              <a:latin typeface="Tahoma" pitchFamily="34" charset="0"/>
            </a:endParaRP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254977" y="4895160"/>
            <a:ext cx="2612535" cy="1077218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b-NO" sz="1600" dirty="0"/>
              <a:t>Organisasi harus menyimpan informasi terdokumentasi yang sesuai sebagai bukti kompetensi. </a:t>
            </a:r>
            <a:endParaRPr lang="en-US" sz="1600" i="1" u="sng" dirty="0">
              <a:latin typeface="Tahoma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0397" y="111620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7.2. 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Kompetensi</a:t>
            </a:r>
            <a:endParaRPr lang="en-US" sz="2800" dirty="0">
              <a:solidFill>
                <a:schemeClr val="tx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6915E20-4C88-4FFB-8B21-7B03766C3919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8590D7FC-0BF3-434B-89B9-9C032F079373}"/>
              </a:ext>
            </a:extLst>
          </p:cNvPr>
          <p:cNvSpPr txBox="1">
            <a:spLocks/>
          </p:cNvSpPr>
          <p:nvPr/>
        </p:nvSpPr>
        <p:spPr>
          <a:xfrm>
            <a:off x="-20156" y="6492867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6885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1922" y="301758"/>
            <a:ext cx="4935510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7.3. </a:t>
            </a:r>
            <a:r>
              <a:rPr lang="en-US" sz="4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Kepedulian</a:t>
            </a:r>
            <a:endParaRPr lang="en-US" sz="4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00961" y="1460810"/>
            <a:ext cx="4785839" cy="520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46" b="1" dirty="0" err="1">
                <a:solidFill>
                  <a:srgbClr val="002060"/>
                </a:solidFill>
                <a:latin typeface="Arial Narrow" pitchFamily="34" charset="0"/>
              </a:rPr>
              <a:t>Pekerja</a:t>
            </a:r>
            <a:r>
              <a:rPr lang="en-US" sz="1846" b="1" dirty="0">
                <a:solidFill>
                  <a:srgbClr val="002060"/>
                </a:solidFill>
                <a:latin typeface="Arial Narrow" pitchFamily="34" charset="0"/>
              </a:rPr>
              <a:t> / Orang yang </a:t>
            </a:r>
            <a:r>
              <a:rPr lang="en-US" sz="1846" b="1" dirty="0" err="1">
                <a:solidFill>
                  <a:srgbClr val="002060"/>
                </a:solidFill>
                <a:latin typeface="Arial Narrow" pitchFamily="34" charset="0"/>
              </a:rPr>
              <a:t>dibawah</a:t>
            </a:r>
            <a:r>
              <a:rPr lang="en-US" sz="1846" b="1" dirty="0">
                <a:solidFill>
                  <a:srgbClr val="002060"/>
                </a:solidFill>
                <a:latin typeface="Arial Narrow" pitchFamily="34" charset="0"/>
              </a:rPr>
              <a:t> </a:t>
            </a:r>
            <a:r>
              <a:rPr lang="en-US" sz="1846" b="1" dirty="0" err="1">
                <a:solidFill>
                  <a:srgbClr val="002060"/>
                </a:solidFill>
                <a:latin typeface="Arial Narrow" pitchFamily="34" charset="0"/>
              </a:rPr>
              <a:t>kendali</a:t>
            </a:r>
            <a:r>
              <a:rPr lang="en-US" sz="1846" b="1" dirty="0">
                <a:solidFill>
                  <a:srgbClr val="002060"/>
                </a:solidFill>
                <a:latin typeface="Arial Narrow" pitchFamily="34" charset="0"/>
              </a:rPr>
              <a:t> </a:t>
            </a:r>
            <a:r>
              <a:rPr lang="en-US" sz="1846" b="1" dirty="0" err="1">
                <a:solidFill>
                  <a:srgbClr val="002060"/>
                </a:solidFill>
                <a:latin typeface="Arial Narrow" pitchFamily="34" charset="0"/>
              </a:rPr>
              <a:t>organisasi</a:t>
            </a:r>
            <a:r>
              <a:rPr lang="en-US" sz="1846" b="1" dirty="0">
                <a:solidFill>
                  <a:srgbClr val="002060"/>
                </a:solidFill>
                <a:latin typeface="Arial Narrow" pitchFamily="34" charset="0"/>
              </a:rPr>
              <a:t> </a:t>
            </a:r>
            <a:r>
              <a:rPr lang="en-US" sz="1846" b="1" dirty="0" err="1">
                <a:solidFill>
                  <a:srgbClr val="002060"/>
                </a:solidFill>
                <a:latin typeface="Arial Narrow" pitchFamily="34" charset="0"/>
              </a:rPr>
              <a:t>harus</a:t>
            </a:r>
            <a:r>
              <a:rPr lang="en-US" sz="1846" b="1" dirty="0">
                <a:solidFill>
                  <a:srgbClr val="002060"/>
                </a:solidFill>
                <a:latin typeface="Arial Narrow" pitchFamily="34" charset="0"/>
              </a:rPr>
              <a:t> PEDULI </a:t>
            </a:r>
            <a:r>
              <a:rPr lang="en-US" sz="1846" b="1" dirty="0" err="1">
                <a:solidFill>
                  <a:srgbClr val="002060"/>
                </a:solidFill>
                <a:latin typeface="Arial Narrow" pitchFamily="34" charset="0"/>
              </a:rPr>
              <a:t>terhadap</a:t>
            </a:r>
            <a:r>
              <a:rPr lang="en-US" sz="1846" b="1" dirty="0">
                <a:solidFill>
                  <a:srgbClr val="002060"/>
                </a:solidFill>
                <a:latin typeface="Arial Narrow" pitchFamily="34" charset="0"/>
              </a:rPr>
              <a:t> :</a:t>
            </a:r>
          </a:p>
          <a:p>
            <a:pPr marL="422041" indent="-422041">
              <a:buFont typeface="+mj-lt"/>
              <a:buAutoNum type="alphaLcParenR"/>
            </a:pPr>
            <a:r>
              <a:rPr lang="en-US" sz="1846" dirty="0" err="1">
                <a:solidFill>
                  <a:srgbClr val="002060"/>
                </a:solidFill>
              </a:rPr>
              <a:t>Kebijakan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dan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Sasaran</a:t>
            </a:r>
            <a:r>
              <a:rPr lang="en-US" sz="1846" dirty="0">
                <a:solidFill>
                  <a:srgbClr val="002060"/>
                </a:solidFill>
              </a:rPr>
              <a:t> K3L</a:t>
            </a:r>
          </a:p>
          <a:p>
            <a:pPr marL="422041" indent="-422041">
              <a:buFont typeface="+mj-lt"/>
              <a:buAutoNum type="alphaLcParenR"/>
            </a:pPr>
            <a:r>
              <a:rPr lang="en-US" sz="1846" dirty="0" err="1">
                <a:solidFill>
                  <a:srgbClr val="002060"/>
                </a:solidFill>
              </a:rPr>
              <a:t>Kontribusi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mereka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terhadap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efektivitas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sistem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manajemen</a:t>
            </a:r>
            <a:r>
              <a:rPr lang="en-US" sz="1846" dirty="0">
                <a:solidFill>
                  <a:srgbClr val="002060"/>
                </a:solidFill>
              </a:rPr>
              <a:t> K3L </a:t>
            </a:r>
            <a:r>
              <a:rPr lang="en-US" sz="1846" dirty="0" err="1">
                <a:solidFill>
                  <a:srgbClr val="002060"/>
                </a:solidFill>
              </a:rPr>
              <a:t>termasuk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manfaatnya</a:t>
            </a:r>
            <a:endParaRPr lang="en-US" sz="1846" dirty="0">
              <a:solidFill>
                <a:srgbClr val="002060"/>
              </a:solidFill>
            </a:endParaRPr>
          </a:p>
          <a:p>
            <a:pPr marL="422041" indent="-422041">
              <a:buFont typeface="+mj-lt"/>
              <a:buAutoNum type="alphaLcParenR"/>
            </a:pPr>
            <a:r>
              <a:rPr lang="en-US" sz="1846" dirty="0" err="1">
                <a:solidFill>
                  <a:srgbClr val="002060"/>
                </a:solidFill>
              </a:rPr>
              <a:t>Implikasi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dan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potensi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dampaknya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dari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ketidaksesuaian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persyaratan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sistem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manajemen</a:t>
            </a:r>
            <a:r>
              <a:rPr lang="en-US" sz="1846" dirty="0">
                <a:solidFill>
                  <a:srgbClr val="002060"/>
                </a:solidFill>
              </a:rPr>
              <a:t> K3L</a:t>
            </a:r>
          </a:p>
          <a:p>
            <a:pPr marL="422041" indent="-422041">
              <a:buFont typeface="+mj-lt"/>
              <a:buAutoNum type="alphaLcParenR"/>
            </a:pPr>
            <a:r>
              <a:rPr lang="en-US" sz="1846" u="sng" dirty="0" err="1">
                <a:solidFill>
                  <a:srgbClr val="FF0000"/>
                </a:solidFill>
              </a:rPr>
              <a:t>Insiden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dan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hasil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investigasi</a:t>
            </a:r>
            <a:r>
              <a:rPr lang="en-US" sz="1846" u="sng" dirty="0">
                <a:solidFill>
                  <a:srgbClr val="FF0000"/>
                </a:solidFill>
              </a:rPr>
              <a:t> yang </a:t>
            </a:r>
            <a:r>
              <a:rPr lang="en-US" sz="1846" u="sng" dirty="0" err="1">
                <a:solidFill>
                  <a:srgbClr val="FF0000"/>
                </a:solidFill>
              </a:rPr>
              <a:t>relevan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dengan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mereka</a:t>
            </a:r>
            <a:endParaRPr lang="en-US" sz="1846" u="sng" dirty="0">
              <a:solidFill>
                <a:srgbClr val="FF0000"/>
              </a:solidFill>
            </a:endParaRPr>
          </a:p>
          <a:p>
            <a:pPr marL="422041" indent="-422041">
              <a:buFont typeface="+mj-lt"/>
              <a:buAutoNum type="alphaLcParenR"/>
            </a:pPr>
            <a:r>
              <a:rPr lang="en-US" sz="1846" dirty="0" err="1">
                <a:solidFill>
                  <a:srgbClr val="002060"/>
                </a:solidFill>
              </a:rPr>
              <a:t>Aspek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lingkungan</a:t>
            </a:r>
            <a:r>
              <a:rPr lang="en-US" sz="1846" dirty="0">
                <a:solidFill>
                  <a:srgbClr val="002060"/>
                </a:solidFill>
              </a:rPr>
              <a:t>, </a:t>
            </a:r>
            <a:r>
              <a:rPr lang="en-US" sz="1846" dirty="0" err="1">
                <a:solidFill>
                  <a:srgbClr val="002060"/>
                </a:solidFill>
              </a:rPr>
              <a:t>Bahaya</a:t>
            </a:r>
            <a:r>
              <a:rPr lang="en-US" sz="1846" dirty="0">
                <a:solidFill>
                  <a:srgbClr val="002060"/>
                </a:solidFill>
              </a:rPr>
              <a:t>, </a:t>
            </a:r>
            <a:r>
              <a:rPr lang="en-US" sz="1846" dirty="0" err="1">
                <a:solidFill>
                  <a:srgbClr val="002060"/>
                </a:solidFill>
              </a:rPr>
              <a:t>risiko</a:t>
            </a:r>
            <a:r>
              <a:rPr lang="en-US" sz="1846" dirty="0">
                <a:solidFill>
                  <a:srgbClr val="002060"/>
                </a:solidFill>
              </a:rPr>
              <a:t> K3 </a:t>
            </a:r>
            <a:r>
              <a:rPr lang="en-US" sz="1846" dirty="0" err="1">
                <a:solidFill>
                  <a:srgbClr val="002060"/>
                </a:solidFill>
              </a:rPr>
              <a:t>dan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tindakan</a:t>
            </a:r>
            <a:r>
              <a:rPr lang="en-US" sz="1846" dirty="0">
                <a:solidFill>
                  <a:srgbClr val="002060"/>
                </a:solidFill>
              </a:rPr>
              <a:t> yang </a:t>
            </a:r>
            <a:r>
              <a:rPr lang="en-US" sz="1846" dirty="0" err="1">
                <a:solidFill>
                  <a:srgbClr val="002060"/>
                </a:solidFill>
              </a:rPr>
              <a:t>ditetapkan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dan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relevan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dengan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aktivitas</a:t>
            </a:r>
            <a:r>
              <a:rPr lang="en-US" sz="1846" dirty="0">
                <a:solidFill>
                  <a:srgbClr val="002060"/>
                </a:solidFill>
              </a:rPr>
              <a:t> </a:t>
            </a:r>
            <a:r>
              <a:rPr lang="en-US" sz="1846" dirty="0" err="1">
                <a:solidFill>
                  <a:srgbClr val="002060"/>
                </a:solidFill>
              </a:rPr>
              <a:t>mereka</a:t>
            </a:r>
            <a:endParaRPr lang="en-US" sz="1846" dirty="0">
              <a:solidFill>
                <a:srgbClr val="002060"/>
              </a:solidFill>
            </a:endParaRPr>
          </a:p>
          <a:p>
            <a:pPr marL="422041" indent="-422041">
              <a:buFont typeface="+mj-lt"/>
              <a:buAutoNum type="alphaLcParenR"/>
            </a:pPr>
            <a:r>
              <a:rPr lang="en-US" sz="1846" u="sng" dirty="0" err="1">
                <a:solidFill>
                  <a:srgbClr val="FF0000"/>
                </a:solidFill>
              </a:rPr>
              <a:t>Kemampuan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untuk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keluar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dari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situasi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berbahaya</a:t>
            </a:r>
            <a:r>
              <a:rPr lang="en-US" sz="1846" u="sng" dirty="0">
                <a:solidFill>
                  <a:srgbClr val="FF0000"/>
                </a:solidFill>
              </a:rPr>
              <a:t> yang </a:t>
            </a:r>
            <a:r>
              <a:rPr lang="en-US" sz="1846" u="sng" dirty="0" err="1">
                <a:solidFill>
                  <a:srgbClr val="FF0000"/>
                </a:solidFill>
              </a:rPr>
              <a:t>dapat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mengancam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keselamatan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dan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kesehatan</a:t>
            </a:r>
            <a:r>
              <a:rPr lang="en-US" sz="1846" u="sng" dirty="0">
                <a:solidFill>
                  <a:srgbClr val="FF0000"/>
                </a:solidFill>
              </a:rPr>
              <a:t> </a:t>
            </a:r>
            <a:r>
              <a:rPr lang="en-US" sz="1846" u="sng" dirty="0" err="1">
                <a:solidFill>
                  <a:srgbClr val="FF0000"/>
                </a:solidFill>
              </a:rPr>
              <a:t>mereka</a:t>
            </a:r>
            <a:endParaRPr lang="en-US" sz="1846" u="sng" dirty="0">
              <a:solidFill>
                <a:srgbClr val="FF0000"/>
              </a:solidFill>
            </a:endParaRPr>
          </a:p>
          <a:p>
            <a:endParaRPr lang="en-US" sz="1846" dirty="0">
              <a:solidFill>
                <a:srgbClr val="002060"/>
              </a:solidFill>
              <a:latin typeface="Arial Narrow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B0A725-F0CF-4A0B-8629-878F21660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1" r="39766"/>
          <a:stretch/>
        </p:blipFill>
        <p:spPr>
          <a:xfrm>
            <a:off x="0" y="1460810"/>
            <a:ext cx="3356517" cy="53971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AACBECA-2730-4776-ADA7-B6F07CB22AEA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94CF00-A0B3-4889-94B9-B0993E6DF25D}"/>
              </a:ext>
            </a:extLst>
          </p:cNvPr>
          <p:cNvSpPr txBox="1">
            <a:spLocks/>
          </p:cNvSpPr>
          <p:nvPr/>
        </p:nvSpPr>
        <p:spPr>
          <a:xfrm>
            <a:off x="-20156" y="6492867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2235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>
            <a:off x="4363321" y="2570863"/>
            <a:ext cx="1720956" cy="657197"/>
          </a:xfrm>
          <a:prstGeom prst="flowChartProcess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</a:rPr>
              <a:t>PROSES KOMUNIKASI (7.4.1)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6271" y="802919"/>
            <a:ext cx="6847395" cy="8596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prstDash val="dash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62" dirty="0" err="1"/>
              <a:t>Organisasi</a:t>
            </a:r>
            <a:r>
              <a:rPr lang="en-US" sz="1662" dirty="0"/>
              <a:t> </a:t>
            </a:r>
            <a:r>
              <a:rPr lang="en-US" sz="1662" dirty="0" err="1"/>
              <a:t>harus</a:t>
            </a:r>
            <a:r>
              <a:rPr lang="en-US" sz="1662" dirty="0"/>
              <a:t> </a:t>
            </a:r>
            <a:r>
              <a:rPr lang="en-US" sz="1662" dirty="0" err="1"/>
              <a:t>menetapkan</a:t>
            </a:r>
            <a:r>
              <a:rPr lang="en-US" sz="1662" dirty="0"/>
              <a:t>, </a:t>
            </a:r>
            <a:r>
              <a:rPr lang="en-US" sz="1662" dirty="0" err="1"/>
              <a:t>menerapkan</a:t>
            </a:r>
            <a:r>
              <a:rPr lang="en-US" sz="1662" dirty="0"/>
              <a:t>,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memelihara</a:t>
            </a:r>
            <a:r>
              <a:rPr lang="en-US" sz="1662" dirty="0"/>
              <a:t> proses yang </a:t>
            </a:r>
            <a:r>
              <a:rPr lang="en-US" sz="1662" dirty="0" err="1"/>
              <a:t>diperlukan</a:t>
            </a:r>
            <a:r>
              <a:rPr lang="en-US" sz="1662" dirty="0"/>
              <a:t> </a:t>
            </a:r>
            <a:r>
              <a:rPr lang="en-US" sz="1662" dirty="0" err="1"/>
              <a:t>untuk</a:t>
            </a:r>
            <a:r>
              <a:rPr lang="en-US" sz="1662" dirty="0"/>
              <a:t> </a:t>
            </a:r>
            <a:r>
              <a:rPr lang="en-US" sz="1662" dirty="0" err="1"/>
              <a:t>komunikasi</a:t>
            </a:r>
            <a:r>
              <a:rPr lang="en-US" sz="1662" dirty="0"/>
              <a:t> internal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eksternal</a:t>
            </a:r>
            <a:r>
              <a:rPr lang="en-US" sz="1662" dirty="0"/>
              <a:t> yang </a:t>
            </a:r>
            <a:r>
              <a:rPr lang="en-US" sz="1662" dirty="0" err="1"/>
              <a:t>relevan</a:t>
            </a:r>
            <a:r>
              <a:rPr lang="en-US" sz="1662" dirty="0"/>
              <a:t> </a:t>
            </a:r>
            <a:r>
              <a:rPr lang="en-US" sz="1662" dirty="0" err="1"/>
              <a:t>dengan</a:t>
            </a:r>
            <a:r>
              <a:rPr lang="en-US" sz="1662" dirty="0"/>
              <a:t> </a:t>
            </a:r>
            <a:r>
              <a:rPr lang="en-US" sz="1662" dirty="0" err="1"/>
              <a:t>sistem</a:t>
            </a:r>
            <a:r>
              <a:rPr lang="en-US" sz="1662" dirty="0"/>
              <a:t> </a:t>
            </a:r>
            <a:r>
              <a:rPr lang="en-US" sz="1662" dirty="0" err="1"/>
              <a:t>manajemen</a:t>
            </a:r>
            <a:r>
              <a:rPr lang="en-US" sz="1662" dirty="0"/>
              <a:t> K3L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64904">
            <a:off x="520169" y="1577321"/>
            <a:ext cx="515947" cy="8119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6271" y="2419534"/>
            <a:ext cx="3490893" cy="13712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00B05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62" dirty="0" err="1"/>
              <a:t>Termasuk</a:t>
            </a:r>
            <a:r>
              <a:rPr lang="en-US" sz="1662" dirty="0"/>
              <a:t> :</a:t>
            </a:r>
          </a:p>
          <a:p>
            <a:pPr marL="316531" indent="-316531">
              <a:buFont typeface="+mj-lt"/>
              <a:buAutoNum type="alphaLcParenR"/>
            </a:pPr>
            <a:r>
              <a:rPr lang="en-US" sz="1662" dirty="0" err="1"/>
              <a:t>apa</a:t>
            </a:r>
            <a:r>
              <a:rPr lang="en-US" sz="1662" dirty="0"/>
              <a:t> yang </a:t>
            </a:r>
            <a:r>
              <a:rPr lang="en-US" sz="1662" dirty="0" err="1"/>
              <a:t>akan</a:t>
            </a:r>
            <a:r>
              <a:rPr lang="en-US" sz="1662" dirty="0"/>
              <a:t> </a:t>
            </a:r>
            <a:r>
              <a:rPr lang="en-US" sz="1662" dirty="0" err="1"/>
              <a:t>dikomunikasikan</a:t>
            </a:r>
            <a:r>
              <a:rPr lang="en-US" sz="1662" dirty="0"/>
              <a:t> </a:t>
            </a:r>
          </a:p>
          <a:p>
            <a:pPr marL="316531" indent="-316531">
              <a:buFont typeface="+mj-lt"/>
              <a:buAutoNum type="alphaLcParenR"/>
            </a:pPr>
            <a:r>
              <a:rPr lang="en-US" sz="1662" dirty="0" err="1"/>
              <a:t>kapan</a:t>
            </a:r>
            <a:r>
              <a:rPr lang="en-US" sz="1662" dirty="0"/>
              <a:t> </a:t>
            </a:r>
            <a:r>
              <a:rPr lang="en-US" sz="1662" dirty="0" err="1"/>
              <a:t>dikomunikasikan</a:t>
            </a:r>
            <a:endParaRPr lang="en-US" sz="1662" dirty="0"/>
          </a:p>
          <a:p>
            <a:pPr marL="316531" indent="-316531">
              <a:buFont typeface="+mj-lt"/>
              <a:buAutoNum type="alphaLcParenR"/>
            </a:pPr>
            <a:r>
              <a:rPr lang="en-US" sz="1662" dirty="0" err="1"/>
              <a:t>dengan</a:t>
            </a:r>
            <a:r>
              <a:rPr lang="en-US" sz="1662" dirty="0"/>
              <a:t> </a:t>
            </a:r>
            <a:r>
              <a:rPr lang="en-US" sz="1662" dirty="0" err="1"/>
              <a:t>siapa</a:t>
            </a:r>
            <a:r>
              <a:rPr lang="en-US" sz="1662" dirty="0"/>
              <a:t> </a:t>
            </a:r>
            <a:r>
              <a:rPr lang="en-US" sz="1662" dirty="0" err="1"/>
              <a:t>dikomunikasikan</a:t>
            </a:r>
            <a:endParaRPr lang="en-US" sz="1662" dirty="0"/>
          </a:p>
          <a:p>
            <a:pPr marL="316531" indent="-316531">
              <a:buFont typeface="+mj-lt"/>
              <a:buAutoNum type="alphaLcParenR"/>
            </a:pPr>
            <a:r>
              <a:rPr lang="en-US" sz="1662" dirty="0" err="1"/>
              <a:t>bagaimana</a:t>
            </a:r>
            <a:r>
              <a:rPr lang="en-US" sz="1662" dirty="0"/>
              <a:t> </a:t>
            </a:r>
            <a:r>
              <a:rPr lang="en-US" sz="1662" dirty="0" err="1"/>
              <a:t>dikomunikasikan</a:t>
            </a:r>
            <a:endParaRPr lang="en-US" sz="1662" dirty="0"/>
          </a:p>
        </p:txBody>
      </p:sp>
      <p:sp>
        <p:nvSpPr>
          <p:cNvPr id="13" name="TextBox 12"/>
          <p:cNvSpPr txBox="1"/>
          <p:nvPr/>
        </p:nvSpPr>
        <p:spPr>
          <a:xfrm>
            <a:off x="416271" y="4088963"/>
            <a:ext cx="4464629" cy="16269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B05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62" dirty="0" err="1"/>
              <a:t>Mempertimbangkan</a:t>
            </a:r>
            <a:r>
              <a:rPr lang="en-US" sz="1662" dirty="0"/>
              <a:t> :</a:t>
            </a:r>
          </a:p>
          <a:p>
            <a:pPr marL="316531" indent="-316531">
              <a:buFont typeface="+mj-lt"/>
              <a:buAutoNum type="alphaLcParenR"/>
            </a:pPr>
            <a:r>
              <a:rPr lang="en-US" sz="1662" dirty="0" err="1"/>
              <a:t>Keberagaman</a:t>
            </a:r>
            <a:r>
              <a:rPr lang="en-US" sz="1662" dirty="0"/>
              <a:t> (gender, </a:t>
            </a:r>
            <a:r>
              <a:rPr lang="en-US" sz="1662" dirty="0" err="1"/>
              <a:t>disabilitas</a:t>
            </a:r>
            <a:r>
              <a:rPr lang="en-US" sz="1662" dirty="0"/>
              <a:t>, </a:t>
            </a:r>
            <a:r>
              <a:rPr lang="en-US" sz="1662" dirty="0" err="1"/>
              <a:t>budaya</a:t>
            </a:r>
            <a:r>
              <a:rPr lang="en-US" sz="1662" dirty="0"/>
              <a:t>, </a:t>
            </a:r>
            <a:r>
              <a:rPr lang="en-US" sz="1662" dirty="0" err="1"/>
              <a:t>bahasa</a:t>
            </a:r>
            <a:r>
              <a:rPr lang="en-US" sz="1662" dirty="0"/>
              <a:t>, </a:t>
            </a:r>
            <a:r>
              <a:rPr lang="en-US" sz="1662" dirty="0" err="1"/>
              <a:t>dll</a:t>
            </a:r>
            <a:r>
              <a:rPr lang="en-US" sz="1662" dirty="0"/>
              <a:t>)</a:t>
            </a:r>
          </a:p>
          <a:p>
            <a:pPr marL="316531" indent="-316531">
              <a:buFont typeface="+mj-lt"/>
              <a:buAutoNum type="alphaLcParenR"/>
            </a:pPr>
            <a:r>
              <a:rPr lang="en-US" sz="1662" dirty="0" err="1"/>
              <a:t>Pandangan</a:t>
            </a:r>
            <a:r>
              <a:rPr lang="en-US" sz="1662" dirty="0"/>
              <a:t> </a:t>
            </a:r>
            <a:r>
              <a:rPr lang="en-US" sz="1662" dirty="0" err="1"/>
              <a:t>pihak</a:t>
            </a:r>
            <a:r>
              <a:rPr lang="en-US" sz="1662" dirty="0"/>
              <a:t> </a:t>
            </a:r>
            <a:r>
              <a:rPr lang="en-US" sz="1662" dirty="0" err="1"/>
              <a:t>berkepentingan</a:t>
            </a:r>
            <a:endParaRPr lang="en-US" sz="1662" dirty="0"/>
          </a:p>
          <a:p>
            <a:pPr marL="316531" indent="-316531">
              <a:buFont typeface="+mj-lt"/>
              <a:buAutoNum type="alphaLcParenR"/>
            </a:pPr>
            <a:r>
              <a:rPr lang="en-US" sz="1662" dirty="0" err="1"/>
              <a:t>Persyaratan</a:t>
            </a:r>
            <a:r>
              <a:rPr lang="en-US" sz="1662" dirty="0"/>
              <a:t> </a:t>
            </a:r>
            <a:r>
              <a:rPr lang="en-US" sz="1662" dirty="0" err="1"/>
              <a:t>hukum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persyaratan</a:t>
            </a:r>
            <a:r>
              <a:rPr lang="en-US" sz="1662" dirty="0"/>
              <a:t> lain</a:t>
            </a:r>
          </a:p>
          <a:p>
            <a:pPr marL="316531" indent="-316531">
              <a:buFont typeface="+mj-lt"/>
              <a:buAutoNum type="alphaLcParenR"/>
            </a:pPr>
            <a:r>
              <a:rPr lang="en-US" sz="1662" dirty="0" err="1"/>
              <a:t>Konsisten</a:t>
            </a:r>
            <a:r>
              <a:rPr lang="en-US" sz="1662" dirty="0"/>
              <a:t> </a:t>
            </a:r>
            <a:r>
              <a:rPr lang="en-US" sz="1662" dirty="0" err="1"/>
              <a:t>dengan</a:t>
            </a:r>
            <a:r>
              <a:rPr lang="en-US" sz="1662" dirty="0"/>
              <a:t> </a:t>
            </a:r>
            <a:r>
              <a:rPr lang="en-US" sz="1662" dirty="0" err="1"/>
              <a:t>sistem</a:t>
            </a:r>
            <a:r>
              <a:rPr lang="en-US" sz="1662" dirty="0"/>
              <a:t> </a:t>
            </a:r>
            <a:r>
              <a:rPr lang="en-US" sz="1662" dirty="0" err="1"/>
              <a:t>manajemen</a:t>
            </a:r>
            <a:r>
              <a:rPr lang="en-US" sz="1662" dirty="0"/>
              <a:t> K3L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4003851" y="2389193"/>
            <a:ext cx="262783" cy="1172270"/>
          </a:xfrm>
          <a:prstGeom prst="rightArrow">
            <a:avLst/>
          </a:prstGeom>
          <a:solidFill>
            <a:srgbClr val="00FF00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77579" flipH="1">
            <a:off x="4026025" y="3385096"/>
            <a:ext cx="1415324" cy="683230"/>
          </a:xfrm>
          <a:prstGeom prst="rect">
            <a:avLst/>
          </a:prstGeom>
        </p:spPr>
      </p:pic>
      <p:cxnSp>
        <p:nvCxnSpPr>
          <p:cNvPr id="16" name="Shape 78"/>
          <p:cNvCxnSpPr>
            <a:stCxn id="8" idx="3"/>
            <a:endCxn id="19" idx="1"/>
          </p:cNvCxnSpPr>
          <p:nvPr/>
        </p:nvCxnSpPr>
        <p:spPr>
          <a:xfrm flipV="1">
            <a:off x="6084277" y="2305890"/>
            <a:ext cx="363194" cy="59357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Process 18"/>
          <p:cNvSpPr/>
          <p:nvPr/>
        </p:nvSpPr>
        <p:spPr>
          <a:xfrm>
            <a:off x="6447471" y="2074518"/>
            <a:ext cx="1849765" cy="462744"/>
          </a:xfrm>
          <a:prstGeom prst="flowChartProcess">
            <a:avLst/>
          </a:prstGeom>
          <a:solidFill>
            <a:srgbClr val="FF33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>
                <a:solidFill>
                  <a:schemeClr val="bg1"/>
                </a:solidFill>
              </a:rPr>
              <a:t>Internal (7.4.2)</a:t>
            </a:r>
          </a:p>
        </p:txBody>
      </p:sp>
      <p:sp>
        <p:nvSpPr>
          <p:cNvPr id="22" name="Flowchart: Process 21"/>
          <p:cNvSpPr/>
          <p:nvPr/>
        </p:nvSpPr>
        <p:spPr>
          <a:xfrm>
            <a:off x="6473964" y="4279206"/>
            <a:ext cx="1849765" cy="462744"/>
          </a:xfrm>
          <a:prstGeom prst="flowChartProcess">
            <a:avLst/>
          </a:prstGeom>
          <a:solidFill>
            <a:srgbClr val="FF33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bg1"/>
                </a:solidFill>
              </a:rPr>
              <a:t>Eksternal</a:t>
            </a:r>
            <a:r>
              <a:rPr lang="en-US" sz="1846" dirty="0">
                <a:solidFill>
                  <a:schemeClr val="bg1"/>
                </a:solidFill>
              </a:rPr>
              <a:t> (7.4.3)</a:t>
            </a:r>
          </a:p>
        </p:txBody>
      </p:sp>
      <p:cxnSp>
        <p:nvCxnSpPr>
          <p:cNvPr id="23" name="Shape 78"/>
          <p:cNvCxnSpPr>
            <a:stCxn id="8" idx="3"/>
            <a:endCxn id="22" idx="1"/>
          </p:cNvCxnSpPr>
          <p:nvPr/>
        </p:nvCxnSpPr>
        <p:spPr>
          <a:xfrm>
            <a:off x="6084277" y="2899462"/>
            <a:ext cx="389687" cy="161111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473964" y="2588830"/>
            <a:ext cx="2479689" cy="148418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00B05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58265" indent="-158265">
              <a:buFont typeface="+mj-lt"/>
              <a:buAutoNum type="alphaLcParenR"/>
            </a:pPr>
            <a:r>
              <a:rPr lang="en-US" sz="1300" dirty="0" err="1"/>
              <a:t>melakukan</a:t>
            </a:r>
            <a:r>
              <a:rPr lang="en-US" sz="1300" dirty="0"/>
              <a:t> </a:t>
            </a:r>
            <a:r>
              <a:rPr lang="en-US" sz="1300" dirty="0" err="1"/>
              <a:t>komunikasi</a:t>
            </a:r>
            <a:r>
              <a:rPr lang="en-US" sz="1300" dirty="0"/>
              <a:t> </a:t>
            </a:r>
            <a:r>
              <a:rPr lang="en-US" sz="1300" dirty="0" err="1"/>
              <a:t>diantara</a:t>
            </a:r>
            <a:r>
              <a:rPr lang="en-US" sz="1300" dirty="0"/>
              <a:t> </a:t>
            </a:r>
            <a:r>
              <a:rPr lang="en-US" sz="1300" dirty="0" err="1"/>
              <a:t>berbagai</a:t>
            </a:r>
            <a:r>
              <a:rPr lang="en-US" sz="1300" dirty="0"/>
              <a:t> </a:t>
            </a:r>
            <a:r>
              <a:rPr lang="en-US" sz="1300" dirty="0" err="1"/>
              <a:t>tingkat</a:t>
            </a:r>
            <a:r>
              <a:rPr lang="en-US" sz="1300" dirty="0"/>
              <a:t> </a:t>
            </a:r>
            <a:r>
              <a:rPr lang="en-US" sz="1300" dirty="0" err="1"/>
              <a:t>dan</a:t>
            </a:r>
            <a:r>
              <a:rPr lang="en-US" sz="1300" dirty="0"/>
              <a:t> </a:t>
            </a:r>
            <a:r>
              <a:rPr lang="en-US" sz="1300" dirty="0" err="1"/>
              <a:t>fungsi</a:t>
            </a:r>
            <a:r>
              <a:rPr lang="en-US" sz="1300" dirty="0"/>
              <a:t> </a:t>
            </a:r>
            <a:r>
              <a:rPr lang="en-US" sz="1300" dirty="0" err="1"/>
              <a:t>organisasi</a:t>
            </a:r>
            <a:r>
              <a:rPr lang="en-US" sz="1300" dirty="0"/>
              <a:t> </a:t>
            </a:r>
            <a:r>
              <a:rPr lang="en-US" sz="1300" dirty="0" err="1"/>
              <a:t>termasuk</a:t>
            </a:r>
            <a:r>
              <a:rPr lang="en-US" sz="1300" dirty="0"/>
              <a:t> </a:t>
            </a:r>
            <a:r>
              <a:rPr lang="en-US" sz="1300" dirty="0" err="1"/>
              <a:t>perubahan</a:t>
            </a:r>
            <a:endParaRPr lang="en-US" sz="1300" dirty="0"/>
          </a:p>
          <a:p>
            <a:pPr marL="158265" indent="-158265">
              <a:buFont typeface="+mj-lt"/>
              <a:buAutoNum type="alphaLcParenR"/>
            </a:pPr>
            <a:r>
              <a:rPr lang="en-US" sz="1300" dirty="0" err="1"/>
              <a:t>memastikan</a:t>
            </a:r>
            <a:r>
              <a:rPr lang="en-US" sz="1300" dirty="0"/>
              <a:t> proses </a:t>
            </a:r>
            <a:r>
              <a:rPr lang="en-US" sz="1300" dirty="0" err="1"/>
              <a:t>komunikasi</a:t>
            </a:r>
            <a:r>
              <a:rPr lang="en-US" sz="1300" dirty="0"/>
              <a:t> yang </a:t>
            </a:r>
            <a:r>
              <a:rPr lang="en-US" sz="1300" dirty="0" err="1"/>
              <a:t>memungkinkan</a:t>
            </a:r>
            <a:r>
              <a:rPr lang="en-US" sz="1300" dirty="0"/>
              <a:t> </a:t>
            </a:r>
            <a:r>
              <a:rPr lang="en-US" sz="1300" dirty="0" err="1"/>
              <a:t>pekerja</a:t>
            </a:r>
            <a:r>
              <a:rPr lang="en-US" sz="1300" dirty="0"/>
              <a:t> </a:t>
            </a:r>
            <a:r>
              <a:rPr lang="en-US" sz="1300" dirty="0" err="1"/>
              <a:t>kontribusi</a:t>
            </a:r>
            <a:r>
              <a:rPr lang="en-US" sz="1300" dirty="0"/>
              <a:t> </a:t>
            </a:r>
            <a:r>
              <a:rPr lang="en-US" sz="1300" dirty="0" err="1"/>
              <a:t>terhadap</a:t>
            </a:r>
            <a:r>
              <a:rPr lang="en-US" sz="1300" dirty="0"/>
              <a:t> continual improvement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36251" y="4952782"/>
            <a:ext cx="3617403" cy="11695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00B050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err="1"/>
              <a:t>Organisasi</a:t>
            </a:r>
            <a:r>
              <a:rPr lang="en-US" sz="1400" dirty="0"/>
              <a:t> </a:t>
            </a:r>
            <a:r>
              <a:rPr lang="en-US" sz="1400" dirty="0" err="1"/>
              <a:t>harus</a:t>
            </a:r>
            <a:r>
              <a:rPr lang="en-US" sz="1400" dirty="0"/>
              <a:t> </a:t>
            </a:r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komunikasi</a:t>
            </a:r>
            <a:r>
              <a:rPr lang="en-US" sz="1400" dirty="0"/>
              <a:t> </a:t>
            </a:r>
            <a:r>
              <a:rPr lang="en-US" sz="1400" dirty="0" err="1"/>
              <a:t>secara</a:t>
            </a:r>
            <a:r>
              <a:rPr lang="en-US" sz="1400" dirty="0"/>
              <a:t> </a:t>
            </a:r>
            <a:r>
              <a:rPr lang="en-US" sz="1400" dirty="0" err="1"/>
              <a:t>eksternal</a:t>
            </a:r>
            <a:r>
              <a:rPr lang="en-US" sz="1400" dirty="0"/>
              <a:t> </a:t>
            </a:r>
            <a:r>
              <a:rPr lang="en-US" sz="1400" dirty="0" err="1"/>
              <a:t>tentang</a:t>
            </a:r>
            <a:r>
              <a:rPr lang="en-US" sz="1400" dirty="0"/>
              <a:t> </a:t>
            </a:r>
            <a:r>
              <a:rPr lang="en-US" sz="1400" dirty="0" err="1"/>
              <a:t>informasi</a:t>
            </a:r>
            <a:r>
              <a:rPr lang="en-US" sz="1400" dirty="0"/>
              <a:t> yang </a:t>
            </a:r>
            <a:r>
              <a:rPr lang="en-US" sz="1400" dirty="0" err="1"/>
              <a:t>relevan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manajemen</a:t>
            </a:r>
            <a:r>
              <a:rPr lang="en-US" sz="1400" dirty="0"/>
              <a:t> K3L,dengan </a:t>
            </a:r>
            <a:r>
              <a:rPr lang="en-US" sz="1400" dirty="0" err="1"/>
              <a:t>pertimbangan</a:t>
            </a:r>
            <a:r>
              <a:rPr lang="en-US" sz="1400" dirty="0"/>
              <a:t> </a:t>
            </a:r>
            <a:r>
              <a:rPr lang="en-US" sz="1400" dirty="0" err="1"/>
              <a:t>persyaratan</a:t>
            </a:r>
            <a:r>
              <a:rPr lang="en-US" sz="1400" dirty="0"/>
              <a:t> </a:t>
            </a:r>
            <a:r>
              <a:rPr lang="en-US" sz="1400" dirty="0" err="1"/>
              <a:t>hukum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persyaratan</a:t>
            </a:r>
            <a:r>
              <a:rPr lang="en-US" sz="1400" dirty="0"/>
              <a:t> lain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30574" y="134858"/>
            <a:ext cx="715318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7.4. 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Komunikasi</a:t>
            </a:r>
            <a:endParaRPr lang="en-US" sz="2800" dirty="0">
              <a:solidFill>
                <a:schemeClr val="tx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416271" y="5827948"/>
            <a:ext cx="4277815" cy="83099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b-NO" sz="1600" dirty="0"/>
              <a:t>Organisasi harus menyimpan informasi terdokumentasi yang sesuai sebagai bukti komunikasi</a:t>
            </a:r>
            <a:endParaRPr lang="en-US" sz="1600" i="1" u="sng" dirty="0">
              <a:latin typeface="Tahoma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D75966F-A320-40A3-AC11-75E84839EC68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  <p:sp>
        <p:nvSpPr>
          <p:cNvPr id="21" name="Footer Placeholder 1">
            <a:extLst>
              <a:ext uri="{FF2B5EF4-FFF2-40B4-BE49-F238E27FC236}">
                <a16:creationId xmlns:a16="http://schemas.microsoft.com/office/drawing/2014/main" id="{FC1CCD62-9E10-4E9D-A1CE-630F2466D360}"/>
              </a:ext>
            </a:extLst>
          </p:cNvPr>
          <p:cNvSpPr txBox="1">
            <a:spLocks/>
          </p:cNvSpPr>
          <p:nvPr/>
        </p:nvSpPr>
        <p:spPr>
          <a:xfrm>
            <a:off x="-20156" y="6492867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204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8106" y="3476279"/>
            <a:ext cx="8649681" cy="16269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62" dirty="0" err="1"/>
              <a:t>Keluasan</a:t>
            </a:r>
            <a:r>
              <a:rPr lang="en-US" sz="1662" dirty="0"/>
              <a:t> </a:t>
            </a:r>
            <a:r>
              <a:rPr lang="en-US" sz="1662" dirty="0" err="1"/>
              <a:t>informasi</a:t>
            </a:r>
            <a:r>
              <a:rPr lang="en-US" sz="1662" dirty="0"/>
              <a:t> </a:t>
            </a:r>
            <a:r>
              <a:rPr lang="en-US" sz="1662" dirty="0" err="1"/>
              <a:t>terdokumentasi</a:t>
            </a:r>
            <a:r>
              <a:rPr lang="en-US" sz="1662" dirty="0"/>
              <a:t> </a:t>
            </a:r>
            <a:r>
              <a:rPr lang="en-US" sz="1662" dirty="0" err="1"/>
              <a:t>untuk</a:t>
            </a:r>
            <a:r>
              <a:rPr lang="en-US" sz="1662" dirty="0"/>
              <a:t> SMK3L </a:t>
            </a:r>
            <a:r>
              <a:rPr lang="en-US" sz="1662" dirty="0" err="1"/>
              <a:t>dapat</a:t>
            </a:r>
            <a:r>
              <a:rPr lang="en-US" sz="1662" dirty="0"/>
              <a:t> </a:t>
            </a:r>
            <a:r>
              <a:rPr lang="en-US" sz="1662" dirty="0" err="1"/>
              <a:t>berbeda</a:t>
            </a:r>
            <a:r>
              <a:rPr lang="en-US" sz="1662" dirty="0"/>
              <a:t> </a:t>
            </a:r>
            <a:r>
              <a:rPr lang="en-US" sz="1662" dirty="0" err="1"/>
              <a:t>antar</a:t>
            </a:r>
            <a:r>
              <a:rPr lang="en-US" sz="1662" dirty="0"/>
              <a:t> </a:t>
            </a:r>
            <a:r>
              <a:rPr lang="en-US" sz="1662" dirty="0" err="1"/>
              <a:t>organisasi</a:t>
            </a:r>
            <a:r>
              <a:rPr lang="en-US" sz="1662" dirty="0"/>
              <a:t> </a:t>
            </a:r>
            <a:r>
              <a:rPr lang="en-US" sz="1662" dirty="0" err="1"/>
              <a:t>karena</a:t>
            </a:r>
            <a:r>
              <a:rPr lang="en-US" sz="1662" dirty="0"/>
              <a:t> :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662" dirty="0" err="1"/>
              <a:t>ukuran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jenis</a:t>
            </a:r>
            <a:r>
              <a:rPr lang="en-US" sz="1662" dirty="0"/>
              <a:t> </a:t>
            </a:r>
            <a:r>
              <a:rPr lang="en-US" sz="1662" dirty="0" err="1"/>
              <a:t>kegiatan</a:t>
            </a:r>
            <a:r>
              <a:rPr lang="en-US" sz="1662" dirty="0"/>
              <a:t>, proses, </a:t>
            </a:r>
            <a:r>
              <a:rPr lang="en-US" sz="1662" dirty="0" err="1"/>
              <a:t>produk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jasa</a:t>
            </a:r>
            <a:r>
              <a:rPr lang="en-US" sz="1662" dirty="0"/>
              <a:t> </a:t>
            </a:r>
            <a:r>
              <a:rPr lang="en-US" sz="1662" dirty="0" err="1"/>
              <a:t>dari</a:t>
            </a:r>
            <a:r>
              <a:rPr lang="en-US" sz="1662" dirty="0"/>
              <a:t> </a:t>
            </a:r>
            <a:r>
              <a:rPr lang="en-US" sz="1662" dirty="0" err="1"/>
              <a:t>organisasi</a:t>
            </a:r>
            <a:endParaRPr lang="en-US" sz="1662" dirty="0"/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662" dirty="0" err="1"/>
              <a:t>kebutuhan</a:t>
            </a:r>
            <a:r>
              <a:rPr lang="en-US" sz="1662" dirty="0"/>
              <a:t> </a:t>
            </a:r>
            <a:r>
              <a:rPr lang="en-US" sz="1662" dirty="0" err="1"/>
              <a:t>untuk</a:t>
            </a:r>
            <a:r>
              <a:rPr lang="en-US" sz="1662" dirty="0"/>
              <a:t> </a:t>
            </a:r>
            <a:r>
              <a:rPr lang="en-US" sz="1662" dirty="0" err="1"/>
              <a:t>memperagakan</a:t>
            </a:r>
            <a:r>
              <a:rPr lang="en-US" sz="1662" dirty="0"/>
              <a:t> </a:t>
            </a:r>
            <a:r>
              <a:rPr lang="en-US" sz="1662" dirty="0" err="1"/>
              <a:t>pemenuhan</a:t>
            </a:r>
            <a:r>
              <a:rPr lang="en-US" sz="1662" dirty="0"/>
              <a:t> </a:t>
            </a:r>
            <a:r>
              <a:rPr lang="en-US" sz="1662" dirty="0" err="1"/>
              <a:t>terhadap</a:t>
            </a:r>
            <a:r>
              <a:rPr lang="en-US" sz="1662" dirty="0"/>
              <a:t> </a:t>
            </a:r>
            <a:r>
              <a:rPr lang="en-US" sz="1662" dirty="0" err="1"/>
              <a:t>persyaratan</a:t>
            </a:r>
            <a:r>
              <a:rPr lang="en-US" sz="1662" dirty="0"/>
              <a:t> </a:t>
            </a:r>
            <a:r>
              <a:rPr lang="en-US" sz="1662" dirty="0" err="1"/>
              <a:t>hukum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persyaratan</a:t>
            </a:r>
            <a:r>
              <a:rPr lang="en-US" sz="1662" dirty="0"/>
              <a:t> lain </a:t>
            </a:r>
            <a:r>
              <a:rPr lang="en-US" sz="1662" dirty="0" err="1"/>
              <a:t>organisasi</a:t>
            </a:r>
            <a:endParaRPr lang="en-US" sz="1662" dirty="0"/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662" dirty="0" err="1"/>
              <a:t>kompleksitas</a:t>
            </a:r>
            <a:r>
              <a:rPr lang="en-US" sz="1662" dirty="0"/>
              <a:t> proses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interaksinya</a:t>
            </a:r>
            <a:endParaRPr lang="en-US" sz="1662" dirty="0"/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662" dirty="0" err="1"/>
              <a:t>kompetensi</a:t>
            </a:r>
            <a:r>
              <a:rPr lang="en-US" sz="1662" dirty="0"/>
              <a:t> </a:t>
            </a:r>
            <a:r>
              <a:rPr lang="en-US" sz="1662" dirty="0" err="1"/>
              <a:t>pekerja</a:t>
            </a:r>
            <a:endParaRPr lang="en-US" sz="1662" dirty="0"/>
          </a:p>
        </p:txBody>
      </p:sp>
      <p:sp>
        <p:nvSpPr>
          <p:cNvPr id="33" name="Flowchart: Process 32"/>
          <p:cNvSpPr/>
          <p:nvPr/>
        </p:nvSpPr>
        <p:spPr>
          <a:xfrm>
            <a:off x="3320940" y="1984804"/>
            <a:ext cx="1746637" cy="612391"/>
          </a:xfrm>
          <a:prstGeom prst="flowChartProcess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b="1" dirty="0">
                <a:solidFill>
                  <a:schemeClr val="bg1"/>
                </a:solidFill>
              </a:rPr>
              <a:t>Sistem </a:t>
            </a:r>
            <a:r>
              <a:rPr lang="en-US" sz="1477" b="1" dirty="0" err="1">
                <a:solidFill>
                  <a:schemeClr val="bg1"/>
                </a:solidFill>
              </a:rPr>
              <a:t>Manajemen</a:t>
            </a:r>
            <a:r>
              <a:rPr lang="en-US" sz="1477" b="1" dirty="0">
                <a:solidFill>
                  <a:schemeClr val="bg1"/>
                </a:solidFill>
              </a:rPr>
              <a:t> K3</a:t>
            </a:r>
          </a:p>
        </p:txBody>
      </p:sp>
      <p:sp>
        <p:nvSpPr>
          <p:cNvPr id="34" name="Flowchart: Process 33"/>
          <p:cNvSpPr/>
          <p:nvPr/>
        </p:nvSpPr>
        <p:spPr>
          <a:xfrm>
            <a:off x="278106" y="1164975"/>
            <a:ext cx="2672862" cy="819829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</a:rPr>
              <a:t>Informasi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Terdokumentasi</a:t>
            </a:r>
            <a:r>
              <a:rPr lang="en-US" sz="1477" dirty="0">
                <a:solidFill>
                  <a:schemeClr val="tx1"/>
                </a:solidFill>
              </a:rPr>
              <a:t> yang </a:t>
            </a:r>
            <a:r>
              <a:rPr lang="en-US" sz="1477" dirty="0" err="1">
                <a:solidFill>
                  <a:schemeClr val="tx1"/>
                </a:solidFill>
              </a:rPr>
              <a:t>disyaratkan</a:t>
            </a:r>
            <a:r>
              <a:rPr lang="en-US" sz="1477" dirty="0">
                <a:solidFill>
                  <a:schemeClr val="tx1"/>
                </a:solidFill>
              </a:rPr>
              <a:t> Standard ISO 45001:2018 &amp; ISO 9001:2015</a:t>
            </a:r>
          </a:p>
        </p:txBody>
      </p:sp>
      <p:sp>
        <p:nvSpPr>
          <p:cNvPr id="35" name="Flowchart: Process 34"/>
          <p:cNvSpPr/>
          <p:nvPr/>
        </p:nvSpPr>
        <p:spPr>
          <a:xfrm>
            <a:off x="278106" y="2294574"/>
            <a:ext cx="2672862" cy="855306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</a:rPr>
              <a:t>Informasi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Terdokumentasi</a:t>
            </a:r>
            <a:r>
              <a:rPr lang="en-US" sz="1477" dirty="0">
                <a:solidFill>
                  <a:schemeClr val="tx1"/>
                </a:solidFill>
              </a:rPr>
              <a:t> yang </a:t>
            </a:r>
            <a:r>
              <a:rPr lang="en-US" sz="1477" dirty="0" err="1">
                <a:solidFill>
                  <a:schemeClr val="tx1"/>
                </a:solidFill>
              </a:rPr>
              <a:t>ditentukan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oleh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organisasi</a:t>
            </a:r>
            <a:endParaRPr lang="en-US" sz="1477" dirty="0">
              <a:solidFill>
                <a:schemeClr val="tx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68217" flipH="1">
            <a:off x="3007361" y="2526539"/>
            <a:ext cx="1018689" cy="68323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047683" y="1367643"/>
            <a:ext cx="1018689" cy="59902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78106" y="5255700"/>
            <a:ext cx="7195356" cy="774251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77" dirty="0" err="1"/>
              <a:t>Dalam</a:t>
            </a:r>
            <a:r>
              <a:rPr lang="en-US" sz="1477" dirty="0"/>
              <a:t> </a:t>
            </a:r>
            <a:r>
              <a:rPr lang="en-US" sz="1477" dirty="0" err="1"/>
              <a:t>persyaratan</a:t>
            </a:r>
            <a:r>
              <a:rPr lang="en-US" sz="1477" dirty="0"/>
              <a:t> </a:t>
            </a:r>
            <a:r>
              <a:rPr lang="en-US" sz="1477" dirty="0" err="1"/>
              <a:t>terbaru</a:t>
            </a:r>
            <a:r>
              <a:rPr lang="en-US" sz="1477" dirty="0"/>
              <a:t> </a:t>
            </a:r>
            <a:r>
              <a:rPr lang="en-US" sz="1477" dirty="0" err="1"/>
              <a:t>ini</a:t>
            </a:r>
            <a:r>
              <a:rPr lang="en-US" sz="1477" dirty="0"/>
              <a:t>, </a:t>
            </a:r>
            <a:r>
              <a:rPr lang="en-US" sz="1477" dirty="0" err="1"/>
              <a:t>istilah</a:t>
            </a:r>
            <a:r>
              <a:rPr lang="en-US" sz="1477" dirty="0"/>
              <a:t> “</a:t>
            </a:r>
            <a:r>
              <a:rPr lang="en-US" sz="1477" b="1" dirty="0"/>
              <a:t>Procedure</a:t>
            </a:r>
            <a:r>
              <a:rPr lang="en-US" sz="1477" dirty="0"/>
              <a:t>” </a:t>
            </a:r>
            <a:r>
              <a:rPr lang="en-US" sz="1477" dirty="0" err="1"/>
              <a:t>atau</a:t>
            </a:r>
            <a:r>
              <a:rPr lang="en-US" sz="1477" dirty="0"/>
              <a:t> “</a:t>
            </a:r>
            <a:r>
              <a:rPr lang="en-US" sz="1477" b="1" dirty="0"/>
              <a:t>Documented Procedure</a:t>
            </a:r>
            <a:r>
              <a:rPr lang="en-US" sz="1477" dirty="0"/>
              <a:t>” </a:t>
            </a:r>
            <a:r>
              <a:rPr lang="en-US" sz="1477" dirty="0" err="1"/>
              <a:t>diubah</a:t>
            </a:r>
            <a:r>
              <a:rPr lang="en-US" sz="1477" dirty="0"/>
              <a:t> </a:t>
            </a:r>
            <a:r>
              <a:rPr lang="en-US" sz="1477" dirty="0" err="1"/>
              <a:t>menjadi</a:t>
            </a:r>
            <a:r>
              <a:rPr lang="en-US" sz="1477" dirty="0"/>
              <a:t> “</a:t>
            </a:r>
            <a:r>
              <a:rPr lang="en-US" sz="1477" b="1" dirty="0"/>
              <a:t>Maintain Documented Information</a:t>
            </a:r>
            <a:r>
              <a:rPr lang="en-US" sz="1477" dirty="0"/>
              <a:t>”</a:t>
            </a:r>
          </a:p>
          <a:p>
            <a:r>
              <a:rPr lang="en-US" sz="1477" dirty="0" err="1"/>
              <a:t>Sedangkan</a:t>
            </a:r>
            <a:r>
              <a:rPr lang="en-US" sz="1477" dirty="0"/>
              <a:t>, </a:t>
            </a:r>
            <a:r>
              <a:rPr lang="en-US" sz="1477" dirty="0" err="1"/>
              <a:t>untuk</a:t>
            </a:r>
            <a:r>
              <a:rPr lang="en-US" sz="1477" dirty="0"/>
              <a:t> </a:t>
            </a:r>
            <a:r>
              <a:rPr lang="en-US" sz="1477" dirty="0" err="1"/>
              <a:t>istilah</a:t>
            </a:r>
            <a:r>
              <a:rPr lang="en-US" sz="1477" dirty="0"/>
              <a:t> “</a:t>
            </a:r>
            <a:r>
              <a:rPr lang="en-US" sz="1477" b="1" dirty="0"/>
              <a:t>Record</a:t>
            </a:r>
            <a:r>
              <a:rPr lang="en-US" sz="1477" dirty="0"/>
              <a:t>” </a:t>
            </a:r>
            <a:r>
              <a:rPr lang="en-US" sz="1477" dirty="0" err="1"/>
              <a:t>diubah</a:t>
            </a:r>
            <a:r>
              <a:rPr lang="en-US" sz="1477" dirty="0"/>
              <a:t> </a:t>
            </a:r>
            <a:r>
              <a:rPr lang="en-US" sz="1477" dirty="0" err="1"/>
              <a:t>menjadi</a:t>
            </a:r>
            <a:r>
              <a:rPr lang="en-US" sz="1477" dirty="0"/>
              <a:t> “</a:t>
            </a:r>
            <a:r>
              <a:rPr lang="en-US" sz="1477" b="1" dirty="0"/>
              <a:t>Retain Documented Information</a:t>
            </a:r>
            <a:r>
              <a:rPr lang="en-US" sz="1477" dirty="0"/>
              <a:t>”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9235" y="276822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7.5.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Informasi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Terdokumentasi</a:t>
            </a:r>
            <a:endParaRPr lang="en-US" sz="2800" dirty="0">
              <a:solidFill>
                <a:schemeClr val="tx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Image result for safety audit">
            <a:extLst>
              <a:ext uri="{FF2B5EF4-FFF2-40B4-BE49-F238E27FC236}">
                <a16:creationId xmlns:a16="http://schemas.microsoft.com/office/drawing/2014/main" id="{C5D73285-EB13-40C4-8735-684F53E9D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47" y="553206"/>
            <a:ext cx="2672862" cy="267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F0731B8-62A3-429E-BA85-78C81994E9BE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ABF293D1-C3BA-4C45-83D4-33A5F39FE83C}"/>
              </a:ext>
            </a:extLst>
          </p:cNvPr>
          <p:cNvSpPr txBox="1">
            <a:spLocks/>
          </p:cNvSpPr>
          <p:nvPr/>
        </p:nvSpPr>
        <p:spPr>
          <a:xfrm>
            <a:off x="-20156" y="6492867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1156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lowchart: Process 29"/>
          <p:cNvSpPr/>
          <p:nvPr/>
        </p:nvSpPr>
        <p:spPr>
          <a:xfrm>
            <a:off x="1025712" y="2180486"/>
            <a:ext cx="2071953" cy="638417"/>
          </a:xfrm>
          <a:prstGeom prst="flowChartProcess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b="1" dirty="0" err="1">
                <a:solidFill>
                  <a:schemeClr val="tx1"/>
                </a:solidFill>
              </a:rPr>
              <a:t>Pembuatan</a:t>
            </a:r>
            <a:r>
              <a:rPr lang="en-US" sz="1477" b="1" dirty="0">
                <a:solidFill>
                  <a:schemeClr val="tx1"/>
                </a:solidFill>
              </a:rPr>
              <a:t> &amp; </a:t>
            </a:r>
            <a:r>
              <a:rPr lang="en-US" sz="1477" b="1" dirty="0" err="1">
                <a:solidFill>
                  <a:schemeClr val="tx1"/>
                </a:solidFill>
              </a:rPr>
              <a:t>Pemutakhiran</a:t>
            </a:r>
            <a:endParaRPr lang="en-US" sz="1477" b="1" dirty="0">
              <a:solidFill>
                <a:schemeClr val="tx1"/>
              </a:solidFill>
            </a:endParaRPr>
          </a:p>
        </p:txBody>
      </p:sp>
      <p:sp>
        <p:nvSpPr>
          <p:cNvPr id="16" name="Flowchart: Process 15"/>
          <p:cNvSpPr/>
          <p:nvPr/>
        </p:nvSpPr>
        <p:spPr>
          <a:xfrm>
            <a:off x="3625463" y="814392"/>
            <a:ext cx="1729053" cy="638417"/>
          </a:xfrm>
          <a:prstGeom prst="flowChartProcess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b="1" dirty="0">
                <a:solidFill>
                  <a:schemeClr val="tx1"/>
                </a:solidFill>
              </a:rPr>
              <a:t>Proses </a:t>
            </a:r>
            <a:r>
              <a:rPr lang="en-US" sz="1477" b="1" dirty="0" err="1">
                <a:solidFill>
                  <a:schemeClr val="tx1"/>
                </a:solidFill>
              </a:rPr>
              <a:t>Informasi</a:t>
            </a:r>
            <a:r>
              <a:rPr lang="en-US" sz="1477" b="1" dirty="0">
                <a:solidFill>
                  <a:schemeClr val="tx1"/>
                </a:solidFill>
              </a:rPr>
              <a:t> </a:t>
            </a:r>
            <a:r>
              <a:rPr lang="en-US" sz="1477" b="1" dirty="0" err="1">
                <a:solidFill>
                  <a:schemeClr val="tx1"/>
                </a:solidFill>
              </a:rPr>
              <a:t>Terdokumentasi</a:t>
            </a:r>
            <a:endParaRPr lang="en-US" sz="1477" b="1" dirty="0">
              <a:solidFill>
                <a:schemeClr val="tx1"/>
              </a:solidFill>
            </a:endParaRPr>
          </a:p>
        </p:txBody>
      </p:sp>
      <p:sp>
        <p:nvSpPr>
          <p:cNvPr id="17" name="Flowchart: Process 16"/>
          <p:cNvSpPr/>
          <p:nvPr/>
        </p:nvSpPr>
        <p:spPr>
          <a:xfrm>
            <a:off x="5277809" y="2180486"/>
            <a:ext cx="2281151" cy="638417"/>
          </a:xfrm>
          <a:prstGeom prst="flowChartProcess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b="1" dirty="0" err="1">
                <a:solidFill>
                  <a:schemeClr val="tx1"/>
                </a:solidFill>
              </a:rPr>
              <a:t>Pengendalian</a:t>
            </a:r>
            <a:r>
              <a:rPr lang="en-US" sz="1477" b="1" dirty="0">
                <a:solidFill>
                  <a:schemeClr val="tx1"/>
                </a:solidFill>
              </a:rPr>
              <a:t> </a:t>
            </a:r>
            <a:r>
              <a:rPr lang="en-US" sz="1477" b="1" dirty="0" err="1">
                <a:solidFill>
                  <a:schemeClr val="tx1"/>
                </a:solidFill>
              </a:rPr>
              <a:t>Informasi</a:t>
            </a:r>
            <a:r>
              <a:rPr lang="en-US" sz="1477" b="1" dirty="0">
                <a:solidFill>
                  <a:schemeClr val="tx1"/>
                </a:solidFill>
              </a:rPr>
              <a:t> </a:t>
            </a:r>
            <a:r>
              <a:rPr lang="en-US" sz="1477" b="1" dirty="0" err="1">
                <a:solidFill>
                  <a:schemeClr val="tx1"/>
                </a:solidFill>
              </a:rPr>
              <a:t>Terdokumentasi</a:t>
            </a:r>
            <a:endParaRPr lang="en-US" sz="1477" b="1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1392" y="2924699"/>
            <a:ext cx="3444071" cy="1910779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77" dirty="0" err="1"/>
              <a:t>Ketika</a:t>
            </a:r>
            <a:r>
              <a:rPr lang="en-US" sz="1477" dirty="0"/>
              <a:t> </a:t>
            </a:r>
            <a:r>
              <a:rPr lang="en-US" sz="1477" dirty="0" err="1"/>
              <a:t>membuat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memutakhirkan</a:t>
            </a:r>
            <a:r>
              <a:rPr lang="en-US" sz="1477" dirty="0"/>
              <a:t> :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deskripsi</a:t>
            </a:r>
            <a:r>
              <a:rPr lang="en-US" sz="1477" dirty="0"/>
              <a:t> (</a:t>
            </a:r>
            <a:r>
              <a:rPr lang="en-US" sz="1477" dirty="0" err="1"/>
              <a:t>misal</a:t>
            </a:r>
            <a:r>
              <a:rPr lang="en-US" sz="1477" dirty="0"/>
              <a:t> </a:t>
            </a:r>
            <a:r>
              <a:rPr lang="en-US" sz="1477" dirty="0" err="1"/>
              <a:t>judul</a:t>
            </a:r>
            <a:r>
              <a:rPr lang="en-US" sz="1477" dirty="0"/>
              <a:t>, </a:t>
            </a:r>
            <a:r>
              <a:rPr lang="en-US" sz="1477" dirty="0" err="1"/>
              <a:t>tanggal</a:t>
            </a:r>
            <a:r>
              <a:rPr lang="en-US" sz="1477" dirty="0"/>
              <a:t>, </a:t>
            </a:r>
            <a:r>
              <a:rPr lang="en-US" sz="1477" dirty="0" err="1"/>
              <a:t>penulis</a:t>
            </a:r>
            <a:r>
              <a:rPr lang="en-US" sz="1477" dirty="0"/>
              <a:t>, </a:t>
            </a:r>
            <a:r>
              <a:rPr lang="en-US" sz="1477" dirty="0" err="1"/>
              <a:t>atau</a:t>
            </a:r>
            <a:r>
              <a:rPr lang="en-US" sz="1477" dirty="0"/>
              <a:t> </a:t>
            </a:r>
            <a:r>
              <a:rPr lang="en-US" sz="1477" dirty="0" err="1"/>
              <a:t>nomor</a:t>
            </a:r>
            <a:r>
              <a:rPr lang="en-US" sz="1477" dirty="0"/>
              <a:t> </a:t>
            </a:r>
            <a:r>
              <a:rPr lang="en-US" sz="1477" dirty="0" err="1"/>
              <a:t>acuan</a:t>
            </a:r>
            <a:r>
              <a:rPr lang="en-US" sz="1477" dirty="0"/>
              <a:t>)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477" dirty="0"/>
              <a:t>format (</a:t>
            </a:r>
            <a:r>
              <a:rPr lang="en-US" sz="1477" dirty="0" err="1"/>
              <a:t>misal</a:t>
            </a:r>
            <a:r>
              <a:rPr lang="en-US" sz="1477" dirty="0"/>
              <a:t> </a:t>
            </a:r>
            <a:r>
              <a:rPr lang="en-US" sz="1477" dirty="0" err="1"/>
              <a:t>bahasa</a:t>
            </a:r>
            <a:r>
              <a:rPr lang="en-US" sz="1477" dirty="0"/>
              <a:t>, </a:t>
            </a:r>
            <a:r>
              <a:rPr lang="en-US" sz="1477" dirty="0" err="1"/>
              <a:t>versi</a:t>
            </a:r>
            <a:r>
              <a:rPr lang="en-US" sz="1477" dirty="0"/>
              <a:t> </a:t>
            </a:r>
            <a:r>
              <a:rPr lang="en-US" sz="1477" dirty="0" err="1"/>
              <a:t>piranti</a:t>
            </a:r>
            <a:r>
              <a:rPr lang="en-US" sz="1477" dirty="0"/>
              <a:t> </a:t>
            </a:r>
            <a:r>
              <a:rPr lang="en-US" sz="1477" dirty="0" err="1"/>
              <a:t>lunak</a:t>
            </a:r>
            <a:r>
              <a:rPr lang="en-US" sz="1477" dirty="0"/>
              <a:t>, </a:t>
            </a:r>
            <a:r>
              <a:rPr lang="en-US" sz="1477" dirty="0" err="1"/>
              <a:t>grafik</a:t>
            </a:r>
            <a:r>
              <a:rPr lang="en-US" sz="1477" dirty="0"/>
              <a:t>) </a:t>
            </a:r>
            <a:r>
              <a:rPr lang="en-US" sz="1477" dirty="0" err="1"/>
              <a:t>dan</a:t>
            </a:r>
            <a:r>
              <a:rPr lang="en-US" sz="1477" dirty="0"/>
              <a:t> media (</a:t>
            </a:r>
            <a:r>
              <a:rPr lang="en-US" sz="1477" dirty="0" err="1"/>
              <a:t>misal</a:t>
            </a:r>
            <a:r>
              <a:rPr lang="en-US" sz="1477" dirty="0"/>
              <a:t> </a:t>
            </a:r>
            <a:r>
              <a:rPr lang="en-US" sz="1477" dirty="0" err="1"/>
              <a:t>kertas</a:t>
            </a:r>
            <a:r>
              <a:rPr lang="en-US" sz="1477" dirty="0"/>
              <a:t>, </a:t>
            </a:r>
            <a:r>
              <a:rPr lang="en-US" sz="1477" dirty="0" err="1"/>
              <a:t>elektronik</a:t>
            </a:r>
            <a:r>
              <a:rPr lang="en-US" sz="1477" dirty="0"/>
              <a:t>)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477" dirty="0" err="1"/>
              <a:t>Tinjauan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persetujuan</a:t>
            </a:r>
            <a:r>
              <a:rPr lang="en-US" sz="1477" dirty="0"/>
              <a:t> </a:t>
            </a:r>
            <a:r>
              <a:rPr lang="en-US" sz="1477" dirty="0" err="1"/>
              <a:t>untuk</a:t>
            </a:r>
            <a:r>
              <a:rPr lang="en-US" sz="1477" dirty="0"/>
              <a:t> </a:t>
            </a:r>
            <a:r>
              <a:rPr lang="en-US" sz="1477" dirty="0" err="1"/>
              <a:t>kecukupan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kesesuaian</a:t>
            </a:r>
            <a:endParaRPr lang="en-US" sz="1477" dirty="0"/>
          </a:p>
        </p:txBody>
      </p:sp>
      <p:cxnSp>
        <p:nvCxnSpPr>
          <p:cNvPr id="19" name="Shape 78"/>
          <p:cNvCxnSpPr>
            <a:stCxn id="16" idx="2"/>
            <a:endCxn id="30" idx="0"/>
          </p:cNvCxnSpPr>
          <p:nvPr/>
        </p:nvCxnSpPr>
        <p:spPr>
          <a:xfrm rot="5400000">
            <a:off x="2912002" y="602497"/>
            <a:ext cx="727677" cy="242830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1392" y="5302496"/>
            <a:ext cx="3444071" cy="774251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77" dirty="0" err="1"/>
              <a:t>Digunakan</a:t>
            </a:r>
            <a:r>
              <a:rPr lang="en-US" sz="1477" dirty="0"/>
              <a:t> </a:t>
            </a:r>
            <a:r>
              <a:rPr lang="en-US" sz="1477" dirty="0" err="1"/>
              <a:t>sebagai</a:t>
            </a:r>
            <a:r>
              <a:rPr lang="en-US" sz="1477" dirty="0"/>
              <a:t> PEDOMAN </a:t>
            </a:r>
            <a:r>
              <a:rPr lang="en-US" sz="1477" dirty="0" err="1"/>
              <a:t>dalam</a:t>
            </a:r>
            <a:r>
              <a:rPr lang="en-US" sz="1477" dirty="0"/>
              <a:t> </a:t>
            </a:r>
            <a:r>
              <a:rPr lang="en-US" sz="1477" dirty="0" err="1"/>
              <a:t>bekerja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/</a:t>
            </a:r>
            <a:r>
              <a:rPr lang="en-US" sz="1477" dirty="0" err="1"/>
              <a:t>atau</a:t>
            </a:r>
            <a:r>
              <a:rPr lang="en-US" sz="1477" dirty="0"/>
              <a:t> </a:t>
            </a:r>
            <a:r>
              <a:rPr lang="en-US" sz="1477" dirty="0" err="1"/>
              <a:t>mengendalikan</a:t>
            </a:r>
            <a:r>
              <a:rPr lang="en-US" sz="1477" dirty="0"/>
              <a:t> proses</a:t>
            </a:r>
          </a:p>
          <a:p>
            <a:r>
              <a:rPr lang="en-US" sz="1477" dirty="0"/>
              <a:t>(DOKUMEN INTERNAL &amp; EKSTERNAL)</a:t>
            </a:r>
          </a:p>
        </p:txBody>
      </p:sp>
      <p:sp>
        <p:nvSpPr>
          <p:cNvPr id="23" name="Right Arrow 22"/>
          <p:cNvSpPr/>
          <p:nvPr/>
        </p:nvSpPr>
        <p:spPr>
          <a:xfrm rot="5400000">
            <a:off x="1749601" y="4593936"/>
            <a:ext cx="307650" cy="944411"/>
          </a:xfrm>
          <a:prstGeom prst="rightArrow">
            <a:avLst/>
          </a:prstGeom>
          <a:solidFill>
            <a:srgbClr val="FF6600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4" name="TextBox 23"/>
          <p:cNvSpPr txBox="1"/>
          <p:nvPr/>
        </p:nvSpPr>
        <p:spPr>
          <a:xfrm>
            <a:off x="3789485" y="2924699"/>
            <a:ext cx="5257800" cy="2592697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77" dirty="0" err="1"/>
              <a:t>Informasi</a:t>
            </a:r>
            <a:r>
              <a:rPr lang="en-US" sz="1477" dirty="0"/>
              <a:t> </a:t>
            </a:r>
            <a:r>
              <a:rPr lang="en-US" sz="1477" dirty="0" err="1"/>
              <a:t>terdokumentasi</a:t>
            </a:r>
            <a:r>
              <a:rPr lang="en-US" sz="1477" dirty="0"/>
              <a:t> </a:t>
            </a:r>
            <a:r>
              <a:rPr lang="en-US" sz="1477" dirty="0" err="1"/>
              <a:t>harus</a:t>
            </a:r>
            <a:r>
              <a:rPr lang="en-US" sz="1477" dirty="0"/>
              <a:t> </a:t>
            </a:r>
            <a:r>
              <a:rPr lang="en-US" sz="1477" dirty="0" err="1"/>
              <a:t>dikendalikan</a:t>
            </a:r>
            <a:r>
              <a:rPr lang="en-US" sz="1477" dirty="0"/>
              <a:t> </a:t>
            </a:r>
            <a:r>
              <a:rPr lang="en-US" sz="1477" dirty="0" err="1"/>
              <a:t>untuk</a:t>
            </a:r>
            <a:r>
              <a:rPr lang="en-US" sz="1477" dirty="0"/>
              <a:t> </a:t>
            </a:r>
            <a:r>
              <a:rPr lang="en-US" sz="1477" dirty="0" err="1"/>
              <a:t>memastikan</a:t>
            </a:r>
            <a:r>
              <a:rPr lang="en-US" sz="1477" dirty="0"/>
              <a:t> :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477" dirty="0" err="1"/>
              <a:t>tersedia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sesuai</a:t>
            </a:r>
            <a:r>
              <a:rPr lang="en-US" sz="1477" dirty="0"/>
              <a:t> </a:t>
            </a:r>
            <a:r>
              <a:rPr lang="en-US" sz="1477" dirty="0" err="1"/>
              <a:t>untuk</a:t>
            </a:r>
            <a:r>
              <a:rPr lang="en-US" sz="1477" dirty="0"/>
              <a:t> </a:t>
            </a:r>
            <a:r>
              <a:rPr lang="en-US" sz="1477" dirty="0" err="1"/>
              <a:t>digunakan</a:t>
            </a:r>
            <a:r>
              <a:rPr lang="en-US" sz="1477" dirty="0"/>
              <a:t>, </a:t>
            </a:r>
            <a:r>
              <a:rPr lang="en-US" sz="1477" dirty="0" err="1"/>
              <a:t>kapan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dimana</a:t>
            </a:r>
            <a:r>
              <a:rPr lang="en-US" sz="1477" dirty="0"/>
              <a:t> </a:t>
            </a:r>
            <a:r>
              <a:rPr lang="en-US" sz="1477" dirty="0" err="1"/>
              <a:t>jika</a:t>
            </a:r>
            <a:r>
              <a:rPr lang="en-US" sz="1477" dirty="0"/>
              <a:t> </a:t>
            </a:r>
            <a:r>
              <a:rPr lang="en-US" sz="1477" dirty="0" err="1"/>
              <a:t>diperlukan</a:t>
            </a:r>
            <a:endParaRPr lang="en-US" sz="1477" dirty="0"/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477" dirty="0" err="1"/>
              <a:t>terlindungi</a:t>
            </a:r>
            <a:r>
              <a:rPr lang="en-US" sz="1477" dirty="0"/>
              <a:t> (</a:t>
            </a:r>
            <a:r>
              <a:rPr lang="en-US" sz="1477" dirty="0" err="1"/>
              <a:t>kerahasiaan</a:t>
            </a:r>
            <a:r>
              <a:rPr lang="en-US" sz="1477" dirty="0"/>
              <a:t>, </a:t>
            </a:r>
            <a:r>
              <a:rPr lang="en-US" sz="1477" dirty="0" err="1"/>
              <a:t>penggunaan</a:t>
            </a:r>
            <a:r>
              <a:rPr lang="en-US" sz="1477" dirty="0"/>
              <a:t> yang </a:t>
            </a:r>
            <a:r>
              <a:rPr lang="en-US" sz="1477" dirty="0" err="1"/>
              <a:t>tidak</a:t>
            </a:r>
            <a:r>
              <a:rPr lang="en-US" sz="1477" dirty="0"/>
              <a:t> </a:t>
            </a:r>
            <a:r>
              <a:rPr lang="en-US" sz="1477" dirty="0" err="1"/>
              <a:t>tepat</a:t>
            </a:r>
            <a:r>
              <a:rPr lang="en-US" sz="1477" dirty="0"/>
              <a:t>, </a:t>
            </a:r>
            <a:r>
              <a:rPr lang="en-US" sz="1477" dirty="0" err="1"/>
              <a:t>atau</a:t>
            </a:r>
            <a:r>
              <a:rPr lang="en-US" sz="1477" dirty="0"/>
              <a:t> </a:t>
            </a:r>
            <a:r>
              <a:rPr lang="en-US" sz="1477" dirty="0" err="1"/>
              <a:t>hilang</a:t>
            </a:r>
            <a:r>
              <a:rPr lang="en-US" sz="1477" dirty="0"/>
              <a:t> </a:t>
            </a:r>
            <a:r>
              <a:rPr lang="en-US" sz="1477" dirty="0" err="1"/>
              <a:t>integritas</a:t>
            </a:r>
            <a:r>
              <a:rPr lang="en-US" sz="1477" dirty="0"/>
              <a:t>)</a:t>
            </a:r>
          </a:p>
          <a:p>
            <a:r>
              <a:rPr lang="en-US" sz="1477" dirty="0"/>
              <a:t>Dan </a:t>
            </a:r>
            <a:r>
              <a:rPr lang="en-US" sz="1477" dirty="0" err="1"/>
              <a:t>dikendalikan</a:t>
            </a:r>
            <a:r>
              <a:rPr lang="en-US" sz="1477" dirty="0"/>
              <a:t> :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477" dirty="0" err="1"/>
              <a:t>distribusi</a:t>
            </a:r>
            <a:r>
              <a:rPr lang="en-US" sz="1477" dirty="0"/>
              <a:t>, </a:t>
            </a:r>
            <a:r>
              <a:rPr lang="en-US" sz="1477" dirty="0" err="1"/>
              <a:t>akses</a:t>
            </a:r>
            <a:r>
              <a:rPr lang="en-US" sz="1477" dirty="0"/>
              <a:t>, </a:t>
            </a:r>
            <a:r>
              <a:rPr lang="en-US" sz="1477" dirty="0" err="1"/>
              <a:t>perolehan</a:t>
            </a:r>
            <a:r>
              <a:rPr lang="en-US" sz="1477" dirty="0"/>
              <a:t> </a:t>
            </a:r>
            <a:r>
              <a:rPr lang="en-US" sz="1477" dirty="0" err="1"/>
              <a:t>kembali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penggunaan</a:t>
            </a:r>
            <a:endParaRPr lang="en-US" sz="1477" dirty="0"/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477" dirty="0" err="1"/>
              <a:t>penyimpanan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pemeliharaan</a:t>
            </a:r>
            <a:r>
              <a:rPr lang="en-US" sz="1477" dirty="0"/>
              <a:t>, </a:t>
            </a:r>
            <a:r>
              <a:rPr lang="en-US" sz="1477" dirty="0" err="1"/>
              <a:t>termasuk</a:t>
            </a:r>
            <a:r>
              <a:rPr lang="en-US" sz="1477" dirty="0"/>
              <a:t> </a:t>
            </a:r>
            <a:r>
              <a:rPr lang="en-US" sz="1477" dirty="0" err="1"/>
              <a:t>menjaga</a:t>
            </a:r>
            <a:r>
              <a:rPr lang="en-US" sz="1477" dirty="0"/>
              <a:t> </a:t>
            </a:r>
            <a:r>
              <a:rPr lang="en-US" sz="1477" dirty="0" err="1"/>
              <a:t>tetap</a:t>
            </a:r>
            <a:r>
              <a:rPr lang="en-US" sz="1477" dirty="0"/>
              <a:t> </a:t>
            </a:r>
            <a:r>
              <a:rPr lang="en-US" sz="1477" dirty="0" err="1"/>
              <a:t>mudah</a:t>
            </a:r>
            <a:r>
              <a:rPr lang="en-US" sz="1477" dirty="0"/>
              <a:t> </a:t>
            </a:r>
            <a:r>
              <a:rPr lang="en-US" sz="1477" dirty="0" err="1"/>
              <a:t>dibaca</a:t>
            </a:r>
            <a:endParaRPr lang="en-US" sz="1477" dirty="0"/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477" dirty="0" err="1"/>
              <a:t>perubahan</a:t>
            </a:r>
            <a:r>
              <a:rPr lang="en-US" sz="1477" dirty="0"/>
              <a:t> (</a:t>
            </a:r>
            <a:r>
              <a:rPr lang="en-US" sz="1477" dirty="0" err="1"/>
              <a:t>misal</a:t>
            </a:r>
            <a:r>
              <a:rPr lang="en-US" sz="1477" dirty="0"/>
              <a:t> </a:t>
            </a:r>
            <a:r>
              <a:rPr lang="en-US" sz="1477" dirty="0" err="1"/>
              <a:t>versi</a:t>
            </a:r>
            <a:r>
              <a:rPr lang="en-US" sz="1477" dirty="0"/>
              <a:t> / </a:t>
            </a:r>
            <a:r>
              <a:rPr lang="en-US" sz="1477" dirty="0" err="1"/>
              <a:t>revisi</a:t>
            </a:r>
            <a:r>
              <a:rPr lang="en-US" sz="1477" dirty="0"/>
              <a:t>)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477" dirty="0" err="1"/>
              <a:t>retensi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penempatan</a:t>
            </a:r>
            <a:endParaRPr lang="en-US" sz="1477" dirty="0"/>
          </a:p>
        </p:txBody>
      </p:sp>
      <p:cxnSp>
        <p:nvCxnSpPr>
          <p:cNvPr id="25" name="Shape 78"/>
          <p:cNvCxnSpPr>
            <a:stCxn id="16" idx="2"/>
            <a:endCxn id="17" idx="0"/>
          </p:cNvCxnSpPr>
          <p:nvPr/>
        </p:nvCxnSpPr>
        <p:spPr>
          <a:xfrm rot="16200000" flipH="1">
            <a:off x="5090349" y="852449"/>
            <a:ext cx="727677" cy="192839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451465" y="5941725"/>
            <a:ext cx="4139621" cy="546945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77" dirty="0" err="1"/>
              <a:t>Sebagai</a:t>
            </a:r>
            <a:r>
              <a:rPr lang="en-US" sz="1477" dirty="0"/>
              <a:t> </a:t>
            </a:r>
            <a:r>
              <a:rPr lang="en-US" sz="1477" dirty="0" err="1"/>
              <a:t>bukti</a:t>
            </a:r>
            <a:r>
              <a:rPr lang="en-US" sz="1477" dirty="0"/>
              <a:t> </a:t>
            </a:r>
            <a:r>
              <a:rPr lang="en-US" sz="1477" dirty="0" err="1"/>
              <a:t>hasil</a:t>
            </a:r>
            <a:r>
              <a:rPr lang="en-US" sz="1477" dirty="0"/>
              <a:t> PEKERJAAN </a:t>
            </a:r>
            <a:r>
              <a:rPr lang="en-US" sz="1477" dirty="0" err="1"/>
              <a:t>atau</a:t>
            </a:r>
            <a:r>
              <a:rPr lang="en-US" sz="1477" dirty="0"/>
              <a:t> IMPLEMENTASI (REKAMAN)</a:t>
            </a:r>
          </a:p>
        </p:txBody>
      </p:sp>
      <p:sp>
        <p:nvSpPr>
          <p:cNvPr id="32" name="Right Arrow 31"/>
          <p:cNvSpPr/>
          <p:nvPr/>
        </p:nvSpPr>
        <p:spPr>
          <a:xfrm rot="5400000">
            <a:off x="6264560" y="5259283"/>
            <a:ext cx="307650" cy="944411"/>
          </a:xfrm>
          <a:prstGeom prst="rightArrow">
            <a:avLst/>
          </a:prstGeom>
          <a:solidFill>
            <a:srgbClr val="FF6600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8" name="Right Arrow 37"/>
          <p:cNvSpPr/>
          <p:nvPr/>
        </p:nvSpPr>
        <p:spPr>
          <a:xfrm rot="8692837">
            <a:off x="3584312" y="5145953"/>
            <a:ext cx="308969" cy="668293"/>
          </a:xfrm>
          <a:prstGeom prst="rightArrow">
            <a:avLst/>
          </a:prstGeom>
          <a:solidFill>
            <a:srgbClr val="FF6600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0" name="Rectangle 19"/>
          <p:cNvSpPr/>
          <p:nvPr/>
        </p:nvSpPr>
        <p:spPr>
          <a:xfrm>
            <a:off x="240397" y="177529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7.5. 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Informasi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Terdokumentasi</a:t>
            </a:r>
            <a:endParaRPr lang="en-US" sz="2800" dirty="0">
              <a:solidFill>
                <a:schemeClr val="tx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0BCD489-F032-49F8-B761-E60E7D04A807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  <p:sp>
        <p:nvSpPr>
          <p:cNvPr id="26" name="Footer Placeholder 1">
            <a:extLst>
              <a:ext uri="{FF2B5EF4-FFF2-40B4-BE49-F238E27FC236}">
                <a16:creationId xmlns:a16="http://schemas.microsoft.com/office/drawing/2014/main" id="{96CAC226-1E5F-48D3-9DF8-C62002D9495E}"/>
              </a:ext>
            </a:extLst>
          </p:cNvPr>
          <p:cNvSpPr txBox="1">
            <a:spLocks/>
          </p:cNvSpPr>
          <p:nvPr/>
        </p:nvSpPr>
        <p:spPr>
          <a:xfrm>
            <a:off x="-20156" y="6492867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8863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/>
          </p:cNvGraphicFramePr>
          <p:nvPr>
            <p:extLst/>
          </p:nvPr>
        </p:nvGraphicFramePr>
        <p:xfrm>
          <a:off x="0" y="867195"/>
          <a:ext cx="9144000" cy="5525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2" name="Clip" r:id="rId3" imgW="6503760" imgH="4368600" progId="">
                  <p:embed/>
                </p:oleObj>
              </mc:Choice>
              <mc:Fallback>
                <p:oleObj name="Clip" r:id="rId3" imgW="6503760" imgH="4368600" progId="">
                  <p:embed/>
                  <p:pic>
                    <p:nvPicPr>
                      <p:cNvPr id="205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867195"/>
                        <a:ext cx="9144000" cy="55255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3566161" y="3537745"/>
            <a:ext cx="4663126" cy="916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92" tIns="42497" rIns="84992" bIns="42497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5400" b="1" dirty="0" err="1"/>
              <a:t>Pasal</a:t>
            </a:r>
            <a:r>
              <a:rPr lang="en-US" altLang="en-US" sz="5400" b="1" dirty="0"/>
              <a:t> 8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216E6ED-C4A1-4033-8404-3E4B77CC03E6}"/>
              </a:ext>
            </a:extLst>
          </p:cNvPr>
          <p:cNvSpPr txBox="1">
            <a:spLocks/>
          </p:cNvSpPr>
          <p:nvPr/>
        </p:nvSpPr>
        <p:spPr>
          <a:xfrm>
            <a:off x="-20156" y="6492867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0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MGR\AppData\Roaming\PixelMetrics\CaptureWiz\Temp\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822"/>
            <a:ext cx="9143999" cy="686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hevron 4"/>
          <p:cNvSpPr/>
          <p:nvPr/>
        </p:nvSpPr>
        <p:spPr>
          <a:xfrm>
            <a:off x="1206625" y="286723"/>
            <a:ext cx="226696" cy="247534"/>
          </a:xfrm>
          <a:prstGeom prst="chevron">
            <a:avLst>
              <a:gd name="adj" fmla="val 5579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1350371" y="285013"/>
            <a:ext cx="173547" cy="247534"/>
          </a:xfrm>
          <a:prstGeom prst="chevron">
            <a:avLst>
              <a:gd name="adj" fmla="val 7113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1423724" y="285013"/>
            <a:ext cx="153342" cy="247534"/>
          </a:xfrm>
          <a:prstGeom prst="chevron">
            <a:avLst>
              <a:gd name="adj" fmla="val 824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3256558"/>
            <a:ext cx="9144000" cy="360145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49350" y="4115412"/>
            <a:ext cx="841329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4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Browallia New" panose="020B0604020202020204" pitchFamily="34" charset="-34"/>
              </a:rPr>
              <a:t>ISO 9001:2015 &amp; ISO 45001:2018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  <a:cs typeface="Browallia New" panose="020B0604020202020204" pitchFamily="34" charset="-34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55969" y="1857934"/>
            <a:ext cx="52058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600" dirty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Impact" panose="020B0806030902050204" pitchFamily="34" charset="0"/>
                <a:cs typeface="Browallia New" panose="020B0604020202020204" pitchFamily="34" charset="-34"/>
              </a:rPr>
              <a:t>8. </a:t>
            </a:r>
            <a:r>
              <a:rPr lang="en-US" sz="9600" dirty="0" err="1">
                <a:ln w="18415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Impact" panose="020B0806030902050204" pitchFamily="34" charset="0"/>
                <a:cs typeface="Browallia New" panose="020B0604020202020204" pitchFamily="34" charset="-34"/>
              </a:rPr>
              <a:t>Operasi</a:t>
            </a:r>
            <a:endParaRPr lang="en-US" sz="9600" dirty="0">
              <a:ln w="18415" cmpd="sng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latin typeface="Impact" panose="020B0806030902050204" pitchFamily="34" charset="0"/>
              <a:cs typeface="Browallia New" panose="020B0604020202020204" pitchFamily="34" charset="-34"/>
            </a:endParaRP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BBFC7579-7914-4F07-8E95-10B4143E08D7}"/>
              </a:ext>
            </a:extLst>
          </p:cNvPr>
          <p:cNvSpPr txBox="1">
            <a:spLocks/>
          </p:cNvSpPr>
          <p:nvPr/>
        </p:nvSpPr>
        <p:spPr>
          <a:xfrm>
            <a:off x="-20156" y="6492867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82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95672" y="649432"/>
            <a:ext cx="5498123" cy="5842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sz="2200" b="1" dirty="0">
                <a:solidFill>
                  <a:srgbClr val="0000FF"/>
                </a:solidFill>
              </a:rPr>
              <a:t>SMM</a:t>
            </a:r>
            <a:r>
              <a:rPr lang="en-US" b="1" dirty="0"/>
              <a:t> 8. </a:t>
            </a:r>
            <a:r>
              <a:rPr lang="en-US" b="1" dirty="0" err="1"/>
              <a:t>Operasi</a:t>
            </a:r>
            <a:endParaRPr lang="en-US" b="1" dirty="0"/>
          </a:p>
        </p:txBody>
      </p:sp>
      <p:sp>
        <p:nvSpPr>
          <p:cNvPr id="82950" name="Rectangle 8"/>
          <p:cNvSpPr>
            <a:spLocks noChangeArrowheads="1"/>
          </p:cNvSpPr>
          <p:nvPr/>
        </p:nvSpPr>
        <p:spPr bwMode="auto">
          <a:xfrm>
            <a:off x="3095673" y="1371768"/>
            <a:ext cx="6018619" cy="3335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275" dirty="0" err="1">
                <a:solidFill>
                  <a:srgbClr val="000000"/>
                </a:solidFill>
                <a:latin typeface="Tahoma" pitchFamily="34" charset="0"/>
              </a:rPr>
              <a:t>Terdiri</a:t>
            </a:r>
            <a:r>
              <a:rPr lang="en-US" sz="2275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275" dirty="0" err="1">
                <a:solidFill>
                  <a:srgbClr val="000000"/>
                </a:solidFill>
                <a:latin typeface="Tahoma" pitchFamily="34" charset="0"/>
              </a:rPr>
              <a:t>dari</a:t>
            </a:r>
            <a:r>
              <a:rPr lang="en-US" sz="2275" dirty="0">
                <a:solidFill>
                  <a:srgbClr val="000000"/>
                </a:solidFill>
                <a:latin typeface="Tahoma" pitchFamily="34" charset="0"/>
              </a:rPr>
              <a:t> :</a:t>
            </a:r>
            <a:r>
              <a:rPr lang="en-US" sz="2275" i="1" u="sng" dirty="0">
                <a:solidFill>
                  <a:srgbClr val="000000"/>
                </a:solidFill>
                <a:latin typeface="Tahoma" pitchFamily="34" charset="0"/>
              </a:rPr>
              <a:t>  </a:t>
            </a:r>
          </a:p>
          <a:p>
            <a:pPr marL="584282" indent="-584282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275" b="1" dirty="0"/>
              <a:t>8.1 </a:t>
            </a:r>
            <a:r>
              <a:rPr lang="en-US" sz="2275" b="1" dirty="0" err="1"/>
              <a:t>Perencanaan</a:t>
            </a:r>
            <a:r>
              <a:rPr lang="en-US" sz="2275" b="1" dirty="0"/>
              <a:t> </a:t>
            </a:r>
            <a:r>
              <a:rPr lang="en-US" sz="2275" b="1" dirty="0" err="1"/>
              <a:t>Pelaksanaan</a:t>
            </a:r>
            <a:r>
              <a:rPr lang="en-US" sz="2275" b="1" dirty="0"/>
              <a:t> </a:t>
            </a:r>
            <a:r>
              <a:rPr lang="en-US" sz="2275" b="1" dirty="0" err="1"/>
              <a:t>dan</a:t>
            </a:r>
            <a:r>
              <a:rPr lang="en-US" sz="2275" b="1" dirty="0"/>
              <a:t> </a:t>
            </a:r>
            <a:r>
              <a:rPr lang="en-US" sz="2275" b="1" dirty="0" err="1"/>
              <a:t>Pengendalian</a:t>
            </a:r>
            <a:endParaRPr lang="en-US" sz="2275" dirty="0"/>
          </a:p>
          <a:p>
            <a:pPr latinLnBrk="1"/>
            <a:r>
              <a:rPr lang="en-US" sz="2275" b="1" dirty="0"/>
              <a:t>8.2 </a:t>
            </a:r>
            <a:r>
              <a:rPr lang="en-US" sz="2275" b="1" dirty="0" err="1"/>
              <a:t>Persyaratan</a:t>
            </a:r>
            <a:r>
              <a:rPr lang="en-US" sz="2275" b="1" dirty="0"/>
              <a:t> </a:t>
            </a:r>
            <a:r>
              <a:rPr lang="en-US" sz="2275" b="1" dirty="0" err="1"/>
              <a:t>Produk</a:t>
            </a:r>
            <a:r>
              <a:rPr lang="en-US" sz="2275" b="1" dirty="0"/>
              <a:t> </a:t>
            </a:r>
            <a:r>
              <a:rPr lang="en-US" sz="2275" b="1" dirty="0" err="1"/>
              <a:t>dan</a:t>
            </a:r>
            <a:r>
              <a:rPr lang="en-US" sz="2275" b="1" dirty="0"/>
              <a:t> </a:t>
            </a:r>
            <a:r>
              <a:rPr lang="en-US" sz="2275" b="1" dirty="0" err="1"/>
              <a:t>Jasa</a:t>
            </a:r>
            <a:endParaRPr lang="en-US" sz="2275" dirty="0"/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275" b="1" i="1" dirty="0"/>
              <a:t>8.3 </a:t>
            </a:r>
            <a:r>
              <a:rPr lang="en-US" sz="2275" b="1" i="1" dirty="0" err="1"/>
              <a:t>Desain</a:t>
            </a:r>
            <a:r>
              <a:rPr lang="en-US" sz="2275" b="1" i="1" dirty="0"/>
              <a:t> </a:t>
            </a:r>
            <a:r>
              <a:rPr lang="en-US" sz="2275" b="1" i="1" dirty="0" err="1"/>
              <a:t>dan</a:t>
            </a:r>
            <a:r>
              <a:rPr lang="en-US" sz="2275" b="1" i="1" dirty="0"/>
              <a:t> </a:t>
            </a:r>
            <a:r>
              <a:rPr lang="en-US" sz="2275" b="1" i="1" dirty="0" err="1"/>
              <a:t>Pengembangan</a:t>
            </a:r>
            <a:r>
              <a:rPr lang="en-US" sz="2275" b="1" i="1" dirty="0"/>
              <a:t> </a:t>
            </a:r>
            <a:r>
              <a:rPr lang="en-US" sz="2275" b="1" i="1" dirty="0" err="1"/>
              <a:t>Produk</a:t>
            </a:r>
            <a:r>
              <a:rPr lang="en-US" sz="2275" b="1" i="1" dirty="0"/>
              <a:t> </a:t>
            </a:r>
            <a:r>
              <a:rPr lang="en-US" sz="2275" b="1" i="1" dirty="0" err="1"/>
              <a:t>dan</a:t>
            </a:r>
            <a:r>
              <a:rPr lang="en-US" sz="2275" b="1" i="1" dirty="0"/>
              <a:t> </a:t>
            </a:r>
            <a:r>
              <a:rPr lang="en-US" sz="2275" b="1" i="1" dirty="0" err="1"/>
              <a:t>Jasa</a:t>
            </a:r>
            <a:endParaRPr lang="en-US" sz="2275" i="1" u="sng" dirty="0">
              <a:solidFill>
                <a:srgbClr val="000000"/>
              </a:solidFill>
              <a:latin typeface="Tahoma" pitchFamily="34" charset="0"/>
            </a:endParaRPr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275" b="1" i="1" dirty="0"/>
              <a:t>8.4 </a:t>
            </a:r>
            <a:r>
              <a:rPr lang="en-US" sz="2275" b="1" i="1" dirty="0" err="1"/>
              <a:t>Pengendalian</a:t>
            </a:r>
            <a:r>
              <a:rPr lang="en-US" sz="2275" b="1" i="1" dirty="0"/>
              <a:t> Proses </a:t>
            </a:r>
            <a:r>
              <a:rPr lang="en-US" sz="2275" b="1" i="1" dirty="0" err="1"/>
              <a:t>Eksternal</a:t>
            </a:r>
            <a:r>
              <a:rPr lang="en-US" sz="2275" b="1" i="1" dirty="0"/>
              <a:t>, </a:t>
            </a:r>
            <a:r>
              <a:rPr lang="en-US" sz="2275" b="1" i="1" dirty="0" err="1"/>
              <a:t>Produk</a:t>
            </a:r>
            <a:r>
              <a:rPr lang="en-US" sz="2275" b="1" i="1" dirty="0"/>
              <a:t> </a:t>
            </a:r>
            <a:r>
              <a:rPr lang="en-US" sz="2275" b="1" i="1" dirty="0" err="1"/>
              <a:t>dan</a:t>
            </a:r>
            <a:r>
              <a:rPr lang="en-US" sz="2275" b="1" i="1" dirty="0"/>
              <a:t> </a:t>
            </a:r>
            <a:r>
              <a:rPr lang="en-US" sz="2275" b="1" i="1" dirty="0" err="1"/>
              <a:t>Jasa</a:t>
            </a:r>
            <a:r>
              <a:rPr lang="en-US" sz="2275" i="1" u="sng" dirty="0">
                <a:solidFill>
                  <a:srgbClr val="000000"/>
                </a:solidFill>
                <a:latin typeface="Tahoma" pitchFamily="34" charset="0"/>
              </a:rPr>
              <a:t>.</a:t>
            </a:r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275" b="1" dirty="0"/>
              <a:t>8.5 </a:t>
            </a:r>
            <a:r>
              <a:rPr lang="en-US" sz="2275" b="1" dirty="0" err="1"/>
              <a:t>Produksi</a:t>
            </a:r>
            <a:r>
              <a:rPr lang="en-US" sz="2275" b="1" dirty="0"/>
              <a:t> </a:t>
            </a:r>
            <a:r>
              <a:rPr lang="en-US" sz="2275" b="1" dirty="0" err="1"/>
              <a:t>dan</a:t>
            </a:r>
            <a:r>
              <a:rPr lang="en-US" sz="2275" b="1" dirty="0"/>
              <a:t> </a:t>
            </a:r>
            <a:r>
              <a:rPr lang="en-US" sz="2275" b="1" dirty="0" err="1"/>
              <a:t>Penyediaan</a:t>
            </a:r>
            <a:r>
              <a:rPr lang="en-US" sz="2275" b="1" dirty="0"/>
              <a:t> </a:t>
            </a:r>
            <a:r>
              <a:rPr lang="en-US" sz="2275" b="1" dirty="0" err="1"/>
              <a:t>Jasa</a:t>
            </a:r>
            <a:endParaRPr lang="en-US" sz="2275" b="1" dirty="0"/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275" b="1" i="1" dirty="0"/>
              <a:t>8.6 </a:t>
            </a:r>
            <a:r>
              <a:rPr lang="en-US" sz="2275" b="1" i="1" dirty="0" err="1"/>
              <a:t>Pelepasan</a:t>
            </a:r>
            <a:r>
              <a:rPr lang="en-US" sz="2275" b="1" i="1" dirty="0"/>
              <a:t> </a:t>
            </a:r>
            <a:r>
              <a:rPr lang="en-US" sz="2275" b="1" i="1" dirty="0" err="1"/>
              <a:t>Produk</a:t>
            </a:r>
            <a:r>
              <a:rPr lang="en-US" sz="2275" b="1" i="1" dirty="0"/>
              <a:t> </a:t>
            </a:r>
            <a:r>
              <a:rPr lang="en-US" sz="2275" b="1" i="1" dirty="0" err="1"/>
              <a:t>dan</a:t>
            </a:r>
            <a:r>
              <a:rPr lang="en-US" sz="2275" b="1" i="1" dirty="0"/>
              <a:t> </a:t>
            </a:r>
            <a:r>
              <a:rPr lang="en-US" sz="2275" b="1" i="1" dirty="0" err="1"/>
              <a:t>Jasa</a:t>
            </a:r>
            <a:r>
              <a:rPr lang="en-US" sz="2275" b="1" i="1" dirty="0"/>
              <a:t> </a:t>
            </a:r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275" b="1" i="1" dirty="0"/>
              <a:t>8.7 </a:t>
            </a:r>
            <a:r>
              <a:rPr lang="en-US" sz="2275" b="1" i="1" dirty="0" err="1"/>
              <a:t>Pengendalian</a:t>
            </a:r>
            <a:r>
              <a:rPr lang="en-US" sz="2275" b="1" i="1" dirty="0"/>
              <a:t> Output yang </a:t>
            </a:r>
            <a:r>
              <a:rPr lang="en-US" sz="2275" b="1" i="1" dirty="0" err="1"/>
              <a:t>Tidak</a:t>
            </a:r>
            <a:r>
              <a:rPr lang="en-US" sz="2275" b="1" i="1" dirty="0"/>
              <a:t> </a:t>
            </a:r>
            <a:r>
              <a:rPr lang="en-US" sz="2275" b="1" i="1" dirty="0" err="1"/>
              <a:t>Sesuai</a:t>
            </a:r>
            <a:r>
              <a:rPr lang="en-US" sz="2275" b="1" i="1" dirty="0"/>
              <a:t> </a:t>
            </a:r>
            <a:endParaRPr lang="en-US" sz="2275" dirty="0"/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endParaRPr lang="en-US" sz="2275" i="1" u="sng" dirty="0">
              <a:solidFill>
                <a:srgbClr val="000000"/>
              </a:solidFill>
              <a:latin typeface="Tahoma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804917" y="392095"/>
            <a:ext cx="22703" cy="597758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" y="0"/>
            <a:ext cx="191008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69404" y="0"/>
            <a:ext cx="2360798" cy="6416866"/>
            <a:chOff x="153307" y="0"/>
            <a:chExt cx="2557531" cy="6416866"/>
          </a:xfrm>
        </p:grpSpPr>
        <p:sp>
          <p:nvSpPr>
            <p:cNvPr id="17" name="Rectangle 16"/>
            <p:cNvSpPr/>
            <p:nvPr/>
          </p:nvSpPr>
          <p:spPr>
            <a:xfrm>
              <a:off x="1648276" y="0"/>
              <a:ext cx="508648" cy="5888449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flipH="1" flipV="1">
              <a:off x="1636701" y="5886486"/>
              <a:ext cx="54291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219401" y="4919870"/>
              <a:ext cx="491437" cy="1492198"/>
            </a:xfrm>
            <a:custGeom>
              <a:avLst/>
              <a:gdLst>
                <a:gd name="connsiteX0" fmla="*/ 0 w 472776"/>
                <a:gd name="connsiteY0" fmla="*/ 0 h 1398892"/>
                <a:gd name="connsiteX1" fmla="*/ 472776 w 472776"/>
                <a:gd name="connsiteY1" fmla="*/ 0 h 1398892"/>
                <a:gd name="connsiteX2" fmla="*/ 472776 w 472776"/>
                <a:gd name="connsiteY2" fmla="*/ 1398892 h 1398892"/>
                <a:gd name="connsiteX3" fmla="*/ 0 w 472776"/>
                <a:gd name="connsiteY3" fmla="*/ 1398892 h 1398892"/>
                <a:gd name="connsiteX4" fmla="*/ 0 w 472776"/>
                <a:gd name="connsiteY4" fmla="*/ 0 h 1398892"/>
                <a:gd name="connsiteX0" fmla="*/ 0 w 491437"/>
                <a:gd name="connsiteY0" fmla="*/ 410547 h 1398892"/>
                <a:gd name="connsiteX1" fmla="*/ 491437 w 491437"/>
                <a:gd name="connsiteY1" fmla="*/ 0 h 1398892"/>
                <a:gd name="connsiteX2" fmla="*/ 491437 w 491437"/>
                <a:gd name="connsiteY2" fmla="*/ 1398892 h 1398892"/>
                <a:gd name="connsiteX3" fmla="*/ 18661 w 491437"/>
                <a:gd name="connsiteY3" fmla="*/ 1398892 h 1398892"/>
                <a:gd name="connsiteX4" fmla="*/ 0 w 491437"/>
                <a:gd name="connsiteY4" fmla="*/ 410547 h 1398892"/>
                <a:gd name="connsiteX0" fmla="*/ 0 w 491437"/>
                <a:gd name="connsiteY0" fmla="*/ 503853 h 1492198"/>
                <a:gd name="connsiteX1" fmla="*/ 491437 w 491437"/>
                <a:gd name="connsiteY1" fmla="*/ 0 h 1492198"/>
                <a:gd name="connsiteX2" fmla="*/ 491437 w 491437"/>
                <a:gd name="connsiteY2" fmla="*/ 1492198 h 1492198"/>
                <a:gd name="connsiteX3" fmla="*/ 18661 w 491437"/>
                <a:gd name="connsiteY3" fmla="*/ 1492198 h 1492198"/>
                <a:gd name="connsiteX4" fmla="*/ 0 w 491437"/>
                <a:gd name="connsiteY4" fmla="*/ 503853 h 149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437" h="1492198">
                  <a:moveTo>
                    <a:pt x="0" y="503853"/>
                  </a:moveTo>
                  <a:lnTo>
                    <a:pt x="491437" y="0"/>
                  </a:lnTo>
                  <a:lnTo>
                    <a:pt x="491437" y="1492198"/>
                  </a:lnTo>
                  <a:lnTo>
                    <a:pt x="18661" y="1492198"/>
                  </a:lnTo>
                  <a:lnTo>
                    <a:pt x="0" y="503853"/>
                  </a:lnTo>
                  <a:close/>
                </a:path>
              </a:pathLst>
            </a:cu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>
              <a:off x="2168500" y="5886486"/>
              <a:ext cx="542338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53307" y="4941169"/>
              <a:ext cx="2545268" cy="507630"/>
            </a:xfrm>
            <a:custGeom>
              <a:avLst/>
              <a:gdLst>
                <a:gd name="connsiteX0" fmla="*/ 0 w 2545268"/>
                <a:gd name="connsiteY0" fmla="*/ 0 h 488969"/>
                <a:gd name="connsiteX1" fmla="*/ 2545268 w 2545268"/>
                <a:gd name="connsiteY1" fmla="*/ 0 h 488969"/>
                <a:gd name="connsiteX2" fmla="*/ 2545268 w 2545268"/>
                <a:gd name="connsiteY2" fmla="*/ 488969 h 488969"/>
                <a:gd name="connsiteX3" fmla="*/ 0 w 2545268"/>
                <a:gd name="connsiteY3" fmla="*/ 488969 h 488969"/>
                <a:gd name="connsiteX4" fmla="*/ 0 w 2545268"/>
                <a:gd name="connsiteY4" fmla="*/ 0 h 488969"/>
                <a:gd name="connsiteX0" fmla="*/ 0 w 2545268"/>
                <a:gd name="connsiteY0" fmla="*/ 0 h 488969"/>
                <a:gd name="connsiteX1" fmla="*/ 2545268 w 2545268"/>
                <a:gd name="connsiteY1" fmla="*/ 0 h 488969"/>
                <a:gd name="connsiteX2" fmla="*/ 2097399 w 2545268"/>
                <a:gd name="connsiteY2" fmla="*/ 488969 h 488969"/>
                <a:gd name="connsiteX3" fmla="*/ 0 w 2545268"/>
                <a:gd name="connsiteY3" fmla="*/ 488969 h 488969"/>
                <a:gd name="connsiteX4" fmla="*/ 0 w 2545268"/>
                <a:gd name="connsiteY4" fmla="*/ 0 h 488969"/>
                <a:gd name="connsiteX0" fmla="*/ 0 w 2545268"/>
                <a:gd name="connsiteY0" fmla="*/ 0 h 507630"/>
                <a:gd name="connsiteX1" fmla="*/ 2545268 w 2545268"/>
                <a:gd name="connsiteY1" fmla="*/ 0 h 507630"/>
                <a:gd name="connsiteX2" fmla="*/ 2097399 w 2545268"/>
                <a:gd name="connsiteY2" fmla="*/ 488969 h 507630"/>
                <a:gd name="connsiteX3" fmla="*/ 597160 w 2545268"/>
                <a:gd name="connsiteY3" fmla="*/ 507630 h 507630"/>
                <a:gd name="connsiteX4" fmla="*/ 0 w 2545268"/>
                <a:gd name="connsiteY4" fmla="*/ 0 h 50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268" h="507630">
                  <a:moveTo>
                    <a:pt x="0" y="0"/>
                  </a:moveTo>
                  <a:lnTo>
                    <a:pt x="2545268" y="0"/>
                  </a:lnTo>
                  <a:lnTo>
                    <a:pt x="2097399" y="488969"/>
                  </a:lnTo>
                  <a:lnTo>
                    <a:pt x="597160" y="507630"/>
                  </a:lnTo>
                  <a:lnTo>
                    <a:pt x="0" y="0"/>
                  </a:lnTo>
                  <a:close/>
                </a:path>
              </a:pathLst>
            </a:custGeom>
            <a:pattFill prst="narHorz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69333" y="5018464"/>
              <a:ext cx="2248444" cy="387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Oval 12">
            <a:hlinkClick r:id="" action="ppaction://noaction"/>
          </p:cNvPr>
          <p:cNvSpPr/>
          <p:nvPr/>
        </p:nvSpPr>
        <p:spPr>
          <a:xfrm>
            <a:off x="427565" y="229948"/>
            <a:ext cx="1099838" cy="645178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ccidental Presidency" panose="00000400000000000000" pitchFamily="2" charset="0"/>
              </a:rPr>
              <a:t>ISO 9001</a:t>
            </a:r>
            <a:endParaRPr lang="en-US" dirty="0"/>
          </a:p>
        </p:txBody>
      </p:sp>
      <p:sp>
        <p:nvSpPr>
          <p:cNvPr id="14" name="Moon 13"/>
          <p:cNvSpPr/>
          <p:nvPr/>
        </p:nvSpPr>
        <p:spPr>
          <a:xfrm flipH="1">
            <a:off x="1363590" y="302551"/>
            <a:ext cx="383924" cy="502028"/>
          </a:xfrm>
          <a:prstGeom prst="moon">
            <a:avLst>
              <a:gd name="adj" fmla="val 52752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oon 14"/>
          <p:cNvSpPr/>
          <p:nvPr/>
        </p:nvSpPr>
        <p:spPr>
          <a:xfrm flipH="1">
            <a:off x="1594971" y="366882"/>
            <a:ext cx="252146" cy="369767"/>
          </a:xfrm>
          <a:prstGeom prst="moon">
            <a:avLst>
              <a:gd name="adj" fmla="val 19786"/>
            </a:avLst>
          </a:prstGeom>
          <a:solidFill>
            <a:srgbClr val="E34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682243" y="1908390"/>
            <a:ext cx="29075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686935" y="3042376"/>
            <a:ext cx="29075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694572" y="3852606"/>
            <a:ext cx="29075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70891" y="2618251"/>
            <a:ext cx="29075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82619" y="4581128"/>
            <a:ext cx="29075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686935" y="5013176"/>
            <a:ext cx="29075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686935" y="5445224"/>
            <a:ext cx="29075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oter Placeholder 1">
            <a:extLst>
              <a:ext uri="{FF2B5EF4-FFF2-40B4-BE49-F238E27FC236}">
                <a16:creationId xmlns:a16="http://schemas.microsoft.com/office/drawing/2014/main" id="{F535CFCD-7C5D-4BA0-914A-F9065BC321F3}"/>
              </a:ext>
            </a:extLst>
          </p:cNvPr>
          <p:cNvSpPr txBox="1">
            <a:spLocks/>
          </p:cNvSpPr>
          <p:nvPr/>
        </p:nvSpPr>
        <p:spPr>
          <a:xfrm>
            <a:off x="-20156" y="6492867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1130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TextBox 3"/>
          <p:cNvSpPr txBox="1">
            <a:spLocks noChangeArrowheads="1"/>
          </p:cNvSpPr>
          <p:nvPr/>
        </p:nvSpPr>
        <p:spPr bwMode="auto">
          <a:xfrm>
            <a:off x="1" y="11"/>
            <a:ext cx="9144000" cy="492443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600" b="1" u="sng" dirty="0" err="1">
                <a:solidFill>
                  <a:schemeClr val="tx1"/>
                </a:solidFill>
              </a:rPr>
              <a:t>Ilustrasi</a:t>
            </a:r>
            <a:r>
              <a:rPr lang="en-US" sz="2600" b="1" u="sng" dirty="0">
                <a:solidFill>
                  <a:schemeClr val="tx1"/>
                </a:solidFill>
              </a:rPr>
              <a:t> </a:t>
            </a:r>
            <a:r>
              <a:rPr lang="en-US" sz="2600" b="1" u="sng" dirty="0" err="1">
                <a:solidFill>
                  <a:schemeClr val="tx1"/>
                </a:solidFill>
              </a:rPr>
              <a:t>Operasional</a:t>
            </a:r>
            <a:endParaRPr lang="en-US" sz="2600" b="1" u="sng" dirty="0">
              <a:solidFill>
                <a:schemeClr val="tx1"/>
              </a:solidFill>
            </a:endParaRPr>
          </a:p>
        </p:txBody>
      </p:sp>
      <p:graphicFrame>
        <p:nvGraphicFramePr>
          <p:cNvPr id="150530" name="Object 2"/>
          <p:cNvGraphicFramePr>
            <a:graphicFrameLocks noChangeAspect="1"/>
          </p:cNvGraphicFramePr>
          <p:nvPr>
            <p:extLst/>
          </p:nvPr>
        </p:nvGraphicFramePr>
        <p:xfrm>
          <a:off x="93652" y="893570"/>
          <a:ext cx="9050353" cy="5490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4" name="Visio" r:id="rId4" imgW="10636238" imgH="5835643" progId="Visio.Drawing.11">
                  <p:embed/>
                </p:oleObj>
              </mc:Choice>
              <mc:Fallback>
                <p:oleObj name="Visio" r:id="rId4" imgW="10636238" imgH="5835643" progId="Visio.Drawing.11">
                  <p:embed/>
                  <p:pic>
                    <p:nvPicPr>
                      <p:cNvPr id="1505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52" y="893570"/>
                        <a:ext cx="9050353" cy="54900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3041584" y="1222407"/>
            <a:ext cx="760396" cy="5293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18510" y="1020278"/>
            <a:ext cx="939384" cy="61601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1584" y="2464067"/>
            <a:ext cx="939384" cy="51976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47387" y="2464067"/>
            <a:ext cx="939384" cy="51976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421782" y="4822256"/>
            <a:ext cx="939384" cy="51976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54479" y="5082139"/>
            <a:ext cx="1227221" cy="6063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60130" y="2377441"/>
            <a:ext cx="1660358" cy="6063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3C0E434-7965-4B33-BAAD-C48B2E4A94B6}"/>
              </a:ext>
            </a:extLst>
          </p:cNvPr>
          <p:cNvSpPr txBox="1">
            <a:spLocks/>
          </p:cNvSpPr>
          <p:nvPr/>
        </p:nvSpPr>
        <p:spPr>
          <a:xfrm>
            <a:off x="8275467" y="20702"/>
            <a:ext cx="868533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>
                <a:solidFill>
                  <a:srgbClr val="0000FF"/>
                </a:solidFill>
              </a:rPr>
              <a:t>SMM</a:t>
            </a:r>
          </a:p>
        </p:txBody>
      </p:sp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B236E092-CD61-4D48-845A-54074DEB30B7}"/>
              </a:ext>
            </a:extLst>
          </p:cNvPr>
          <p:cNvSpPr txBox="1">
            <a:spLocks/>
          </p:cNvSpPr>
          <p:nvPr/>
        </p:nvSpPr>
        <p:spPr>
          <a:xfrm>
            <a:off x="-20156" y="6492867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4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214" y="2292440"/>
            <a:ext cx="6037729" cy="4063911"/>
          </a:xfrm>
          <a:prstGeom prst="rect">
            <a:avLst/>
          </a:prstGeom>
        </p:spPr>
      </p:pic>
      <p:sp>
        <p:nvSpPr>
          <p:cNvPr id="5" name="Text Box 42"/>
          <p:cNvSpPr txBox="1">
            <a:spLocks noChangeArrowheads="1"/>
          </p:cNvSpPr>
          <p:nvPr/>
        </p:nvSpPr>
        <p:spPr bwMode="auto">
          <a:xfrm>
            <a:off x="3230864" y="2132620"/>
            <a:ext cx="3256085" cy="31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477" b="1" i="1" dirty="0">
                <a:solidFill>
                  <a:prstClr val="black"/>
                </a:solidFill>
                <a:latin typeface="Rockwell" pitchFamily="18" charset="0"/>
              </a:rPr>
              <a:t>Layer 1</a:t>
            </a:r>
          </a:p>
        </p:txBody>
      </p:sp>
      <p:sp>
        <p:nvSpPr>
          <p:cNvPr id="6" name="Text Box 42"/>
          <p:cNvSpPr txBox="1">
            <a:spLocks noChangeArrowheads="1"/>
          </p:cNvSpPr>
          <p:nvPr/>
        </p:nvSpPr>
        <p:spPr bwMode="auto">
          <a:xfrm>
            <a:off x="4199052" y="2710844"/>
            <a:ext cx="3256085" cy="31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477" b="1" i="1" dirty="0">
                <a:solidFill>
                  <a:prstClr val="black"/>
                </a:solidFill>
                <a:latin typeface="Rockwell" pitchFamily="18" charset="0"/>
              </a:rPr>
              <a:t>Layer 2</a:t>
            </a:r>
          </a:p>
        </p:txBody>
      </p:sp>
      <p:sp>
        <p:nvSpPr>
          <p:cNvPr id="7" name="Text Box 42"/>
          <p:cNvSpPr txBox="1">
            <a:spLocks noChangeArrowheads="1"/>
          </p:cNvSpPr>
          <p:nvPr/>
        </p:nvSpPr>
        <p:spPr bwMode="auto">
          <a:xfrm>
            <a:off x="5180687" y="3224171"/>
            <a:ext cx="3256085" cy="31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477" b="1" i="1" dirty="0">
                <a:solidFill>
                  <a:prstClr val="black"/>
                </a:solidFill>
                <a:latin typeface="Rockwell" pitchFamily="18" charset="0"/>
              </a:rPr>
              <a:t>Layer 3</a:t>
            </a:r>
          </a:p>
        </p:txBody>
      </p:sp>
      <p:sp>
        <p:nvSpPr>
          <p:cNvPr id="8" name="Text Box 42"/>
          <p:cNvSpPr txBox="1">
            <a:spLocks noChangeArrowheads="1"/>
          </p:cNvSpPr>
          <p:nvPr/>
        </p:nvSpPr>
        <p:spPr bwMode="auto">
          <a:xfrm>
            <a:off x="6081640" y="3733364"/>
            <a:ext cx="3256085" cy="31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477" b="1" i="1" dirty="0">
                <a:solidFill>
                  <a:prstClr val="black"/>
                </a:solidFill>
                <a:latin typeface="Rockwell" pitchFamily="18" charset="0"/>
              </a:rPr>
              <a:t>Layer 4, </a:t>
            </a:r>
            <a:r>
              <a:rPr lang="en-US" sz="1477" b="1" i="1" dirty="0" err="1">
                <a:solidFill>
                  <a:prstClr val="black"/>
                </a:solidFill>
                <a:latin typeface="Rockwell" pitchFamily="18" charset="0"/>
              </a:rPr>
              <a:t>dst</a:t>
            </a:r>
            <a:endParaRPr lang="en-US" sz="1477" b="1" i="1" dirty="0">
              <a:solidFill>
                <a:prstClr val="black"/>
              </a:solidFill>
              <a:latin typeface="Rockwell" pitchFamily="18" charset="0"/>
            </a:endParaRPr>
          </a:p>
        </p:txBody>
      </p:sp>
      <p:sp>
        <p:nvSpPr>
          <p:cNvPr id="9" name="Text Box 42"/>
          <p:cNvSpPr txBox="1">
            <a:spLocks noChangeArrowheads="1"/>
          </p:cNvSpPr>
          <p:nvPr/>
        </p:nvSpPr>
        <p:spPr bwMode="auto">
          <a:xfrm>
            <a:off x="1067696" y="5500123"/>
            <a:ext cx="3256085" cy="54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477" b="1" i="1" dirty="0">
                <a:solidFill>
                  <a:prstClr val="black"/>
                </a:solidFill>
                <a:latin typeface="Rockwell" pitchFamily="18" charset="0"/>
              </a:rPr>
              <a:t>Sistem </a:t>
            </a:r>
            <a:r>
              <a:rPr lang="en-US" sz="1477" b="1" i="1" dirty="0" err="1">
                <a:solidFill>
                  <a:prstClr val="black"/>
                </a:solidFill>
                <a:latin typeface="Rockwell" pitchFamily="18" charset="0"/>
              </a:rPr>
              <a:t>Pencegahan</a:t>
            </a:r>
            <a:r>
              <a:rPr lang="en-US" sz="1477" b="1" i="1" dirty="0">
                <a:solidFill>
                  <a:prstClr val="black"/>
                </a:solidFill>
                <a:latin typeface="Rockwell" pitchFamily="18" charset="0"/>
              </a:rPr>
              <a:t> </a:t>
            </a:r>
            <a:r>
              <a:rPr lang="en-US" sz="1477" b="1" i="1" dirty="0" err="1">
                <a:solidFill>
                  <a:prstClr val="black"/>
                </a:solidFill>
                <a:latin typeface="Rockwell" pitchFamily="18" charset="0"/>
              </a:rPr>
              <a:t>Bahaya</a:t>
            </a:r>
            <a:r>
              <a:rPr lang="en-US" sz="1477" b="1" i="1" dirty="0">
                <a:solidFill>
                  <a:prstClr val="black"/>
                </a:solidFill>
                <a:latin typeface="Rockwell" pitchFamily="18" charset="0"/>
              </a:rPr>
              <a:t> </a:t>
            </a:r>
            <a:r>
              <a:rPr lang="en-US" sz="1477" b="1" i="1" dirty="0" err="1">
                <a:solidFill>
                  <a:prstClr val="black"/>
                </a:solidFill>
                <a:latin typeface="Rockwell" pitchFamily="18" charset="0"/>
              </a:rPr>
              <a:t>dan</a:t>
            </a:r>
            <a:r>
              <a:rPr lang="en-US" sz="1477" b="1" i="1" dirty="0">
                <a:solidFill>
                  <a:prstClr val="black"/>
                </a:solidFill>
                <a:latin typeface="Rockwell" pitchFamily="18" charset="0"/>
              </a:rPr>
              <a:t> </a:t>
            </a:r>
            <a:r>
              <a:rPr lang="en-US" sz="1477" b="1" i="1" dirty="0" err="1">
                <a:solidFill>
                  <a:prstClr val="black"/>
                </a:solidFill>
                <a:latin typeface="Rockwell" pitchFamily="18" charset="0"/>
              </a:rPr>
              <a:t>Mengendalikan</a:t>
            </a:r>
            <a:r>
              <a:rPr lang="en-US" sz="1477" b="1" i="1" dirty="0">
                <a:solidFill>
                  <a:prstClr val="black"/>
                </a:solidFill>
                <a:latin typeface="Rockwell" pitchFamily="18" charset="0"/>
              </a:rPr>
              <a:t> </a:t>
            </a:r>
            <a:r>
              <a:rPr lang="en-US" sz="1477" b="1" i="1" dirty="0" err="1">
                <a:solidFill>
                  <a:prstClr val="black"/>
                </a:solidFill>
                <a:latin typeface="Rockwell" pitchFamily="18" charset="0"/>
              </a:rPr>
              <a:t>dengan</a:t>
            </a:r>
            <a:r>
              <a:rPr lang="en-US" sz="1477" b="1" i="1" dirty="0">
                <a:solidFill>
                  <a:prstClr val="black"/>
                </a:solidFill>
                <a:latin typeface="Rockwell" pitchFamily="18" charset="0"/>
              </a:rPr>
              <a:t> </a:t>
            </a:r>
            <a:r>
              <a:rPr lang="en-US" sz="1477" b="1" i="1" dirty="0" err="1">
                <a:solidFill>
                  <a:prstClr val="black"/>
                </a:solidFill>
                <a:latin typeface="Rockwell" pitchFamily="18" charset="0"/>
              </a:rPr>
              <a:t>efektif</a:t>
            </a:r>
            <a:endParaRPr lang="en-US" sz="1477" b="1" i="1" dirty="0">
              <a:solidFill>
                <a:prstClr val="black"/>
              </a:solidFill>
              <a:latin typeface="Rockwell" pitchFamily="18" charset="0"/>
            </a:endParaRPr>
          </a:p>
        </p:txBody>
      </p:sp>
      <p:sp>
        <p:nvSpPr>
          <p:cNvPr id="10" name="Line 43"/>
          <p:cNvSpPr>
            <a:spLocks noChangeShapeType="1"/>
          </p:cNvSpPr>
          <p:nvPr/>
        </p:nvSpPr>
        <p:spPr bwMode="auto">
          <a:xfrm flipV="1">
            <a:off x="3230864" y="3870673"/>
            <a:ext cx="1092917" cy="1629449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23851" y="133350"/>
            <a:ext cx="8569569" cy="756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215" b="1" u="sng" dirty="0">
                <a:solidFill>
                  <a:prstClr val="black"/>
                </a:solidFill>
              </a:rPr>
              <a:t>Accident Causation Model</a:t>
            </a:r>
            <a:r>
              <a:rPr lang="en-US" sz="2215" b="1" i="1" dirty="0">
                <a:solidFill>
                  <a:prstClr val="black"/>
                </a:solidFill>
              </a:rPr>
              <a:t> – Swiss Cheese Model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dirty="0"/>
              <a:t>Dante </a:t>
            </a:r>
            <a:r>
              <a:rPr lang="en-US" sz="1400" dirty="0" err="1"/>
              <a:t>Orlandella</a:t>
            </a:r>
            <a:r>
              <a:rPr lang="en-US" sz="1400" dirty="0"/>
              <a:t> and James T. Reason </a:t>
            </a:r>
            <a:r>
              <a:rPr lang="en-US" sz="1292" b="1" i="1" dirty="0">
                <a:solidFill>
                  <a:prstClr val="black"/>
                </a:solidFill>
              </a:rPr>
              <a:t>(University of Manchester)</a:t>
            </a:r>
            <a:endParaRPr lang="en-US" sz="1292" b="1" dirty="0">
              <a:solidFill>
                <a:prstClr val="black"/>
              </a:solidFill>
            </a:endParaRPr>
          </a:p>
        </p:txBody>
      </p:sp>
      <p:sp>
        <p:nvSpPr>
          <p:cNvPr id="12" name="Line 43"/>
          <p:cNvSpPr>
            <a:spLocks noChangeShapeType="1"/>
          </p:cNvSpPr>
          <p:nvPr/>
        </p:nvSpPr>
        <p:spPr bwMode="auto">
          <a:xfrm flipV="1">
            <a:off x="3230864" y="4475540"/>
            <a:ext cx="1949823" cy="1024582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3" name="Line 43"/>
          <p:cNvSpPr>
            <a:spLocks noChangeShapeType="1"/>
          </p:cNvSpPr>
          <p:nvPr/>
        </p:nvSpPr>
        <p:spPr bwMode="auto">
          <a:xfrm flipV="1">
            <a:off x="3230864" y="4962223"/>
            <a:ext cx="2850775" cy="53789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4" name="Line 43"/>
          <p:cNvSpPr>
            <a:spLocks noChangeShapeType="1"/>
          </p:cNvSpPr>
          <p:nvPr/>
        </p:nvSpPr>
        <p:spPr bwMode="auto">
          <a:xfrm flipV="1">
            <a:off x="3230864" y="5471415"/>
            <a:ext cx="3766985" cy="22511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prstClr val="black"/>
              </a:solidFill>
              <a:latin typeface="Verdana" pitchFamily="34" charset="0"/>
            </a:endParaRPr>
          </a:p>
        </p:txBody>
      </p:sp>
      <p:pic>
        <p:nvPicPr>
          <p:cNvPr id="3074" name="Picture 2" descr="Image result for health safety and environment">
            <a:extLst>
              <a:ext uri="{FF2B5EF4-FFF2-40B4-BE49-F238E27FC236}">
                <a16:creationId xmlns:a16="http://schemas.microsoft.com/office/drawing/2014/main" id="{FCC16CA6-1890-45F7-AE86-027BBEAF0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797" y="176303"/>
            <a:ext cx="1562352" cy="148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533019-EB20-4D4E-9201-0544EF0E0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31" l="10000" r="974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1" y="1772239"/>
            <a:ext cx="3062362" cy="37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0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61">
            <a:extLst>
              <a:ext uri="{FF2B5EF4-FFF2-40B4-BE49-F238E27FC236}">
                <a16:creationId xmlns:a16="http://schemas.microsoft.com/office/drawing/2014/main" id="{F07FFF13-C723-4FBD-BF50-8EBE8CA2CBC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96092" y="3300414"/>
            <a:ext cx="5358912" cy="2130425"/>
            <a:chOff x="1340" y="2079"/>
            <a:chExt cx="3657" cy="1342"/>
          </a:xfrm>
        </p:grpSpPr>
        <p:sp>
          <p:nvSpPr>
            <p:cNvPr id="5" name="AutoShape 160">
              <a:extLst>
                <a:ext uri="{FF2B5EF4-FFF2-40B4-BE49-F238E27FC236}">
                  <a16:creationId xmlns:a16="http://schemas.microsoft.com/office/drawing/2014/main" id="{06FF411D-1941-4EE5-903F-684F7CAD638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340" y="2079"/>
              <a:ext cx="3654" cy="1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pic>
          <p:nvPicPr>
            <p:cNvPr id="6" name="Picture 162">
              <a:extLst>
                <a:ext uri="{FF2B5EF4-FFF2-40B4-BE49-F238E27FC236}">
                  <a16:creationId xmlns:a16="http://schemas.microsoft.com/office/drawing/2014/main" id="{7752C158-5DE9-43B9-8A26-BC65C5FA47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2082"/>
              <a:ext cx="3653" cy="1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163">
              <a:extLst>
                <a:ext uri="{FF2B5EF4-FFF2-40B4-BE49-F238E27FC236}">
                  <a16:creationId xmlns:a16="http://schemas.microsoft.com/office/drawing/2014/main" id="{1480A7BB-ED3F-4BF5-9E48-C20800D81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0" y="2138"/>
              <a:ext cx="461" cy="2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" name="Rectangle 164">
              <a:extLst>
                <a:ext uri="{FF2B5EF4-FFF2-40B4-BE49-F238E27FC236}">
                  <a16:creationId xmlns:a16="http://schemas.microsoft.com/office/drawing/2014/main" id="{8BCB6177-DEA1-495A-B8A5-A43592836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6" y="2155"/>
              <a:ext cx="28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Tahap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165">
              <a:extLst>
                <a:ext uri="{FF2B5EF4-FFF2-40B4-BE49-F238E27FC236}">
                  <a16:creationId xmlns:a16="http://schemas.microsoft.com/office/drawing/2014/main" id="{8297EB17-3C13-4C35-A855-FB093DFBF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5" y="2243"/>
              <a:ext cx="46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Feasibility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Rectangle 166">
              <a:extLst>
                <a:ext uri="{FF2B5EF4-FFF2-40B4-BE49-F238E27FC236}">
                  <a16:creationId xmlns:a16="http://schemas.microsoft.com/office/drawing/2014/main" id="{45EBD39F-53F4-4BCE-8948-6FD71B0B5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6" y="2138"/>
              <a:ext cx="460" cy="3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1" name="Rectangle 167">
              <a:extLst>
                <a:ext uri="{FF2B5EF4-FFF2-40B4-BE49-F238E27FC236}">
                  <a16:creationId xmlns:a16="http://schemas.microsoft.com/office/drawing/2014/main" id="{91F40E8E-25A2-458C-A04F-112ED530A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" y="2155"/>
              <a:ext cx="28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Tahap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168">
              <a:extLst>
                <a:ext uri="{FF2B5EF4-FFF2-40B4-BE49-F238E27FC236}">
                  <a16:creationId xmlns:a16="http://schemas.microsoft.com/office/drawing/2014/main" id="{EAFA4F4F-1604-41E9-94B7-1739A217A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243"/>
              <a:ext cx="32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Design 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ctangle 169">
              <a:extLst>
                <a:ext uri="{FF2B5EF4-FFF2-40B4-BE49-F238E27FC236}">
                  <a16:creationId xmlns:a16="http://schemas.microsoft.com/office/drawing/2014/main" id="{47436C1C-12D8-470C-8B24-4A29DE03D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8" y="2330"/>
              <a:ext cx="42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produk &amp; </a:t>
              </a: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170">
              <a:extLst>
                <a:ext uri="{FF2B5EF4-FFF2-40B4-BE49-F238E27FC236}">
                  <a16:creationId xmlns:a16="http://schemas.microsoft.com/office/drawing/2014/main" id="{4CF21191-24EA-4658-B7DF-F6F933324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1" y="2418"/>
              <a:ext cx="31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proses</a:t>
              </a: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71">
              <a:extLst>
                <a:ext uri="{FF2B5EF4-FFF2-40B4-BE49-F238E27FC236}">
                  <a16:creationId xmlns:a16="http://schemas.microsoft.com/office/drawing/2014/main" id="{6B00C4A8-3384-4009-8963-D0F702B24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6" y="2138"/>
              <a:ext cx="567" cy="2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6" name="Rectangle 172">
              <a:extLst>
                <a:ext uri="{FF2B5EF4-FFF2-40B4-BE49-F238E27FC236}">
                  <a16:creationId xmlns:a16="http://schemas.microsoft.com/office/drawing/2014/main" id="{CE244087-A10A-4DB0-AFA9-7ADDE5BFB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7" y="2155"/>
              <a:ext cx="28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Tahap</a:t>
              </a: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173">
              <a:extLst>
                <a:ext uri="{FF2B5EF4-FFF2-40B4-BE49-F238E27FC236}">
                  <a16:creationId xmlns:a16="http://schemas.microsoft.com/office/drawing/2014/main" id="{7D8CE7E1-7801-43C4-8276-CB13B1652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9" y="2243"/>
              <a:ext cx="20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Trial  </a:t>
              </a: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174">
              <a:extLst>
                <a:ext uri="{FF2B5EF4-FFF2-40B4-BE49-F238E27FC236}">
                  <a16:creationId xmlns:a16="http://schemas.microsoft.com/office/drawing/2014/main" id="{4D657E78-8CF9-4FF0-A2E6-419B1B94B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0" y="2138"/>
              <a:ext cx="485" cy="2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9" name="Rectangle 175">
              <a:extLst>
                <a:ext uri="{FF2B5EF4-FFF2-40B4-BE49-F238E27FC236}">
                  <a16:creationId xmlns:a16="http://schemas.microsoft.com/office/drawing/2014/main" id="{6ECDC23C-E164-4CED-8323-55141C8D4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" y="2155"/>
              <a:ext cx="28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Tahap</a:t>
              </a: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76">
              <a:extLst>
                <a:ext uri="{FF2B5EF4-FFF2-40B4-BE49-F238E27FC236}">
                  <a16:creationId xmlns:a16="http://schemas.microsoft.com/office/drawing/2014/main" id="{DD708337-1A21-4B83-B966-1DF5B043E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2243"/>
              <a:ext cx="44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Mass Pro     </a:t>
              </a: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77">
              <a:extLst>
                <a:ext uri="{FF2B5EF4-FFF2-40B4-BE49-F238E27FC236}">
                  <a16:creationId xmlns:a16="http://schemas.microsoft.com/office/drawing/2014/main" id="{DC610462-8EBF-4334-B78B-361BBBD4E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138"/>
              <a:ext cx="621" cy="2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2" name="Rectangle 178">
              <a:extLst>
                <a:ext uri="{FF2B5EF4-FFF2-40B4-BE49-F238E27FC236}">
                  <a16:creationId xmlns:a16="http://schemas.microsoft.com/office/drawing/2014/main" id="{6C713701-D0D5-45A0-9732-B5859E0FA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6" y="2155"/>
              <a:ext cx="50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Pelanggan</a:t>
              </a: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3" name="Rectangle 16">
            <a:extLst>
              <a:ext uri="{FF2B5EF4-FFF2-40B4-BE49-F238E27FC236}">
                <a16:creationId xmlns:a16="http://schemas.microsoft.com/office/drawing/2014/main" id="{B135CE8F-39C4-46B7-B15C-2132910BEA40}"/>
              </a:ext>
            </a:extLst>
          </p:cNvPr>
          <p:cNvSpPr txBox="1">
            <a:spLocks noChangeArrowheads="1"/>
          </p:cNvSpPr>
          <p:nvPr/>
        </p:nvSpPr>
        <p:spPr>
          <a:xfrm>
            <a:off x="1193911" y="461373"/>
            <a:ext cx="6894458" cy="704254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625"/>
              <a:t>Sistem Traditional vs </a:t>
            </a:r>
            <a:r>
              <a:rPr lang="id-ID" sz="1625"/>
              <a:t>Perencanaan Realisasi Modern</a:t>
            </a:r>
            <a:endParaRPr lang="en-US" sz="1625" dirty="0"/>
          </a:p>
        </p:txBody>
      </p:sp>
      <p:graphicFrame>
        <p:nvGraphicFramePr>
          <p:cNvPr id="24" name="Group 17">
            <a:extLst>
              <a:ext uri="{FF2B5EF4-FFF2-40B4-BE49-F238E27FC236}">
                <a16:creationId xmlns:a16="http://schemas.microsoft.com/office/drawing/2014/main" id="{D8F20907-2CF2-4A1B-947B-F51B5A66D20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73869" y="1451102"/>
          <a:ext cx="8212941" cy="1742824"/>
        </p:xfrm>
        <a:graphic>
          <a:graphicData uri="http://schemas.openxmlformats.org/drawingml/2006/table">
            <a:tbl>
              <a:tblPr/>
              <a:tblGrid>
                <a:gridCol w="4087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5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8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Traditional</a:t>
                      </a:r>
                    </a:p>
                  </a:txBody>
                  <a:tcPr marL="68580" marR="68580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id-ID" sz="1600" dirty="0">
                          <a:solidFill>
                            <a:schemeClr val="tx1"/>
                          </a:solidFill>
                        </a:rPr>
                        <a:t>Perencanaan Realisasi Modern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46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Konsep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: </a:t>
                      </a:r>
                      <a:r>
                        <a:rPr kumimoji="0" lang="en-US" sz="16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Bagaimana</a:t>
                      </a:r>
                      <a:r>
                        <a:rPr kumimoji="0" lang="en-US" sz="16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nanti</a:t>
                      </a:r>
                      <a:endParaRPr kumimoji="0" lang="en-US" sz="16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Mengatasi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masalah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setelah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masalah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timbul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Konsep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: </a:t>
                      </a:r>
                      <a:r>
                        <a:rPr kumimoji="0" lang="en-US" sz="16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Nanti</a:t>
                      </a:r>
                      <a:r>
                        <a:rPr kumimoji="0" lang="en-US" sz="16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Bagaimana</a:t>
                      </a:r>
                      <a:endParaRPr kumimoji="0" lang="en-US" sz="16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Mengantisipasi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potensi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masalah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Melakukan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tindakan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perbaikan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sebelum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masalah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timbul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Rectangle 28">
            <a:extLst>
              <a:ext uri="{FF2B5EF4-FFF2-40B4-BE49-F238E27FC236}">
                <a16:creationId xmlns:a16="http://schemas.microsoft.com/office/drawing/2014/main" id="{E632D598-C0E7-4D18-90A8-5D6AF9975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80" y="5009030"/>
            <a:ext cx="6480572" cy="134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8598" indent="-278598">
              <a:spcBef>
                <a:spcPct val="20000"/>
              </a:spcBef>
              <a:buFontTx/>
              <a:buChar char="•"/>
            </a:pPr>
            <a:r>
              <a:rPr lang="en-US" dirty="0"/>
              <a:t>Benefit : </a:t>
            </a:r>
          </a:p>
          <a:p>
            <a:pPr marL="603629" lvl="1" indent="-232165">
              <a:spcBef>
                <a:spcPct val="20000"/>
              </a:spcBef>
              <a:buFontTx/>
              <a:buChar char="–"/>
            </a:pPr>
            <a:r>
              <a:rPr lang="en-US" dirty="0"/>
              <a:t>Cost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ditekan</a:t>
            </a:r>
            <a:r>
              <a:rPr lang="en-US" dirty="0"/>
              <a:t> (</a:t>
            </a:r>
            <a:r>
              <a:rPr lang="en-US" dirty="0" err="1"/>
              <a:t>tidak</a:t>
            </a:r>
            <a:r>
              <a:rPr lang="en-US" dirty="0"/>
              <a:t> over budget) </a:t>
            </a:r>
          </a:p>
          <a:p>
            <a:pPr marL="603629" lvl="1" indent="-232165">
              <a:spcBef>
                <a:spcPct val="20000"/>
              </a:spcBef>
              <a:buFontTx/>
              <a:buChar char="–"/>
            </a:pPr>
            <a:r>
              <a:rPr lang="en-US" dirty="0"/>
              <a:t>Project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diselesaikan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</a:p>
          <a:p>
            <a:pPr marL="603629" lvl="1" indent="-232165">
              <a:spcBef>
                <a:spcPct val="20000"/>
              </a:spcBef>
              <a:buFontTx/>
              <a:buChar char="–"/>
            </a:pPr>
            <a:r>
              <a:rPr lang="en-US" dirty="0" err="1"/>
              <a:t>Kualitas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sejak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/ di launch</a:t>
            </a:r>
          </a:p>
        </p:txBody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64B99FCA-FA94-4413-9815-E4DB2F611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182" y="136936"/>
            <a:ext cx="7245104" cy="459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84282" indent="-584282" algn="ctr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275" b="1" dirty="0" err="1"/>
              <a:t>Perencanaan</a:t>
            </a:r>
            <a:r>
              <a:rPr lang="en-US" sz="2275" b="1" dirty="0"/>
              <a:t> </a:t>
            </a:r>
            <a:r>
              <a:rPr lang="en-US" sz="2275" b="1" dirty="0" err="1"/>
              <a:t>Pelaksanaan</a:t>
            </a:r>
            <a:r>
              <a:rPr lang="en-US" sz="2275" b="1" dirty="0"/>
              <a:t> </a:t>
            </a:r>
            <a:r>
              <a:rPr lang="en-US" sz="2275" b="1" dirty="0" err="1"/>
              <a:t>dan</a:t>
            </a:r>
            <a:r>
              <a:rPr lang="en-US" sz="2275" b="1" dirty="0"/>
              <a:t> </a:t>
            </a:r>
            <a:r>
              <a:rPr lang="en-US" sz="2275" b="1" dirty="0" err="1"/>
              <a:t>Pengendalian</a:t>
            </a:r>
            <a:r>
              <a:rPr lang="en-US" sz="2275" b="1" dirty="0"/>
              <a:t> (</a:t>
            </a:r>
            <a:r>
              <a:rPr lang="en-US" b="1" dirty="0">
                <a:solidFill>
                  <a:srgbClr val="0000FF"/>
                </a:solidFill>
              </a:rPr>
              <a:t>SMM</a:t>
            </a:r>
            <a:r>
              <a:rPr lang="en-US" sz="2275" b="1" dirty="0"/>
              <a:t>  8.1)</a:t>
            </a:r>
            <a:endParaRPr lang="en-US" sz="2275" dirty="0"/>
          </a:p>
        </p:txBody>
      </p:sp>
      <p:sp>
        <p:nvSpPr>
          <p:cNvPr id="27" name="Footer Placeholder 1">
            <a:extLst>
              <a:ext uri="{FF2B5EF4-FFF2-40B4-BE49-F238E27FC236}">
                <a16:creationId xmlns:a16="http://schemas.microsoft.com/office/drawing/2014/main" id="{EA8F0963-0253-4D60-8979-151C4E3CE2F8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9880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7" name="Group 11"/>
          <p:cNvGrpSpPr>
            <a:grpSpLocks/>
          </p:cNvGrpSpPr>
          <p:nvPr/>
        </p:nvGrpSpPr>
        <p:grpSpPr bwMode="auto">
          <a:xfrm>
            <a:off x="766739" y="1140321"/>
            <a:ext cx="8018559" cy="4780491"/>
            <a:chOff x="642910" y="1500174"/>
            <a:chExt cx="7232910" cy="3968278"/>
          </a:xfrm>
        </p:grpSpPr>
        <p:sp>
          <p:nvSpPr>
            <p:cNvPr id="41994" name="TextBox 7"/>
            <p:cNvSpPr txBox="1">
              <a:spLocks noChangeArrowheads="1"/>
            </p:cNvSpPr>
            <p:nvPr/>
          </p:nvSpPr>
          <p:spPr bwMode="auto">
            <a:xfrm>
              <a:off x="4804301" y="4997466"/>
              <a:ext cx="3071519" cy="470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25" u="sng">
                  <a:latin typeface="Arial" panose="020B0604020202020204" pitchFamily="34" charset="0"/>
                </a:rPr>
                <a:t>Meningkatkan Sistem Pencegahan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62">
                  <a:latin typeface="Arial" panose="020B0604020202020204" pitchFamily="34" charset="0"/>
                </a:rPr>
                <a:t>Untuk mengurangi kesalahan</a:t>
              </a:r>
            </a:p>
          </p:txBody>
        </p:sp>
        <p:sp>
          <p:nvSpPr>
            <p:cNvPr id="41995" name="TextBox 10"/>
            <p:cNvSpPr txBox="1">
              <a:spLocks noChangeArrowheads="1"/>
            </p:cNvSpPr>
            <p:nvPr/>
          </p:nvSpPr>
          <p:spPr bwMode="auto">
            <a:xfrm>
              <a:off x="1370231" y="4997466"/>
              <a:ext cx="2475936" cy="470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25" u="sng">
                  <a:latin typeface="Arial" panose="020B0604020202020204" pitchFamily="34" charset="0"/>
                </a:rPr>
                <a:t>Sistem Pencegahan Lemah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62">
                  <a:latin typeface="Arial" panose="020B0604020202020204" pitchFamily="34" charset="0"/>
                </a:rPr>
                <a:t>Biaya kesalahan tinggi</a:t>
              </a:r>
            </a:p>
          </p:txBody>
        </p:sp>
        <p:pic>
          <p:nvPicPr>
            <p:cNvPr id="41996" name="Picture 1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10" y="1500174"/>
              <a:ext cx="7215238" cy="3429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12087" y="269831"/>
            <a:ext cx="6686550" cy="829370"/>
          </a:xfrm>
        </p:spPr>
        <p:txBody>
          <a:bodyPr/>
          <a:lstStyle/>
          <a:p>
            <a:pPr eaLnBrk="1" hangingPunct="1"/>
            <a:r>
              <a:rPr lang="en-US" altLang="en-US" sz="2400" dirty="0" err="1"/>
              <a:t>Beralih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dari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fokus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Perbaikan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Pencegahan</a:t>
            </a:r>
            <a:br>
              <a:rPr lang="en-US" altLang="en-US" sz="2275" dirty="0"/>
            </a:br>
            <a:r>
              <a:rPr lang="en-US" altLang="en-US" sz="1625" dirty="0"/>
              <a:t>(</a:t>
            </a:r>
            <a:r>
              <a:rPr lang="en-US" altLang="en-US" sz="1625" dirty="0" err="1"/>
              <a:t>Perpindahan</a:t>
            </a:r>
            <a:r>
              <a:rPr lang="en-US" altLang="en-US" sz="1625" dirty="0"/>
              <a:t> </a:t>
            </a:r>
            <a:r>
              <a:rPr lang="en-US" altLang="en-US" sz="1625" dirty="0" err="1"/>
              <a:t>Energi</a:t>
            </a:r>
            <a:r>
              <a:rPr lang="en-US" altLang="en-US" sz="1625" dirty="0"/>
              <a:t> </a:t>
            </a:r>
            <a:r>
              <a:rPr lang="en-US" altLang="en-US" sz="1625" dirty="0" err="1"/>
              <a:t>dari</a:t>
            </a:r>
            <a:r>
              <a:rPr lang="en-US" altLang="en-US" sz="1625" dirty="0"/>
              <a:t> “Usaha </a:t>
            </a:r>
            <a:r>
              <a:rPr lang="en-US" altLang="en-US" sz="1625" dirty="0" err="1"/>
              <a:t>Perbaikan</a:t>
            </a:r>
            <a:r>
              <a:rPr lang="en-US" altLang="en-US" sz="1625" dirty="0"/>
              <a:t>” </a:t>
            </a:r>
            <a:r>
              <a:rPr lang="en-US" altLang="en-US" sz="1625" dirty="0" err="1"/>
              <a:t>ke</a:t>
            </a:r>
            <a:r>
              <a:rPr lang="en-US" altLang="en-US" sz="1625" dirty="0"/>
              <a:t> “Usaha </a:t>
            </a:r>
            <a:r>
              <a:rPr lang="en-US" altLang="en-US" sz="1625" dirty="0" err="1"/>
              <a:t>Pencegahan</a:t>
            </a:r>
            <a:r>
              <a:rPr lang="en-US" altLang="en-US" sz="1625" dirty="0"/>
              <a:t>”)  </a:t>
            </a:r>
          </a:p>
        </p:txBody>
      </p:sp>
      <p:sp>
        <p:nvSpPr>
          <p:cNvPr id="7" name="Oval 6"/>
          <p:cNvSpPr/>
          <p:nvPr/>
        </p:nvSpPr>
        <p:spPr>
          <a:xfrm>
            <a:off x="1959068" y="4567966"/>
            <a:ext cx="1972865" cy="4643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462"/>
          </a:p>
        </p:txBody>
      </p:sp>
      <p:sp>
        <p:nvSpPr>
          <p:cNvPr id="8" name="Oval 7"/>
          <p:cNvSpPr/>
          <p:nvPr/>
        </p:nvSpPr>
        <p:spPr>
          <a:xfrm>
            <a:off x="5850790" y="4414741"/>
            <a:ext cx="1857375" cy="6384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462"/>
          </a:p>
        </p:txBody>
      </p:sp>
      <p:sp>
        <p:nvSpPr>
          <p:cNvPr id="10" name="Rounded Rectangle 9"/>
          <p:cNvSpPr/>
          <p:nvPr/>
        </p:nvSpPr>
        <p:spPr>
          <a:xfrm rot="16200000">
            <a:off x="-929432" y="929434"/>
            <a:ext cx="2341066" cy="482203"/>
          </a:xfrm>
          <a:prstGeom prst="roundRect">
            <a:avLst>
              <a:gd name="adj" fmla="val 0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462"/>
          </a:p>
        </p:txBody>
      </p:sp>
      <p:sp>
        <p:nvSpPr>
          <p:cNvPr id="11" name="Rectangle 10"/>
          <p:cNvSpPr/>
          <p:nvPr/>
        </p:nvSpPr>
        <p:spPr>
          <a:xfrm>
            <a:off x="0" y="6680029"/>
            <a:ext cx="9144000" cy="1827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462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3DEAA0C-5495-42E0-BAD4-A4DFC35CA33C}"/>
              </a:ext>
            </a:extLst>
          </p:cNvPr>
          <p:cNvSpPr txBox="1">
            <a:spLocks/>
          </p:cNvSpPr>
          <p:nvPr/>
        </p:nvSpPr>
        <p:spPr>
          <a:xfrm>
            <a:off x="8275467" y="20702"/>
            <a:ext cx="868533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>
                <a:solidFill>
                  <a:srgbClr val="0000FF"/>
                </a:solidFill>
              </a:rPr>
              <a:t>SMM</a:t>
            </a:r>
          </a:p>
        </p:txBody>
      </p: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410F4AE-BA05-4E8C-9EDB-B36B5ED83F64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211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9" name="Picture 3" descr="C:\Users\Agus Wahyudi\Pictures\3D man\de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0429" y="770021"/>
            <a:ext cx="1638354" cy="137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0" name="Picture 2" descr="D:\H_Miscelleneous\4. My Pictures\gbr\2. 3D People\contractor-300x225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34851" y="795860"/>
            <a:ext cx="1966026" cy="1697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27"/>
          <p:cNvSpPr txBox="1">
            <a:spLocks noChangeArrowheads="1"/>
          </p:cNvSpPr>
          <p:nvPr/>
        </p:nvSpPr>
        <p:spPr bwMode="auto">
          <a:xfrm>
            <a:off x="210454" y="2147225"/>
            <a:ext cx="1932641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950" dirty="0">
                <a:solidFill>
                  <a:srgbClr val="000000"/>
                </a:solidFill>
              </a:rPr>
              <a:t>Terima Order/ Pengembangan Produk</a:t>
            </a:r>
            <a:endParaRPr lang="en-US" sz="1950" dirty="0">
              <a:solidFill>
                <a:srgbClr val="000000"/>
              </a:solidFill>
            </a:endParaRPr>
          </a:p>
        </p:txBody>
      </p:sp>
      <p:sp>
        <p:nvSpPr>
          <p:cNvPr id="10" name="TextBox 27"/>
          <p:cNvSpPr txBox="1">
            <a:spLocks noChangeArrowheads="1"/>
          </p:cNvSpPr>
          <p:nvPr/>
        </p:nvSpPr>
        <p:spPr bwMode="auto">
          <a:xfrm>
            <a:off x="6820259" y="324112"/>
            <a:ext cx="2363769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950" dirty="0"/>
              <a:t>Mem</a:t>
            </a:r>
            <a:r>
              <a:rPr lang="id-ID" sz="1950" dirty="0"/>
              <a:t>persiapkan </a:t>
            </a:r>
            <a:r>
              <a:rPr lang="en-US" sz="1950" dirty="0" err="1"/>
              <a:t>sumber</a:t>
            </a:r>
            <a:r>
              <a:rPr lang="en-US" sz="1950" dirty="0"/>
              <a:t> </a:t>
            </a:r>
            <a:r>
              <a:rPr lang="en-US" sz="1950" dirty="0" err="1"/>
              <a:t>daya</a:t>
            </a:r>
            <a:r>
              <a:rPr lang="id-ID" sz="1950" dirty="0"/>
              <a:t>:</a:t>
            </a:r>
            <a:endParaRPr lang="en-US" sz="1950" dirty="0"/>
          </a:p>
        </p:txBody>
      </p:sp>
      <p:sp>
        <p:nvSpPr>
          <p:cNvPr id="11" name="TextBox 27"/>
          <p:cNvSpPr txBox="1">
            <a:spLocks noChangeArrowheads="1"/>
          </p:cNvSpPr>
          <p:nvPr/>
        </p:nvSpPr>
        <p:spPr bwMode="auto">
          <a:xfrm>
            <a:off x="4755898" y="5985101"/>
            <a:ext cx="2057327" cy="792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517" dirty="0">
                <a:solidFill>
                  <a:srgbClr val="000000"/>
                </a:solidFill>
              </a:rPr>
              <a:t>Membuat Program Kerja Pengembangan</a:t>
            </a:r>
          </a:p>
          <a:p>
            <a:pPr algn="ctr">
              <a:defRPr/>
            </a:pPr>
            <a:r>
              <a:rPr lang="id-ID" sz="1517" dirty="0">
                <a:solidFill>
                  <a:srgbClr val="000000"/>
                </a:solidFill>
              </a:rPr>
              <a:t>(Master Schedule)</a:t>
            </a:r>
            <a:endParaRPr lang="en-US" sz="1517" dirty="0">
              <a:solidFill>
                <a:srgbClr val="000000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6813849" y="1106905"/>
            <a:ext cx="2208213" cy="5693957"/>
            <a:chOff x="7739063" y="500042"/>
            <a:chExt cx="2208213" cy="5932073"/>
          </a:xfrm>
        </p:grpSpPr>
        <p:sp>
          <p:nvSpPr>
            <p:cNvPr id="12" name="Rectangle 11"/>
            <p:cNvSpPr/>
            <p:nvPr/>
          </p:nvSpPr>
          <p:spPr>
            <a:xfrm>
              <a:off x="7881971" y="500042"/>
              <a:ext cx="1928813" cy="592931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/>
            </a:p>
          </p:txBody>
        </p:sp>
        <p:sp>
          <p:nvSpPr>
            <p:cNvPr id="14" name="TextBox 27"/>
            <p:cNvSpPr txBox="1">
              <a:spLocks noChangeArrowheads="1"/>
            </p:cNvSpPr>
            <p:nvPr/>
          </p:nvSpPr>
          <p:spPr bwMode="auto">
            <a:xfrm>
              <a:off x="7804151" y="1690688"/>
              <a:ext cx="2071687" cy="554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517" dirty="0"/>
                <a:t>Manusia, memenuhi (kompetensi &amp; jumlah)?</a:t>
              </a:r>
            </a:p>
          </p:txBody>
        </p:sp>
        <p:pic>
          <p:nvPicPr>
            <p:cNvPr id="86026" name="Picture 20" descr="http://www.cimg.in/images/2012/05/30/03/126994074_13383595882_large.jpg"/>
            <p:cNvPicPr>
              <a:picLocks noChangeAspect="1" noChangeArrowheads="1"/>
            </p:cNvPicPr>
            <p:nvPr/>
          </p:nvPicPr>
          <p:blipFill>
            <a:blip r:embed="rId4" cstate="print"/>
            <a:srcRect r="38799"/>
            <a:stretch>
              <a:fillRect/>
            </a:stretch>
          </p:blipFill>
          <p:spPr bwMode="auto">
            <a:xfrm>
              <a:off x="8361363" y="2286000"/>
              <a:ext cx="884237" cy="714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27"/>
            <p:cNvSpPr txBox="1">
              <a:spLocks noChangeArrowheads="1"/>
            </p:cNvSpPr>
            <p:nvPr/>
          </p:nvSpPr>
          <p:spPr bwMode="auto">
            <a:xfrm>
              <a:off x="7739063" y="3000375"/>
              <a:ext cx="2000250" cy="554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517" dirty="0"/>
                <a:t>Material, Kapan harus sudah tersedia?</a:t>
              </a:r>
            </a:p>
          </p:txBody>
        </p:sp>
        <p:pic>
          <p:nvPicPr>
            <p:cNvPr id="86028" name="Picture 21" descr="http://nyc-parkingticket.com/media/catalog/product/cache/1/small_image/135x/9df78eab33525d08d6e5fb8d27136e95/n/y/nycparkingticketreport_1.jpg">
              <a:hlinkClick r:id="rId5" action="ppaction://hlinkfile"/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453438" y="3571875"/>
              <a:ext cx="695325" cy="642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7881938" y="4214813"/>
              <a:ext cx="1928812" cy="554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517" dirty="0"/>
                <a:t>Metode, Prosedur/ SOP/ Standard siap?</a:t>
              </a:r>
            </a:p>
          </p:txBody>
        </p:sp>
        <p:pic>
          <p:nvPicPr>
            <p:cNvPr id="86030" name="Picture 4" descr="C:\Users\Agus Wahyudi\Pictures\3D man\d-white-people-as-road-worker-business-man-rendered-illustration-30858657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167688" y="714375"/>
              <a:ext cx="1285875" cy="1071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031" name="Picture 19" descr="http://us.cdn3.123rf.com/168nwm/anatolymas/anatolymas1207/anatolymas120700006/14573937-3d-small-person-cleaner-with-a-mop-and-bucket-3d-image-isolated-white-background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810625" y="5000625"/>
              <a:ext cx="735013" cy="857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7"/>
            <p:cNvSpPr txBox="1">
              <a:spLocks noChangeArrowheads="1"/>
            </p:cNvSpPr>
            <p:nvPr/>
          </p:nvSpPr>
          <p:spPr bwMode="auto">
            <a:xfrm>
              <a:off x="7780338" y="5943600"/>
              <a:ext cx="2166938" cy="488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300" dirty="0"/>
                <a:t>Infrastruktur &amp; Lingkungan Kerja, memadai?</a:t>
              </a:r>
            </a:p>
          </p:txBody>
        </p:sp>
        <p:pic>
          <p:nvPicPr>
            <p:cNvPr id="86033" name="Picture 5" descr="C:\Users\Agus Wahyudi\Pictures\3D man\3d-man-vector-tools-24174548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953375" y="5000625"/>
              <a:ext cx="873125" cy="873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2242" name="AutoShape 6"/>
          <p:cNvSpPr>
            <a:spLocks noChangeArrowheads="1"/>
          </p:cNvSpPr>
          <p:nvPr/>
        </p:nvSpPr>
        <p:spPr bwMode="auto">
          <a:xfrm>
            <a:off x="3129019" y="1449247"/>
            <a:ext cx="1371551" cy="359710"/>
          </a:xfrm>
          <a:prstGeom prst="rightArrow">
            <a:avLst>
              <a:gd name="adj1" fmla="val 50000"/>
              <a:gd name="adj2" fmla="val 5021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sp>
        <p:nvSpPr>
          <p:cNvPr id="52243" name="AutoShape 6"/>
          <p:cNvSpPr>
            <a:spLocks noChangeArrowheads="1"/>
          </p:cNvSpPr>
          <p:nvPr/>
        </p:nvSpPr>
        <p:spPr bwMode="auto">
          <a:xfrm rot="5400000">
            <a:off x="5540107" y="3855052"/>
            <a:ext cx="851943" cy="315873"/>
          </a:xfrm>
          <a:prstGeom prst="rightArrow">
            <a:avLst>
              <a:gd name="adj1" fmla="val 50000"/>
              <a:gd name="adj2" fmla="val 5021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pic>
        <p:nvPicPr>
          <p:cNvPr id="86040" name="Picture 6" descr="C:\Users\Agus Wahyudi\Pictures\3D man\3d-man-gantt-chart-presentation-28615363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37389" y="4568439"/>
            <a:ext cx="2235444" cy="14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45" name="AutoShape 6"/>
          <p:cNvSpPr>
            <a:spLocks noChangeArrowheads="1"/>
          </p:cNvSpPr>
          <p:nvPr/>
        </p:nvSpPr>
        <p:spPr bwMode="auto">
          <a:xfrm rot="-8413146">
            <a:off x="4531218" y="3682911"/>
            <a:ext cx="951773" cy="359710"/>
          </a:xfrm>
          <a:prstGeom prst="rightArrow">
            <a:avLst>
              <a:gd name="adj1" fmla="val 50000"/>
              <a:gd name="adj2" fmla="val 502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pic>
        <p:nvPicPr>
          <p:cNvPr id="86044" name="Picture 6" descr="http://thumbs.dreamstime.com/thumblarge_366/12345431936l27HZ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272122" y="2071219"/>
            <a:ext cx="923304" cy="150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7"/>
          <p:cNvSpPr txBox="1">
            <a:spLocks noChangeArrowheads="1"/>
          </p:cNvSpPr>
          <p:nvPr/>
        </p:nvSpPr>
        <p:spPr bwMode="auto">
          <a:xfrm>
            <a:off x="3078126" y="3583162"/>
            <a:ext cx="1246865" cy="559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517" dirty="0">
                <a:solidFill>
                  <a:srgbClr val="000000"/>
                </a:solidFill>
              </a:rPr>
              <a:t>Monitor Pelaksanaan</a:t>
            </a:r>
          </a:p>
        </p:txBody>
      </p:sp>
      <p:pic>
        <p:nvPicPr>
          <p:cNvPr id="86046" name="Picture 2" descr="Check_contractor : 3d people - man, person with a clipboard. Businessman. Builder "/>
          <p:cNvPicPr>
            <a:picLocks noChangeAspect="1" noChangeArrowheads="1"/>
          </p:cNvPicPr>
          <p:nvPr/>
        </p:nvPicPr>
        <p:blipFill>
          <a:blip r:embed="rId12" cstate="print"/>
          <a:srcRect r="24107"/>
          <a:stretch>
            <a:fillRect/>
          </a:stretch>
        </p:blipFill>
        <p:spPr bwMode="auto">
          <a:xfrm>
            <a:off x="273768" y="4562018"/>
            <a:ext cx="1453403" cy="1561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Explosion 2 30"/>
          <p:cNvSpPr/>
          <p:nvPr/>
        </p:nvSpPr>
        <p:spPr>
          <a:xfrm>
            <a:off x="99206" y="2950580"/>
            <a:ext cx="2639189" cy="1561899"/>
          </a:xfrm>
          <a:prstGeom prst="irregularSeal2">
            <a:avLst/>
          </a:prstGeom>
          <a:solidFill>
            <a:srgbClr val="00CCFF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192" dirty="0"/>
          </a:p>
        </p:txBody>
      </p:sp>
      <p:sp>
        <p:nvSpPr>
          <p:cNvPr id="32" name="TextBox 27"/>
          <p:cNvSpPr txBox="1">
            <a:spLocks noChangeArrowheads="1"/>
          </p:cNvSpPr>
          <p:nvPr/>
        </p:nvSpPr>
        <p:spPr bwMode="auto">
          <a:xfrm>
            <a:off x="210455" y="6103751"/>
            <a:ext cx="193267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400" dirty="0">
                <a:solidFill>
                  <a:srgbClr val="000000"/>
                </a:solidFill>
              </a:rPr>
              <a:t>Approval Sistem</a:t>
            </a:r>
          </a:p>
          <a:p>
            <a:pPr algn="ctr">
              <a:defRPr/>
            </a:pPr>
            <a:r>
              <a:rPr lang="id-ID" sz="1400" dirty="0">
                <a:solidFill>
                  <a:srgbClr val="000000"/>
                </a:solidFill>
              </a:rPr>
              <a:t>(standarisasi)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3" name="TextBox 27"/>
          <p:cNvSpPr txBox="1">
            <a:spLocks noChangeArrowheads="1"/>
          </p:cNvSpPr>
          <p:nvPr/>
        </p:nvSpPr>
        <p:spPr bwMode="auto">
          <a:xfrm rot="20435442">
            <a:off x="391173" y="3456808"/>
            <a:ext cx="1828734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400" dirty="0"/>
              <a:t>Operational menjadi teratur, tidak banyak masalah</a:t>
            </a:r>
          </a:p>
        </p:txBody>
      </p:sp>
      <p:sp>
        <p:nvSpPr>
          <p:cNvPr id="52252" name="AutoShape 6"/>
          <p:cNvSpPr>
            <a:spLocks noChangeArrowheads="1"/>
          </p:cNvSpPr>
          <p:nvPr/>
        </p:nvSpPr>
        <p:spPr bwMode="auto">
          <a:xfrm rot="9164285">
            <a:off x="1760573" y="4149272"/>
            <a:ext cx="1307822" cy="359710"/>
          </a:xfrm>
          <a:prstGeom prst="rightArrow">
            <a:avLst>
              <a:gd name="adj1" fmla="val 50000"/>
              <a:gd name="adj2" fmla="val 502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sp>
        <p:nvSpPr>
          <p:cNvPr id="35" name="TextBox 27"/>
          <p:cNvSpPr txBox="1">
            <a:spLocks noChangeArrowheads="1"/>
          </p:cNvSpPr>
          <p:nvPr/>
        </p:nvSpPr>
        <p:spPr bwMode="auto">
          <a:xfrm rot="19994083">
            <a:off x="2170325" y="4446219"/>
            <a:ext cx="811847" cy="325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517" dirty="0">
                <a:solidFill>
                  <a:srgbClr val="000000"/>
                </a:solidFill>
              </a:rPr>
              <a:t>Lancar</a:t>
            </a:r>
            <a:endParaRPr lang="en-US" sz="1517" dirty="0">
              <a:solidFill>
                <a:srgbClr val="000000"/>
              </a:solidFill>
            </a:endParaRPr>
          </a:p>
        </p:txBody>
      </p:sp>
      <p:sp>
        <p:nvSpPr>
          <p:cNvPr id="52254" name="AutoShape 6"/>
          <p:cNvSpPr>
            <a:spLocks noChangeArrowheads="1"/>
          </p:cNvSpPr>
          <p:nvPr/>
        </p:nvSpPr>
        <p:spPr bwMode="auto">
          <a:xfrm rot="5400000">
            <a:off x="3216919" y="4601227"/>
            <a:ext cx="709952" cy="315873"/>
          </a:xfrm>
          <a:prstGeom prst="rightArrow">
            <a:avLst>
              <a:gd name="adj1" fmla="val 50000"/>
              <a:gd name="adj2" fmla="val 50219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pic>
        <p:nvPicPr>
          <p:cNvPr id="86057" name="Picture 12" descr="http://us.cdn3.123rf.com/168nwm/anatolymas/anatolymas1205/anatolymas120500008/13451985-3d-small-people-spend-a-survey-3d-image-isolated-white-background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960628" y="5201819"/>
            <a:ext cx="1064566" cy="120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xtBox 27"/>
          <p:cNvSpPr txBox="1">
            <a:spLocks noChangeArrowheads="1"/>
          </p:cNvSpPr>
          <p:nvPr/>
        </p:nvSpPr>
        <p:spPr bwMode="auto">
          <a:xfrm>
            <a:off x="3866323" y="4462010"/>
            <a:ext cx="1039054" cy="559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517" dirty="0">
                <a:solidFill>
                  <a:srgbClr val="000000"/>
                </a:solidFill>
              </a:rPr>
              <a:t>Terhambat</a:t>
            </a:r>
            <a:endParaRPr lang="en-US" sz="1517" dirty="0">
              <a:solidFill>
                <a:srgbClr val="000000"/>
              </a:solidFill>
            </a:endParaRPr>
          </a:p>
        </p:txBody>
      </p:sp>
      <p:sp>
        <p:nvSpPr>
          <p:cNvPr id="39" name="TextBox 27"/>
          <p:cNvSpPr txBox="1">
            <a:spLocks noChangeArrowheads="1"/>
          </p:cNvSpPr>
          <p:nvPr/>
        </p:nvSpPr>
        <p:spPr bwMode="auto">
          <a:xfrm>
            <a:off x="2771518" y="6258798"/>
            <a:ext cx="19326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600" dirty="0">
                <a:solidFill>
                  <a:srgbClr val="000000"/>
                </a:solidFill>
              </a:rPr>
              <a:t>Lakukan Perbaikan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0" name="TextBox 27"/>
          <p:cNvSpPr txBox="1">
            <a:spLocks noChangeArrowheads="1"/>
          </p:cNvSpPr>
          <p:nvPr/>
        </p:nvSpPr>
        <p:spPr bwMode="auto">
          <a:xfrm>
            <a:off x="5120284" y="2476478"/>
            <a:ext cx="1799658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950" dirty="0">
                <a:solidFill>
                  <a:srgbClr val="000000"/>
                </a:solidFill>
              </a:rPr>
              <a:t>Lakukan Persiapan (4M + 1E)</a:t>
            </a:r>
            <a:endParaRPr lang="en-US" sz="1950" dirty="0">
              <a:solidFill>
                <a:srgbClr val="0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760" y="39814"/>
            <a:ext cx="7322987" cy="7809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779042" indent="-779042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000" b="1" dirty="0">
                <a:solidFill>
                  <a:srgbClr val="0000FF"/>
                </a:solidFill>
              </a:rPr>
              <a:t>SMM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600" dirty="0">
                <a:solidFill>
                  <a:schemeClr val="tx1"/>
                </a:solidFill>
              </a:rPr>
              <a:t> 8.1 </a:t>
            </a:r>
            <a:r>
              <a:rPr lang="en-US" sz="2600" dirty="0" err="1">
                <a:solidFill>
                  <a:schemeClr val="tx1"/>
                </a:solidFill>
              </a:rPr>
              <a:t>Perencanaan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pelaksanaan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dan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pengendalian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36" name="AutoShape 6"/>
          <p:cNvSpPr>
            <a:spLocks noChangeArrowheads="1"/>
          </p:cNvSpPr>
          <p:nvPr/>
        </p:nvSpPr>
        <p:spPr bwMode="auto">
          <a:xfrm rot="12220912">
            <a:off x="2012091" y="5767037"/>
            <a:ext cx="949556" cy="359709"/>
          </a:xfrm>
          <a:prstGeom prst="rightArrow">
            <a:avLst>
              <a:gd name="adj1" fmla="val 50000"/>
              <a:gd name="adj2" fmla="val 502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sp>
        <p:nvSpPr>
          <p:cNvPr id="43" name="Footer Placeholder 1">
            <a:extLst>
              <a:ext uri="{FF2B5EF4-FFF2-40B4-BE49-F238E27FC236}">
                <a16:creationId xmlns:a16="http://schemas.microsoft.com/office/drawing/2014/main" id="{859EA8F1-8324-4ECF-B341-D8F342B58F8E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779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Number Placeholder 4"/>
          <p:cNvSpPr txBox="1">
            <a:spLocks noGrp="1"/>
          </p:cNvSpPr>
          <p:nvPr/>
        </p:nvSpPr>
        <p:spPr bwMode="auto">
          <a:xfrm>
            <a:off x="8356096" y="6121347"/>
            <a:ext cx="492919" cy="25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148F6EB3-D6A7-4148-9DEE-B16F4EAB70DE}" type="slidenum">
              <a:rPr lang="en-US" altLang="en-US" sz="1050"/>
              <a:pPr algn="r" eaLnBrk="1" hangingPunct="1"/>
              <a:t>73</a:t>
            </a:fld>
            <a:endParaRPr lang="en-US" altLang="en-US" sz="1050"/>
          </a:p>
        </p:txBody>
      </p:sp>
      <p:sp>
        <p:nvSpPr>
          <p:cNvPr id="1689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841199" y="842355"/>
            <a:ext cx="6089367" cy="757603"/>
          </a:xfrm>
        </p:spPr>
        <p:txBody>
          <a:bodyPr/>
          <a:lstStyle/>
          <a:p>
            <a:pPr eaLnBrk="1" hangingPunct="1"/>
            <a:r>
              <a:rPr lang="en-US" altLang="en-US" sz="1800" b="1" dirty="0">
                <a:solidFill>
                  <a:srgbClr val="0000FF"/>
                </a:solidFill>
              </a:rPr>
              <a:t>SMM</a:t>
            </a:r>
            <a:r>
              <a:rPr lang="en-US" altLang="en-US" sz="2700" dirty="0"/>
              <a:t> 8.2.1. </a:t>
            </a:r>
            <a:r>
              <a:rPr lang="en-US" altLang="en-US" sz="2700" dirty="0" err="1"/>
              <a:t>Komunikasi</a:t>
            </a:r>
            <a:r>
              <a:rPr lang="en-US" altLang="en-US" sz="2700" dirty="0"/>
              <a:t> </a:t>
            </a:r>
            <a:r>
              <a:rPr lang="en-US" altLang="en-US" sz="2700" dirty="0" err="1"/>
              <a:t>dengan</a:t>
            </a:r>
            <a:r>
              <a:rPr lang="en-US" altLang="en-US" sz="2700" dirty="0"/>
              <a:t> </a:t>
            </a:r>
            <a:r>
              <a:rPr lang="en-US" altLang="en-US" sz="2700" dirty="0" err="1"/>
              <a:t>pelanggan</a:t>
            </a:r>
            <a:r>
              <a:rPr lang="en-US" altLang="en-US" sz="2700" dirty="0"/>
              <a:t> </a:t>
            </a:r>
          </a:p>
        </p:txBody>
      </p:sp>
      <p:sp>
        <p:nvSpPr>
          <p:cNvPr id="16896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57679" y="2163374"/>
            <a:ext cx="6256421" cy="358872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sz="2400" i="1" dirty="0" err="1"/>
              <a:t>Menetapkan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dan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mengimplementasikan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sistem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komunikasi</a:t>
            </a:r>
            <a:r>
              <a:rPr lang="en-US" altLang="en-US" sz="2400" i="1" dirty="0"/>
              <a:t> yang </a:t>
            </a:r>
            <a:r>
              <a:rPr lang="en-US" altLang="en-US" sz="2400" i="1" dirty="0" err="1"/>
              <a:t>efektif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dengan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pelanggan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terkait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dengan</a:t>
            </a:r>
            <a:endParaRPr lang="en-US" altLang="en-US" sz="2400" i="1" dirty="0"/>
          </a:p>
          <a:p>
            <a:pPr lvl="1" eaLnBrk="1" hangingPunct="1"/>
            <a:r>
              <a:rPr lang="en-US" altLang="en-US" i="1" dirty="0" err="1"/>
              <a:t>Informasi</a:t>
            </a:r>
            <a:r>
              <a:rPr lang="en-US" altLang="en-US" i="1" dirty="0"/>
              <a:t> </a:t>
            </a:r>
            <a:r>
              <a:rPr lang="en-US" altLang="en-US" i="1" dirty="0" err="1"/>
              <a:t>mengenai</a:t>
            </a:r>
            <a:r>
              <a:rPr lang="en-US" altLang="en-US" i="1" dirty="0"/>
              <a:t> </a:t>
            </a:r>
            <a:r>
              <a:rPr lang="en-US" altLang="en-US" i="1" dirty="0" err="1"/>
              <a:t>Produk</a:t>
            </a:r>
            <a:endParaRPr lang="en-US" altLang="en-US" i="1" dirty="0"/>
          </a:p>
          <a:p>
            <a:pPr marL="1089416" lvl="2"/>
            <a:r>
              <a:rPr lang="en-US" altLang="en-US" sz="1800" dirty="0" err="1"/>
              <a:t>Katalog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produk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terupdate</a:t>
            </a:r>
            <a:endParaRPr lang="en-US" altLang="en-US" sz="1800" dirty="0"/>
          </a:p>
          <a:p>
            <a:pPr lvl="1" eaLnBrk="1" hangingPunct="1"/>
            <a:r>
              <a:rPr lang="en-US" altLang="en-US" i="1" dirty="0" err="1"/>
              <a:t>Permintaan</a:t>
            </a:r>
            <a:r>
              <a:rPr lang="en-US" altLang="en-US" i="1" dirty="0"/>
              <a:t>, </a:t>
            </a:r>
            <a:r>
              <a:rPr lang="en-US" altLang="en-US" i="1" dirty="0" err="1"/>
              <a:t>penanganan</a:t>
            </a:r>
            <a:r>
              <a:rPr lang="en-US" altLang="en-US" i="1" dirty="0"/>
              <a:t> </a:t>
            </a:r>
            <a:r>
              <a:rPr lang="en-US" altLang="en-US" i="1" dirty="0" err="1"/>
              <a:t>kontrak</a:t>
            </a:r>
            <a:r>
              <a:rPr lang="en-US" altLang="en-US" i="1" dirty="0"/>
              <a:t> </a:t>
            </a:r>
            <a:r>
              <a:rPr lang="en-US" altLang="en-US" i="1" dirty="0" err="1"/>
              <a:t>atau</a:t>
            </a:r>
            <a:r>
              <a:rPr lang="en-US" altLang="en-US" i="1" dirty="0"/>
              <a:t> order </a:t>
            </a:r>
            <a:r>
              <a:rPr lang="en-US" altLang="en-US" i="1" dirty="0" err="1"/>
              <a:t>termasuk</a:t>
            </a:r>
            <a:r>
              <a:rPr lang="en-US" altLang="en-US" i="1" dirty="0"/>
              <a:t> </a:t>
            </a:r>
            <a:r>
              <a:rPr lang="en-US" altLang="en-US" i="1" dirty="0" err="1"/>
              <a:t>perubahannya</a:t>
            </a:r>
            <a:r>
              <a:rPr lang="en-US" altLang="en-US" i="1" dirty="0"/>
              <a:t>.</a:t>
            </a:r>
          </a:p>
          <a:p>
            <a:pPr lvl="1" eaLnBrk="1" hangingPunct="1"/>
            <a:r>
              <a:rPr lang="en-US" altLang="en-US" i="1" dirty="0"/>
              <a:t>Customer Feedback (</a:t>
            </a:r>
            <a:r>
              <a:rPr lang="en-US" altLang="en-US" i="1" dirty="0" err="1"/>
              <a:t>termasuk</a:t>
            </a:r>
            <a:r>
              <a:rPr lang="en-US" altLang="en-US" i="1" dirty="0"/>
              <a:t> </a:t>
            </a:r>
            <a:r>
              <a:rPr lang="en-US" altLang="en-US" i="1" dirty="0" err="1"/>
              <a:t>keluhan</a:t>
            </a:r>
            <a:r>
              <a:rPr lang="en-US" altLang="en-US" i="1" dirty="0"/>
              <a:t> </a:t>
            </a:r>
            <a:r>
              <a:rPr lang="en-US" altLang="en-US" i="1" dirty="0" err="1"/>
              <a:t>pelanggan</a:t>
            </a:r>
            <a:r>
              <a:rPr lang="en-US" altLang="en-US" i="1" dirty="0"/>
              <a:t>)</a:t>
            </a:r>
          </a:p>
          <a:p>
            <a:pPr lvl="2"/>
            <a:r>
              <a:rPr lang="en-US" altLang="en-US" sz="1800" dirty="0" err="1"/>
              <a:t>Baik</a:t>
            </a:r>
            <a:r>
              <a:rPr lang="en-US" altLang="en-US" sz="1800" dirty="0"/>
              <a:t> complain </a:t>
            </a:r>
            <a:r>
              <a:rPr lang="en-US" altLang="en-US" sz="1800" dirty="0" err="1"/>
              <a:t>langsung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maupun</a:t>
            </a:r>
            <a:r>
              <a:rPr lang="en-US" altLang="en-US" sz="1800" dirty="0"/>
              <a:t> complain </a:t>
            </a:r>
            <a:r>
              <a:rPr lang="en-US" altLang="en-US" sz="1800" dirty="0" err="1"/>
              <a:t>tidak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langsung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misalnya</a:t>
            </a:r>
            <a:r>
              <a:rPr lang="en-US" altLang="en-US" sz="1800" dirty="0"/>
              <a:t> complain </a:t>
            </a:r>
            <a:r>
              <a:rPr lang="en-US" altLang="en-US" sz="1800" dirty="0" err="1"/>
              <a:t>melalui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surat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pembaca</a:t>
            </a:r>
            <a:endParaRPr lang="en-US" altLang="en-US" sz="1800" dirty="0"/>
          </a:p>
          <a:p>
            <a:pPr lvl="1"/>
            <a:r>
              <a:rPr lang="en-US" i="1" dirty="0" err="1">
                <a:effectLst/>
                <a:ea typeface="Times New Roman" panose="02020603050405020304" pitchFamily="18" charset="0"/>
              </a:rPr>
              <a:t>Menangani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dan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mengontrol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properti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milik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pelanggan</a:t>
            </a:r>
            <a:r>
              <a:rPr lang="en-US" i="1" dirty="0">
                <a:effectLst/>
                <a:ea typeface="Times New Roman" panose="02020603050405020304" pitchFamily="18" charset="0"/>
              </a:rPr>
              <a:t>.</a:t>
            </a:r>
          </a:p>
          <a:p>
            <a:pPr lvl="1"/>
            <a:r>
              <a:rPr lang="en-US" i="1" dirty="0" err="1">
                <a:effectLst/>
                <a:ea typeface="Times New Roman" panose="02020603050405020304" pitchFamily="18" charset="0"/>
              </a:rPr>
              <a:t>Membuat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ketentuan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spesifik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mengenai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tindakan</a:t>
            </a:r>
            <a:r>
              <a:rPr lang="en-US" i="1" dirty="0">
                <a:effectLst/>
                <a:ea typeface="Times New Roman" panose="02020603050405020304" pitchFamily="18" charset="0"/>
              </a:rPr>
              <a:t> yang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mungkin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dilakukan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apabila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jika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diperlukan</a:t>
            </a:r>
            <a:r>
              <a:rPr lang="en-US" dirty="0"/>
              <a:t>.</a:t>
            </a:r>
            <a:endParaRPr lang="en-US" altLang="en-US" i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596698" y="652781"/>
            <a:ext cx="22703" cy="5517773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" y="263769"/>
            <a:ext cx="2475152" cy="6330462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7" name="TextBox 6"/>
          <p:cNvSpPr txBox="1"/>
          <p:nvPr/>
        </p:nvSpPr>
        <p:spPr>
          <a:xfrm>
            <a:off x="701744" y="6243533"/>
            <a:ext cx="1670650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8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8" name="Oval 7">
            <a:hlinkClick r:id="rId3" action="ppaction://hlinksldjump"/>
          </p:cNvPr>
          <p:cNvSpPr/>
          <p:nvPr/>
        </p:nvSpPr>
        <p:spPr>
          <a:xfrm>
            <a:off x="427565" y="476029"/>
            <a:ext cx="1099838" cy="595549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>
                <a:solidFill>
                  <a:schemeClr val="bg1"/>
                </a:solidFill>
                <a:latin typeface="Accidental Presidency" panose="00000400000000000000" pitchFamily="2" charset="0"/>
              </a:rPr>
              <a:t>ISO 9001</a:t>
            </a:r>
            <a:endParaRPr lang="en-US" sz="1662" dirty="0"/>
          </a:p>
        </p:txBody>
      </p:sp>
      <p:sp>
        <p:nvSpPr>
          <p:cNvPr id="9" name="Moon 8"/>
          <p:cNvSpPr/>
          <p:nvPr/>
        </p:nvSpPr>
        <p:spPr>
          <a:xfrm flipH="1">
            <a:off x="1363590" y="543047"/>
            <a:ext cx="383924" cy="463410"/>
          </a:xfrm>
          <a:prstGeom prst="moon">
            <a:avLst>
              <a:gd name="adj" fmla="val 52752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0" name="Moon 9"/>
          <p:cNvSpPr/>
          <p:nvPr/>
        </p:nvSpPr>
        <p:spPr>
          <a:xfrm flipH="1">
            <a:off x="1594971" y="602429"/>
            <a:ext cx="252146" cy="341323"/>
          </a:xfrm>
          <a:prstGeom prst="moon">
            <a:avLst>
              <a:gd name="adj" fmla="val 19786"/>
            </a:avLst>
          </a:prstGeom>
          <a:solidFill>
            <a:srgbClr val="E34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grpSp>
        <p:nvGrpSpPr>
          <p:cNvPr id="11" name="Group 10"/>
          <p:cNvGrpSpPr/>
          <p:nvPr/>
        </p:nvGrpSpPr>
        <p:grpSpPr>
          <a:xfrm>
            <a:off x="156308" y="3744554"/>
            <a:ext cx="2360798" cy="2442476"/>
            <a:chOff x="169333" y="3770850"/>
            <a:chExt cx="2557531" cy="2646016"/>
          </a:xfrm>
        </p:grpSpPr>
        <p:sp>
          <p:nvSpPr>
            <p:cNvPr id="12" name="Rectangle 11"/>
            <p:cNvSpPr/>
            <p:nvPr/>
          </p:nvSpPr>
          <p:spPr>
            <a:xfrm>
              <a:off x="1648276" y="3770850"/>
              <a:ext cx="508648" cy="2117599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3" name="Right Triangle 12"/>
            <p:cNvSpPr/>
            <p:nvPr/>
          </p:nvSpPr>
          <p:spPr>
            <a:xfrm flipH="1" flipV="1">
              <a:off x="1636701" y="5886486"/>
              <a:ext cx="54291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32273" y="5479318"/>
              <a:ext cx="472776" cy="932750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5" name="Right Triangle 14"/>
            <p:cNvSpPr/>
            <p:nvPr/>
          </p:nvSpPr>
          <p:spPr>
            <a:xfrm>
              <a:off x="2168500" y="5886486"/>
              <a:ext cx="55836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6" name="Right Triangle 15"/>
            <p:cNvSpPr/>
            <p:nvPr/>
          </p:nvSpPr>
          <p:spPr>
            <a:xfrm flipH="1">
              <a:off x="2179615" y="4953042"/>
              <a:ext cx="519977" cy="528142"/>
            </a:xfrm>
            <a:prstGeom prst="rtTriangle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2220452" y="4978679"/>
              <a:ext cx="472590" cy="496604"/>
            </a:xfrm>
            <a:prstGeom prst="rtTriangle">
              <a:avLst/>
            </a:prstGeom>
            <a:pattFill prst="narHorz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6064" y="4992214"/>
              <a:ext cx="1926207" cy="488969"/>
            </a:xfrm>
            <a:prstGeom prst="rect">
              <a:avLst/>
            </a:prstGeom>
            <a:pattFill prst="narHorz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69333" y="5018464"/>
              <a:ext cx="2248444" cy="387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8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" name="Picture 19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4244" y="6210560"/>
            <a:ext cx="287006" cy="2588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" y="1599953"/>
            <a:ext cx="2475152" cy="2170401"/>
          </a:xfrm>
          <a:prstGeom prst="rect">
            <a:avLst/>
          </a:prstGeom>
        </p:spPr>
      </p:pic>
      <p:sp>
        <p:nvSpPr>
          <p:cNvPr id="24" name="Footer Placeholder 1">
            <a:extLst>
              <a:ext uri="{FF2B5EF4-FFF2-40B4-BE49-F238E27FC236}">
                <a16:creationId xmlns:a16="http://schemas.microsoft.com/office/drawing/2014/main" id="{2658FCC3-2AC8-4703-A0B5-A36B0C1FFCB7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98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3" name="Picture 16" descr="http://t0.gstatic.com/images?q=tbn:ANd9GcTCIAMbNJElFkWOILo7zXJ3ue6LiGwZXLDLaKD0QS6QdsgH_14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1603" y="1357321"/>
            <a:ext cx="1643063" cy="155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4" name="Picture 2" descr="Check_contractor : 3d people - man, person with a clipboard. Businessman. Builder "/>
          <p:cNvPicPr>
            <a:picLocks noChangeAspect="1" noChangeArrowheads="1"/>
          </p:cNvPicPr>
          <p:nvPr/>
        </p:nvPicPr>
        <p:blipFill>
          <a:blip r:embed="rId3" cstate="print"/>
          <a:srcRect r="24107"/>
          <a:stretch>
            <a:fillRect/>
          </a:stretch>
        </p:blipFill>
        <p:spPr bwMode="auto">
          <a:xfrm>
            <a:off x="6211654" y="3069595"/>
            <a:ext cx="1643063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5" name="Picture 3" descr="C:\Users\Agus Wahyudi\Pictures\3D man\dea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82791" y="4357696"/>
            <a:ext cx="1500187" cy="148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6" name="Picture 14" descr="http://us.cdn3.123rf.com/168nwm/kanchokostov/kanchokostov1111/kanchokostov111100023/11209369-delivery-of-lette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54541" y="4357690"/>
            <a:ext cx="1500187" cy="138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27"/>
          <p:cNvSpPr txBox="1">
            <a:spLocks noChangeArrowheads="1"/>
          </p:cNvSpPr>
          <p:nvPr/>
        </p:nvSpPr>
        <p:spPr bwMode="auto">
          <a:xfrm>
            <a:off x="325409" y="2716213"/>
            <a:ext cx="300037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id-ID" sz="1500" dirty="0">
                <a:ea typeface="Adobe Ming Std L" pitchFamily="18" charset="-128"/>
                <a:cs typeface="Adobe Hebrew" pitchFamily="18" charset="-79"/>
              </a:rPr>
              <a:t>Terima Order/ Pengembangan Produk  dan  mengumpulkan detail informasi project :</a:t>
            </a:r>
          </a:p>
          <a:p>
            <a:pPr>
              <a:buFontTx/>
              <a:buChar char="-"/>
              <a:defRPr/>
            </a:pPr>
            <a:r>
              <a:rPr lang="id-ID" sz="1500" dirty="0">
                <a:ea typeface="Adobe Ming Std L" pitchFamily="18" charset="-128"/>
                <a:cs typeface="Adobe Hebrew" pitchFamily="18" charset="-79"/>
              </a:rPr>
              <a:t>Persyaratan penting produk</a:t>
            </a:r>
          </a:p>
          <a:p>
            <a:pPr>
              <a:buFontTx/>
              <a:buChar char="-"/>
              <a:defRPr/>
            </a:pPr>
            <a:r>
              <a:rPr lang="id-ID" sz="1500" dirty="0">
                <a:ea typeface="Adobe Ming Std L" pitchFamily="18" charset="-128"/>
                <a:cs typeface="Adobe Hebrew" pitchFamily="18" charset="-79"/>
              </a:rPr>
              <a:t>Peraturan terkait produk</a:t>
            </a:r>
          </a:p>
          <a:p>
            <a:pPr>
              <a:buFontTx/>
              <a:buChar char="-"/>
              <a:defRPr/>
            </a:pPr>
            <a:r>
              <a:rPr lang="id-ID" sz="1500" dirty="0">
                <a:ea typeface="Adobe Ming Std L" pitchFamily="18" charset="-128"/>
                <a:cs typeface="Adobe Hebrew" pitchFamily="18" charset="-79"/>
              </a:rPr>
              <a:t> dll </a:t>
            </a:r>
            <a:endParaRPr lang="en-US" sz="1500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10" name="TextBox 27"/>
          <p:cNvSpPr txBox="1">
            <a:spLocks noChangeArrowheads="1"/>
          </p:cNvSpPr>
          <p:nvPr/>
        </p:nvSpPr>
        <p:spPr bwMode="auto">
          <a:xfrm>
            <a:off x="4040163" y="2773362"/>
            <a:ext cx="17145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id-ID" sz="1500" dirty="0">
                <a:ea typeface="Adobe Ming Std L" pitchFamily="18" charset="-128"/>
                <a:cs typeface="Adobe Hebrew" pitchFamily="18" charset="-79"/>
              </a:rPr>
              <a:t>Melakukan Perhitungan harga</a:t>
            </a:r>
            <a:endParaRPr lang="en-US" sz="1500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11" name="TextBox 27"/>
          <p:cNvSpPr txBox="1">
            <a:spLocks noChangeArrowheads="1"/>
          </p:cNvSpPr>
          <p:nvPr/>
        </p:nvSpPr>
        <p:spPr bwMode="auto">
          <a:xfrm>
            <a:off x="6759049" y="4390224"/>
            <a:ext cx="193832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500" dirty="0">
                <a:ea typeface="Adobe Ming Std L" pitchFamily="18" charset="-128"/>
                <a:cs typeface="Adobe Hebrew" pitchFamily="18" charset="-79"/>
              </a:rPr>
              <a:t>8.2.3.1 </a:t>
            </a:r>
            <a:r>
              <a:rPr lang="id-ID" sz="1500" dirty="0">
                <a:ea typeface="Adobe Ming Std L" pitchFamily="18" charset="-128"/>
                <a:cs typeface="Adobe Hebrew" pitchFamily="18" charset="-79"/>
              </a:rPr>
              <a:t>Review kemampuan perusahaan memenuhi order</a:t>
            </a:r>
            <a:endParaRPr lang="en-US" sz="1500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12" name="TextBox 27"/>
          <p:cNvSpPr txBox="1">
            <a:spLocks noChangeArrowheads="1"/>
          </p:cNvSpPr>
          <p:nvPr/>
        </p:nvSpPr>
        <p:spPr bwMode="auto">
          <a:xfrm>
            <a:off x="4611659" y="5715000"/>
            <a:ext cx="207168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id-ID" sz="1500" dirty="0">
                <a:ea typeface="Adobe Ming Std L" pitchFamily="18" charset="-128"/>
                <a:cs typeface="Adobe Hebrew" pitchFamily="18" charset="-79"/>
              </a:rPr>
              <a:t>Ajukan Penawaran harga &amp; Negosiasi</a:t>
            </a:r>
            <a:endParaRPr lang="en-US" sz="1500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13" name="TextBox 27"/>
          <p:cNvSpPr txBox="1">
            <a:spLocks noChangeArrowheads="1"/>
          </p:cNvSpPr>
          <p:nvPr/>
        </p:nvSpPr>
        <p:spPr bwMode="auto">
          <a:xfrm>
            <a:off x="2111353" y="5857875"/>
            <a:ext cx="170656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id-ID" sz="1500" dirty="0">
                <a:ea typeface="Adobe Ming Std L" pitchFamily="18" charset="-128"/>
                <a:cs typeface="Adobe Hebrew" pitchFamily="18" charset="-79"/>
              </a:rPr>
              <a:t>Persetujuan kontrak</a:t>
            </a:r>
            <a:endParaRPr lang="en-US" sz="1500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15" name="Striped Right Arrow 14"/>
          <p:cNvSpPr/>
          <p:nvPr/>
        </p:nvSpPr>
        <p:spPr>
          <a:xfrm>
            <a:off x="2897217" y="1772661"/>
            <a:ext cx="1143008" cy="571504"/>
          </a:xfrm>
          <a:prstGeom prst="stripedRightArrow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16" name="Striped Right Arrow 15"/>
          <p:cNvSpPr/>
          <p:nvPr/>
        </p:nvSpPr>
        <p:spPr>
          <a:xfrm rot="1994848">
            <a:off x="5546343" y="2952023"/>
            <a:ext cx="1131163" cy="494930"/>
          </a:xfrm>
          <a:prstGeom prst="stripedRightArrow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17" name="Striped Right Arrow 16"/>
          <p:cNvSpPr/>
          <p:nvPr/>
        </p:nvSpPr>
        <p:spPr>
          <a:xfrm rot="8766647">
            <a:off x="6217244" y="4729954"/>
            <a:ext cx="832823" cy="432417"/>
          </a:xfrm>
          <a:prstGeom prst="stripedRightArrow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18" name="Striped Right Arrow 17"/>
          <p:cNvSpPr/>
          <p:nvPr/>
        </p:nvSpPr>
        <p:spPr>
          <a:xfrm rot="10800000">
            <a:off x="3683035" y="4857766"/>
            <a:ext cx="928694" cy="541018"/>
          </a:xfrm>
          <a:prstGeom prst="stripedRightArrow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19" name="TextBox 27"/>
          <p:cNvSpPr txBox="1">
            <a:spLocks noChangeArrowheads="1"/>
          </p:cNvSpPr>
          <p:nvPr/>
        </p:nvSpPr>
        <p:spPr bwMode="auto">
          <a:xfrm>
            <a:off x="7290566" y="1772657"/>
            <a:ext cx="1579562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id-ID" sz="1500" dirty="0">
                <a:ea typeface="Adobe Ming Std L" pitchFamily="18" charset="-128"/>
                <a:cs typeface="Adobe Hebrew" pitchFamily="18" charset="-79"/>
              </a:rPr>
              <a:t>Kalkulasi ulang dan diskusi dengan customer</a:t>
            </a:r>
            <a:endParaRPr lang="en-US" sz="1500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21" name="Bent Arrow 20"/>
          <p:cNvSpPr/>
          <p:nvPr/>
        </p:nvSpPr>
        <p:spPr>
          <a:xfrm rot="10800000" flipV="1">
            <a:off x="5647509" y="1693587"/>
            <a:ext cx="1500198" cy="1020260"/>
          </a:xfrm>
          <a:prstGeom prst="bentArrow">
            <a:avLst>
              <a:gd name="adj1" fmla="val 25000"/>
              <a:gd name="adj2" fmla="val 22706"/>
              <a:gd name="adj3" fmla="val 25000"/>
              <a:gd name="adj4" fmla="val 43750"/>
            </a:avLst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>
              <a:solidFill>
                <a:schemeClr val="tx1"/>
              </a:solidFill>
            </a:endParaRPr>
          </a:p>
        </p:txBody>
      </p:sp>
      <p:sp>
        <p:nvSpPr>
          <p:cNvPr id="87068" name="Text Box 25"/>
          <p:cNvSpPr txBox="1">
            <a:spLocks noChangeArrowheads="1"/>
          </p:cNvSpPr>
          <p:nvPr/>
        </p:nvSpPr>
        <p:spPr bwMode="auto">
          <a:xfrm>
            <a:off x="214284" y="4572003"/>
            <a:ext cx="1952625" cy="1246495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500" dirty="0" err="1">
                <a:solidFill>
                  <a:srgbClr val="000000"/>
                </a:solidFill>
              </a:rPr>
              <a:t>Bila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persyaratan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berubah</a:t>
            </a:r>
            <a:r>
              <a:rPr lang="en-US" sz="1500" dirty="0">
                <a:solidFill>
                  <a:srgbClr val="000000"/>
                </a:solidFill>
              </a:rPr>
              <a:t>, </a:t>
            </a:r>
            <a:r>
              <a:rPr lang="en-US" sz="1500" dirty="0" err="1">
                <a:solidFill>
                  <a:srgbClr val="000000"/>
                </a:solidFill>
              </a:rPr>
              <a:t>harus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ada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amandemen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dan</a:t>
            </a:r>
            <a:r>
              <a:rPr lang="en-US" sz="1500" dirty="0">
                <a:solidFill>
                  <a:srgbClr val="000000"/>
                </a:solidFill>
              </a:rPr>
              <a:t> personal </a:t>
            </a:r>
            <a:r>
              <a:rPr lang="en-US" sz="1500" dirty="0" err="1">
                <a:solidFill>
                  <a:srgbClr val="000000"/>
                </a:solidFill>
              </a:rPr>
              <a:t>terkait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mengetahuinya</a:t>
            </a: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214287" y="372001"/>
            <a:ext cx="90566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rgbClr val="0000FF"/>
                </a:solidFill>
                <a:ea typeface="+mj-ea"/>
                <a:cs typeface="+mj-cs"/>
              </a:rPr>
              <a:t>SMM</a:t>
            </a:r>
            <a:r>
              <a:rPr lang="en-US" sz="1846" dirty="0">
                <a:ea typeface="+mj-ea"/>
                <a:cs typeface="+mj-cs"/>
              </a:rPr>
              <a:t>  8.2.2.Penetapan </a:t>
            </a:r>
            <a:r>
              <a:rPr lang="en-US" sz="1846" dirty="0" err="1">
                <a:ea typeface="+mj-ea"/>
                <a:cs typeface="+mj-cs"/>
              </a:rPr>
              <a:t>Persyaratan</a:t>
            </a:r>
            <a:r>
              <a:rPr lang="en-US" sz="1846" dirty="0">
                <a:ea typeface="+mj-ea"/>
                <a:cs typeface="+mj-cs"/>
              </a:rPr>
              <a:t> </a:t>
            </a:r>
            <a:r>
              <a:rPr lang="en-US" sz="1846" dirty="0" err="1">
                <a:ea typeface="+mj-ea"/>
                <a:cs typeface="+mj-cs"/>
              </a:rPr>
              <a:t>Produk</a:t>
            </a:r>
            <a:r>
              <a:rPr lang="en-US" sz="1846" dirty="0">
                <a:ea typeface="+mj-ea"/>
                <a:cs typeface="+mj-cs"/>
              </a:rPr>
              <a:t> &amp; </a:t>
            </a:r>
            <a:r>
              <a:rPr lang="en-US" sz="1846" dirty="0" err="1">
                <a:ea typeface="+mj-ea"/>
                <a:cs typeface="+mj-cs"/>
              </a:rPr>
              <a:t>jasa</a:t>
            </a:r>
            <a:br>
              <a:rPr lang="en-US" sz="1846" dirty="0">
                <a:ea typeface="+mj-ea"/>
                <a:cs typeface="+mj-cs"/>
              </a:rPr>
            </a:br>
            <a:r>
              <a:rPr lang="en-US" dirty="0">
                <a:solidFill>
                  <a:srgbClr val="0000FF"/>
                </a:solidFill>
                <a:ea typeface="+mj-ea"/>
                <a:cs typeface="+mj-cs"/>
              </a:rPr>
              <a:t>SMM</a:t>
            </a:r>
            <a:r>
              <a:rPr lang="en-US" sz="1846" dirty="0">
                <a:ea typeface="+mj-ea"/>
                <a:cs typeface="+mj-cs"/>
              </a:rPr>
              <a:t>  8.2.3. </a:t>
            </a:r>
            <a:r>
              <a:rPr lang="en-US" sz="1846" dirty="0" err="1">
                <a:ea typeface="+mj-ea"/>
                <a:cs typeface="+mj-cs"/>
              </a:rPr>
              <a:t>Peninjauan</a:t>
            </a:r>
            <a:r>
              <a:rPr lang="en-US" sz="1846" dirty="0">
                <a:ea typeface="+mj-ea"/>
                <a:cs typeface="+mj-cs"/>
              </a:rPr>
              <a:t> </a:t>
            </a:r>
            <a:r>
              <a:rPr lang="en-US" sz="1846" dirty="0" err="1">
                <a:ea typeface="+mj-ea"/>
                <a:cs typeface="+mj-cs"/>
              </a:rPr>
              <a:t>Kemampuan</a:t>
            </a:r>
            <a:r>
              <a:rPr lang="en-US" sz="1846" dirty="0">
                <a:ea typeface="+mj-ea"/>
                <a:cs typeface="+mj-cs"/>
              </a:rPr>
              <a:t> Perusahaan</a:t>
            </a: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ea typeface="NanumGothic"/>
                <a:cs typeface="Times New Roman" panose="02020603050405020304" pitchFamily="18" charset="0"/>
              </a:rPr>
              <a:t>SMM</a:t>
            </a:r>
            <a:r>
              <a:rPr lang="en-US" sz="1846" dirty="0">
                <a:ea typeface="NanumGothic"/>
                <a:cs typeface="Times New Roman" panose="02020603050405020304" pitchFamily="18" charset="0"/>
              </a:rPr>
              <a:t>  8.2.4 </a:t>
            </a:r>
            <a:r>
              <a:rPr lang="en-US" sz="1846" dirty="0" err="1">
                <a:ea typeface="NanumGothic"/>
                <a:cs typeface="Times New Roman" panose="02020603050405020304" pitchFamily="18" charset="0"/>
              </a:rPr>
              <a:t>Perubahan</a:t>
            </a:r>
            <a:r>
              <a:rPr lang="en-US" sz="1846" dirty="0">
                <a:ea typeface="NanumGothic"/>
                <a:cs typeface="Times New Roman" panose="02020603050405020304" pitchFamily="18" charset="0"/>
              </a:rPr>
              <a:t> </a:t>
            </a:r>
            <a:r>
              <a:rPr lang="en-US" sz="1846" dirty="0" err="1">
                <a:ea typeface="NanumGothic"/>
                <a:cs typeface="Times New Roman" panose="02020603050405020304" pitchFamily="18" charset="0"/>
              </a:rPr>
              <a:t>Persyaratan</a:t>
            </a:r>
            <a:r>
              <a:rPr lang="en-US" sz="1846" dirty="0">
                <a:ea typeface="NanumGothic"/>
                <a:cs typeface="Times New Roman" panose="02020603050405020304" pitchFamily="18" charset="0"/>
              </a:rPr>
              <a:t> </a:t>
            </a:r>
            <a:r>
              <a:rPr lang="en-US" sz="1846" dirty="0" err="1">
                <a:ea typeface="NanumGothic"/>
                <a:cs typeface="Times New Roman" panose="02020603050405020304" pitchFamily="18" charset="0"/>
              </a:rPr>
              <a:t>untuk</a:t>
            </a:r>
            <a:r>
              <a:rPr lang="en-US" sz="1846" dirty="0">
                <a:ea typeface="NanumGothic"/>
                <a:cs typeface="Times New Roman" panose="02020603050405020304" pitchFamily="18" charset="0"/>
              </a:rPr>
              <a:t> </a:t>
            </a:r>
            <a:r>
              <a:rPr lang="en-US" sz="1846" dirty="0" err="1">
                <a:ea typeface="NanumGothic"/>
                <a:cs typeface="Times New Roman" panose="02020603050405020304" pitchFamily="18" charset="0"/>
              </a:rPr>
              <a:t>Produk</a:t>
            </a:r>
            <a:r>
              <a:rPr lang="en-US" sz="1846" dirty="0">
                <a:ea typeface="NanumGothic"/>
                <a:cs typeface="Times New Roman" panose="02020603050405020304" pitchFamily="18" charset="0"/>
              </a:rPr>
              <a:t> dan </a:t>
            </a:r>
            <a:r>
              <a:rPr lang="en-US" sz="1846" dirty="0" err="1">
                <a:ea typeface="NanumGothic"/>
                <a:cs typeface="Times New Roman" panose="02020603050405020304" pitchFamily="18" charset="0"/>
              </a:rPr>
              <a:t>Jasa</a:t>
            </a:r>
            <a:r>
              <a:rPr lang="en-US" sz="1846" dirty="0">
                <a:ea typeface="NanumGothic"/>
                <a:cs typeface="Times New Roman" panose="02020603050405020304" pitchFamily="18" charset="0"/>
              </a:rPr>
              <a:t> </a:t>
            </a:r>
            <a:endParaRPr lang="en-US" sz="1846" dirty="0"/>
          </a:p>
          <a:p>
            <a:pPr>
              <a:defRPr/>
            </a:pPr>
            <a:endParaRPr lang="en-US" sz="1846" dirty="0">
              <a:ea typeface="+mj-ea"/>
              <a:cs typeface="+mj-cs"/>
            </a:endParaRPr>
          </a:p>
        </p:txBody>
      </p:sp>
      <p:pic>
        <p:nvPicPr>
          <p:cNvPr id="87070" name="Picture 9" descr="http://us.123rf.com/400wm/400/400/johan2011/johan20111209/johan2011120900030/15508131-business-review-3d-little-human-characters-x2-looking-at-a-report-pie-charts-and-graphs-business-pe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2600" y="1285875"/>
            <a:ext cx="1714500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25"/>
          <p:cNvSpPr txBox="1">
            <a:spLocks noChangeArrowheads="1"/>
          </p:cNvSpPr>
          <p:nvPr/>
        </p:nvSpPr>
        <p:spPr bwMode="auto">
          <a:xfrm>
            <a:off x="7290572" y="2773363"/>
            <a:ext cx="1767084" cy="784830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solidFill>
                  <a:srgbClr val="0000FF"/>
                </a:solidFill>
              </a:rPr>
              <a:t>SMM  </a:t>
            </a:r>
            <a:r>
              <a:rPr lang="en-US" sz="1500" dirty="0">
                <a:solidFill>
                  <a:srgbClr val="000000"/>
                </a:solidFill>
              </a:rPr>
              <a:t>8.2.3.3 Data </a:t>
            </a:r>
            <a:r>
              <a:rPr lang="en-US" sz="1500" dirty="0" err="1">
                <a:solidFill>
                  <a:srgbClr val="000000"/>
                </a:solidFill>
              </a:rPr>
              <a:t>hasil</a:t>
            </a:r>
            <a:r>
              <a:rPr lang="en-US" sz="1500" dirty="0">
                <a:solidFill>
                  <a:srgbClr val="000000"/>
                </a:solidFill>
              </a:rPr>
              <a:t> review </a:t>
            </a:r>
            <a:r>
              <a:rPr lang="en-US" sz="1500" dirty="0" err="1">
                <a:solidFill>
                  <a:srgbClr val="000000"/>
                </a:solidFill>
              </a:rPr>
              <a:t>harus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terdokumentasi</a:t>
            </a: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67429" y="263769"/>
            <a:ext cx="2976571" cy="1022106"/>
          </a:xfrm>
          <a:custGeom>
            <a:avLst/>
            <a:gdLst>
              <a:gd name="connsiteX0" fmla="*/ 0 w 3224619"/>
              <a:gd name="connsiteY0" fmla="*/ 0 h 1107281"/>
              <a:gd name="connsiteX1" fmla="*/ 3224619 w 3224619"/>
              <a:gd name="connsiteY1" fmla="*/ 0 h 1107281"/>
              <a:gd name="connsiteX2" fmla="*/ 3224619 w 3224619"/>
              <a:gd name="connsiteY2" fmla="*/ 1107281 h 1107281"/>
              <a:gd name="connsiteX3" fmla="*/ 0 w 3224619"/>
              <a:gd name="connsiteY3" fmla="*/ 1107281 h 1107281"/>
              <a:gd name="connsiteX4" fmla="*/ 0 w 3224619"/>
              <a:gd name="connsiteY4" fmla="*/ 0 h 1107281"/>
              <a:gd name="connsiteX0" fmla="*/ 0 w 3224619"/>
              <a:gd name="connsiteY0" fmla="*/ 0 h 1107281"/>
              <a:gd name="connsiteX1" fmla="*/ 3224619 w 3224619"/>
              <a:gd name="connsiteY1" fmla="*/ 0 h 1107281"/>
              <a:gd name="connsiteX2" fmla="*/ 3224619 w 3224619"/>
              <a:gd name="connsiteY2" fmla="*/ 1107281 h 1107281"/>
              <a:gd name="connsiteX3" fmla="*/ 0 w 3224619"/>
              <a:gd name="connsiteY3" fmla="*/ 0 h 110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4619" h="1107281">
                <a:moveTo>
                  <a:pt x="0" y="0"/>
                </a:moveTo>
                <a:lnTo>
                  <a:pt x="3224619" y="0"/>
                </a:lnTo>
                <a:lnTo>
                  <a:pt x="3224619" y="110728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6211654" y="172023"/>
            <a:ext cx="2932346" cy="102210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1">
            <a:extLst>
              <a:ext uri="{FF2B5EF4-FFF2-40B4-BE49-F238E27FC236}">
                <a16:creationId xmlns:a16="http://schemas.microsoft.com/office/drawing/2014/main" id="{DE358CA9-584A-436A-A337-E3D20E5589E8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7" name="Picture 12" descr="http://us.cdn3.123rf.com/168nwm/anatolymas/anatolymas1205/anatolymas120500008/13451985-3d-small-people-spend-a-survey-3d-image-isolated-white-backgroun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933" y="1071566"/>
            <a:ext cx="1649413" cy="171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8" name="Picture 13" descr="D:\H_Miscelleneous\4. My Pictures\gbr\2. 3D People\Why-Link-Networks-Are-Always-Detectab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9281" y="1000131"/>
            <a:ext cx="20002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9" name="Picture 4" descr="C:\Users\Agus Wahyudi\Pictures\3D man\index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51870" y="3131262"/>
            <a:ext cx="2106613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70" name="Picture 6" descr="C:\Users\Agus Wahyudi\Pictures\3D man\car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25656" y="3987803"/>
            <a:ext cx="231775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71" name="Picture 8" descr="C:\Users\Agus Wahyudi\Pictures\3D man\car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59353" y="4344997"/>
            <a:ext cx="2143125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7"/>
          <p:cNvSpPr txBox="1">
            <a:spLocks noChangeArrowheads="1"/>
          </p:cNvSpPr>
          <p:nvPr/>
        </p:nvSpPr>
        <p:spPr bwMode="auto">
          <a:xfrm>
            <a:off x="142844" y="2643191"/>
            <a:ext cx="17065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id-ID" dirty="0">
                <a:ea typeface="Adobe Ming Std L" pitchFamily="18" charset="-128"/>
                <a:cs typeface="Adobe Hebrew" pitchFamily="18" charset="-79"/>
              </a:rPr>
              <a:t>Design Input</a:t>
            </a:r>
          </a:p>
          <a:p>
            <a:pPr algn="ctr">
              <a:defRPr/>
            </a:pPr>
            <a:r>
              <a:rPr lang="id-ID" dirty="0">
                <a:ea typeface="Adobe Ming Std L" pitchFamily="18" charset="-128"/>
                <a:cs typeface="Adobe Hebrew" pitchFamily="18" charset="-79"/>
              </a:rPr>
              <a:t>( data survey )</a:t>
            </a:r>
            <a:endParaRPr lang="en-US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26" name="TextBox 27"/>
          <p:cNvSpPr txBox="1">
            <a:spLocks noChangeArrowheads="1"/>
          </p:cNvSpPr>
          <p:nvPr/>
        </p:nvSpPr>
        <p:spPr bwMode="auto">
          <a:xfrm>
            <a:off x="6080094" y="2500319"/>
            <a:ext cx="170656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id-ID" dirty="0">
                <a:ea typeface="Adobe Ming Std L" pitchFamily="18" charset="-128"/>
                <a:cs typeface="Adobe Hebrew" pitchFamily="18" charset="-79"/>
              </a:rPr>
              <a:t>Pemilihan &amp; Persetujuan design</a:t>
            </a:r>
            <a:endParaRPr lang="en-US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27" name="TextBox 27"/>
          <p:cNvSpPr txBox="1">
            <a:spLocks noChangeArrowheads="1"/>
          </p:cNvSpPr>
          <p:nvPr/>
        </p:nvSpPr>
        <p:spPr bwMode="auto">
          <a:xfrm>
            <a:off x="7320973" y="4404029"/>
            <a:ext cx="1706562" cy="60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id-ID" sz="1662" dirty="0">
                <a:ea typeface="Adobe Ming Std L" pitchFamily="18" charset="-128"/>
                <a:cs typeface="Adobe Hebrew" pitchFamily="18" charset="-79"/>
              </a:rPr>
              <a:t>Membuat detail design</a:t>
            </a:r>
            <a:endParaRPr lang="en-US" sz="1662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2630464" y="5559434"/>
            <a:ext cx="170656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id-ID" dirty="0">
                <a:ea typeface="Adobe Ming Std L" pitchFamily="18" charset="-128"/>
                <a:cs typeface="Adobe Hebrew" pitchFamily="18" charset="-79"/>
              </a:rPr>
              <a:t>Verifikasi &amp; Validasi design</a:t>
            </a:r>
            <a:endParaRPr lang="en-US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29" name="TextBox 27"/>
          <p:cNvSpPr txBox="1">
            <a:spLocks noChangeArrowheads="1"/>
          </p:cNvSpPr>
          <p:nvPr/>
        </p:nvSpPr>
        <p:spPr bwMode="auto">
          <a:xfrm>
            <a:off x="5302221" y="5773747"/>
            <a:ext cx="17049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id-ID" dirty="0">
                <a:ea typeface="Adobe Ming Std L" pitchFamily="18" charset="-128"/>
                <a:cs typeface="Adobe Hebrew" pitchFamily="18" charset="-79"/>
              </a:rPr>
              <a:t>Membuat Prototype</a:t>
            </a:r>
            <a:endParaRPr lang="en-US" dirty="0">
              <a:ea typeface="Adobe Ming Std L" pitchFamily="18" charset="-128"/>
              <a:cs typeface="Adobe Hebrew" pitchFamily="18" charset="-79"/>
            </a:endParaRP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2857469" y="1071569"/>
            <a:ext cx="2000250" cy="1701800"/>
            <a:chOff x="3167050" y="2068276"/>
            <a:chExt cx="2586050" cy="1970324"/>
          </a:xfrm>
        </p:grpSpPr>
        <p:pic>
          <p:nvPicPr>
            <p:cNvPr id="88100" name="Picture 10" descr="C:\Users\Agus Wahyudi\Pictures\3D man\17100175-3d-people--man-person-artist-painting-on-a-canvas-on-an-easel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167050" y="2068276"/>
              <a:ext cx="2586050" cy="1970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101" name="Picture 7" descr="C:\Users\Agus Wahyudi\Pictures\3D man\car blueprint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310058" y="2500306"/>
              <a:ext cx="1143008" cy="5337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" name="TextBox 27"/>
          <p:cNvSpPr txBox="1">
            <a:spLocks noChangeArrowheads="1"/>
          </p:cNvSpPr>
          <p:nvPr/>
        </p:nvSpPr>
        <p:spPr bwMode="auto">
          <a:xfrm>
            <a:off x="2571724" y="2786072"/>
            <a:ext cx="278607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dirty="0">
                <a:ea typeface="Adobe Ming Std L" pitchFamily="18" charset="-128"/>
                <a:cs typeface="Adobe Hebrew" pitchFamily="18" charset="-79"/>
              </a:rPr>
              <a:t>Membuat draft design (berdasarkan design input)</a:t>
            </a:r>
            <a:endParaRPr lang="en-US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88079" name="Rectangle 5"/>
          <p:cNvSpPr>
            <a:spLocks noChangeArrowheads="1"/>
          </p:cNvSpPr>
          <p:nvPr/>
        </p:nvSpPr>
        <p:spPr bwMode="auto">
          <a:xfrm>
            <a:off x="207936" y="274263"/>
            <a:ext cx="90741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b="1" dirty="0">
                <a:solidFill>
                  <a:srgbClr val="0000FF"/>
                </a:solidFill>
                <a:latin typeface="Trebuchet MS" pitchFamily="34" charset="0"/>
              </a:rPr>
              <a:t>SMM  </a:t>
            </a:r>
            <a:r>
              <a:rPr lang="en-US" sz="2400" b="1" dirty="0">
                <a:solidFill>
                  <a:srgbClr val="993300"/>
                </a:solidFill>
                <a:latin typeface="Trebuchet MS" pitchFamily="34" charset="0"/>
              </a:rPr>
              <a:t>8.3. Design &amp; Development</a:t>
            </a:r>
          </a:p>
        </p:txBody>
      </p:sp>
      <p:sp>
        <p:nvSpPr>
          <p:cNvPr id="35" name="Striped Right Arrow 34"/>
          <p:cNvSpPr/>
          <p:nvPr/>
        </p:nvSpPr>
        <p:spPr>
          <a:xfrm>
            <a:off x="1928770" y="1785932"/>
            <a:ext cx="785818" cy="571504"/>
          </a:xfrm>
          <a:prstGeom prst="stripedRightArrow">
            <a:avLst/>
          </a:prstGeom>
          <a:solidFill>
            <a:srgbClr val="00CCFF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36" name="Striped Right Arrow 35"/>
          <p:cNvSpPr/>
          <p:nvPr/>
        </p:nvSpPr>
        <p:spPr>
          <a:xfrm>
            <a:off x="5000604" y="1785932"/>
            <a:ext cx="785818" cy="571504"/>
          </a:xfrm>
          <a:prstGeom prst="stripedRightArrow">
            <a:avLst/>
          </a:prstGeom>
          <a:solidFill>
            <a:srgbClr val="00CCFF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37" name="Striped Right Arrow 36"/>
          <p:cNvSpPr/>
          <p:nvPr/>
        </p:nvSpPr>
        <p:spPr>
          <a:xfrm rot="3340892">
            <a:off x="7635043" y="2472826"/>
            <a:ext cx="714380" cy="571504"/>
          </a:xfrm>
          <a:prstGeom prst="stripedRightArrow">
            <a:avLst/>
          </a:prstGeom>
          <a:solidFill>
            <a:srgbClr val="00CCFF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38" name="Striped Right Arrow 37"/>
          <p:cNvSpPr/>
          <p:nvPr/>
        </p:nvSpPr>
        <p:spPr>
          <a:xfrm rot="8666136">
            <a:off x="6919284" y="4797419"/>
            <a:ext cx="714380" cy="571504"/>
          </a:xfrm>
          <a:prstGeom prst="stripedRightArrow">
            <a:avLst/>
          </a:prstGeom>
          <a:solidFill>
            <a:srgbClr val="00CCFF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39" name="Striped Right Arrow 38"/>
          <p:cNvSpPr/>
          <p:nvPr/>
        </p:nvSpPr>
        <p:spPr>
          <a:xfrm rot="10800000">
            <a:off x="4500532" y="4630181"/>
            <a:ext cx="714380" cy="571504"/>
          </a:xfrm>
          <a:prstGeom prst="stripedRightArrow">
            <a:avLst/>
          </a:prstGeom>
          <a:solidFill>
            <a:srgbClr val="00CCFF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pic>
        <p:nvPicPr>
          <p:cNvPr id="88095" name="Picture 11" descr="C:\Users\Agus Wahyudi\Pictures\3D man\blueprint car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42844" y="3781425"/>
            <a:ext cx="1358900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214283" y="5643567"/>
            <a:ext cx="1214417" cy="60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662" dirty="0">
                <a:ea typeface="Adobe Ming Std L" pitchFamily="18" charset="-128"/>
                <a:cs typeface="Adobe Hebrew" pitchFamily="18" charset="-79"/>
              </a:rPr>
              <a:t>Penerbitan design</a:t>
            </a:r>
            <a:endParaRPr lang="en-US" sz="1662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42" name="Striped Right Arrow 41"/>
          <p:cNvSpPr/>
          <p:nvPr/>
        </p:nvSpPr>
        <p:spPr>
          <a:xfrm rot="10800000">
            <a:off x="1643012" y="4429138"/>
            <a:ext cx="714380" cy="571504"/>
          </a:xfrm>
          <a:prstGeom prst="stripedRightArrow">
            <a:avLst/>
          </a:prstGeom>
          <a:solidFill>
            <a:srgbClr val="00CCFF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30" name="Footer Placeholder 1">
            <a:extLst>
              <a:ext uri="{FF2B5EF4-FFF2-40B4-BE49-F238E27FC236}">
                <a16:creationId xmlns:a16="http://schemas.microsoft.com/office/drawing/2014/main" id="{2909160F-1442-4D78-9C3F-A50183A41468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658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1" name="Picture 2" descr="Check_contractor : 3d people - man, person with a clipboard. Businessman. Builder "/>
          <p:cNvPicPr>
            <a:picLocks noChangeAspect="1" noChangeArrowheads="1"/>
          </p:cNvPicPr>
          <p:nvPr/>
        </p:nvPicPr>
        <p:blipFill>
          <a:blip r:embed="rId2" cstate="print"/>
          <a:srcRect r="24107"/>
          <a:stretch>
            <a:fillRect/>
          </a:stretch>
        </p:blipFill>
        <p:spPr bwMode="auto">
          <a:xfrm>
            <a:off x="6215063" y="1117250"/>
            <a:ext cx="1928812" cy="191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2" name="Picture 6" descr="http://thumbs.dreamstime.com/thumblarge_366/12345431936l27HZ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27" y="4286256"/>
            <a:ext cx="1000125" cy="13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3" name="Picture 14" descr="http://ec.l.thumbs.canstockphoto.com/canstock1178654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02137" y="3761345"/>
            <a:ext cx="2084388" cy="178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4" name="Text Box 13"/>
          <p:cNvSpPr txBox="1">
            <a:spLocks noChangeArrowheads="1"/>
          </p:cNvSpPr>
          <p:nvPr/>
        </p:nvSpPr>
        <p:spPr bwMode="auto">
          <a:xfrm>
            <a:off x="5643569" y="2933709"/>
            <a:ext cx="3643312" cy="780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4624" indent="-174624">
              <a:lnSpc>
                <a:spcPct val="110000"/>
              </a:lnSpc>
            </a:pPr>
            <a:r>
              <a:rPr lang="en-US" sz="1400" i="1" u="sng" dirty="0" err="1">
                <a:solidFill>
                  <a:srgbClr val="000000"/>
                </a:solidFill>
                <a:latin typeface="Tahoma" pitchFamily="34" charset="0"/>
              </a:rPr>
              <a:t>Informasi</a:t>
            </a:r>
            <a:r>
              <a:rPr lang="en-US" sz="1400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u="sng" dirty="0" err="1">
                <a:solidFill>
                  <a:srgbClr val="000000"/>
                </a:solidFill>
                <a:latin typeface="Tahoma" pitchFamily="34" charset="0"/>
              </a:rPr>
              <a:t>pembelian</a:t>
            </a:r>
            <a:r>
              <a:rPr lang="en-US" sz="1400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u="sng" dirty="0" err="1">
                <a:solidFill>
                  <a:srgbClr val="000000"/>
                </a:solidFill>
                <a:latin typeface="Tahoma" pitchFamily="34" charset="0"/>
              </a:rPr>
              <a:t>harus</a:t>
            </a:r>
            <a:r>
              <a:rPr lang="en-US" sz="1400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u="sng" dirty="0" err="1">
                <a:solidFill>
                  <a:srgbClr val="000000"/>
                </a:solidFill>
                <a:latin typeface="Tahoma" pitchFamily="34" charset="0"/>
              </a:rPr>
              <a:t>jelas</a:t>
            </a:r>
            <a:r>
              <a:rPr lang="en-US" sz="1400" i="1" u="sng" dirty="0">
                <a:solidFill>
                  <a:srgbClr val="000000"/>
                </a:solidFill>
                <a:latin typeface="Tahoma" pitchFamily="34" charset="0"/>
              </a:rPr>
              <a:t> (8.4.3)</a:t>
            </a:r>
            <a:r>
              <a:rPr lang="id-ID" sz="1400" i="1" u="sng" dirty="0">
                <a:solidFill>
                  <a:srgbClr val="000000"/>
                </a:solidFill>
                <a:latin typeface="Tahoma" pitchFamily="34" charset="0"/>
              </a:rPr>
              <a:t>.</a:t>
            </a:r>
          </a:p>
          <a:p>
            <a:pPr marL="174624" indent="-174624">
              <a:lnSpc>
                <a:spcPct val="110000"/>
              </a:lnSpc>
            </a:pPr>
            <a:r>
              <a:rPr lang="id-ID" sz="1400" dirty="0">
                <a:solidFill>
                  <a:srgbClr val="000000"/>
                </a:solidFill>
                <a:latin typeface="Tahoma" pitchFamily="34" charset="0"/>
              </a:rPr>
              <a:t>Persyaratan meliputi : spesifikasi barang/jasa, jumlah &amp; waktu diperlukan</a:t>
            </a:r>
            <a:r>
              <a:rPr lang="en-US" sz="1400" dirty="0">
                <a:solidFill>
                  <a:srgbClr val="000000"/>
                </a:solidFill>
                <a:latin typeface="Tahoma" pitchFamily="34" charset="0"/>
              </a:rPr>
              <a:t> </a:t>
            </a:r>
          </a:p>
        </p:txBody>
      </p:sp>
      <p:sp>
        <p:nvSpPr>
          <p:cNvPr id="89095" name="Text Box 15"/>
          <p:cNvSpPr txBox="1">
            <a:spLocks noChangeArrowheads="1"/>
          </p:cNvSpPr>
          <p:nvPr/>
        </p:nvSpPr>
        <p:spPr bwMode="auto">
          <a:xfrm>
            <a:off x="4250538" y="5507831"/>
            <a:ext cx="2786062" cy="810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4624" indent="-174624">
              <a:lnSpc>
                <a:spcPct val="115000"/>
              </a:lnSpc>
            </a:pPr>
            <a:r>
              <a:rPr lang="en-US" sz="1400" i="1" u="sng" dirty="0" err="1">
                <a:solidFill>
                  <a:srgbClr val="000000"/>
                </a:solidFill>
                <a:latin typeface="Tahoma" pitchFamily="34" charset="0"/>
              </a:rPr>
              <a:t>Pemeriksaan</a:t>
            </a:r>
            <a:r>
              <a:rPr lang="en-US" sz="1400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u="sng" dirty="0" err="1">
                <a:solidFill>
                  <a:srgbClr val="000000"/>
                </a:solidFill>
                <a:latin typeface="Tahoma" pitchFamily="34" charset="0"/>
              </a:rPr>
              <a:t>Produk</a:t>
            </a:r>
            <a:r>
              <a:rPr lang="en-US" sz="1400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u="sng" dirty="0" err="1">
                <a:solidFill>
                  <a:srgbClr val="000000"/>
                </a:solidFill>
                <a:latin typeface="Tahoma" pitchFamily="34" charset="0"/>
              </a:rPr>
              <a:t>harus</a:t>
            </a:r>
            <a:r>
              <a:rPr lang="en-US" sz="1400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u="sng" dirty="0" err="1">
                <a:solidFill>
                  <a:srgbClr val="000000"/>
                </a:solidFill>
                <a:latin typeface="Tahoma" pitchFamily="34" charset="0"/>
              </a:rPr>
              <a:t>menjamin</a:t>
            </a:r>
            <a:r>
              <a:rPr lang="en-US" sz="1400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u="sng" dirty="0" err="1">
                <a:solidFill>
                  <a:srgbClr val="000000"/>
                </a:solidFill>
                <a:latin typeface="Tahoma" pitchFamily="34" charset="0"/>
              </a:rPr>
              <a:t>produk</a:t>
            </a:r>
            <a:r>
              <a:rPr lang="en-US" sz="1400" i="1" u="sng" dirty="0">
                <a:solidFill>
                  <a:srgbClr val="000000"/>
                </a:solidFill>
                <a:latin typeface="Tahoma" pitchFamily="34" charset="0"/>
              </a:rPr>
              <a:t> yang </a:t>
            </a:r>
            <a:endParaRPr lang="id-ID" sz="1400" i="1" u="sng" dirty="0">
              <a:solidFill>
                <a:srgbClr val="000000"/>
              </a:solidFill>
              <a:latin typeface="Tahoma" pitchFamily="34" charset="0"/>
            </a:endParaRPr>
          </a:p>
          <a:p>
            <a:pPr marL="174624" indent="-174624">
              <a:lnSpc>
                <a:spcPct val="115000"/>
              </a:lnSpc>
            </a:pPr>
            <a:r>
              <a:rPr lang="en-US" sz="1400" i="1" u="sng" dirty="0" err="1">
                <a:solidFill>
                  <a:srgbClr val="000000"/>
                </a:solidFill>
                <a:latin typeface="Tahoma" pitchFamily="34" charset="0"/>
              </a:rPr>
              <a:t>dibeli</a:t>
            </a:r>
            <a:r>
              <a:rPr lang="en-US" sz="1400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u="sng" dirty="0" err="1">
                <a:solidFill>
                  <a:srgbClr val="000000"/>
                </a:solidFill>
                <a:latin typeface="Tahoma" pitchFamily="34" charset="0"/>
              </a:rPr>
              <a:t>sesuai</a:t>
            </a:r>
            <a:r>
              <a:rPr lang="en-US" sz="1400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u="sng" dirty="0" err="1">
                <a:solidFill>
                  <a:srgbClr val="000000"/>
                </a:solidFill>
                <a:latin typeface="Tahoma" pitchFamily="34" charset="0"/>
              </a:rPr>
              <a:t>spesifikasi</a:t>
            </a:r>
            <a:r>
              <a:rPr lang="en-US" sz="1400" i="1" u="sng" dirty="0">
                <a:solidFill>
                  <a:srgbClr val="000000"/>
                </a:solidFill>
                <a:latin typeface="Tahoma" pitchFamily="34" charset="0"/>
              </a:rPr>
              <a:t> (8.4.2)</a:t>
            </a:r>
          </a:p>
        </p:txBody>
      </p:sp>
      <p:sp>
        <p:nvSpPr>
          <p:cNvPr id="89096" name="Text Box 11"/>
          <p:cNvSpPr txBox="1">
            <a:spLocks noChangeArrowheads="1"/>
          </p:cNvSpPr>
          <p:nvPr/>
        </p:nvSpPr>
        <p:spPr bwMode="auto">
          <a:xfrm>
            <a:off x="285752" y="2928941"/>
            <a:ext cx="3857625" cy="789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4624" indent="-174624">
              <a:lnSpc>
                <a:spcPct val="110000"/>
              </a:lnSpc>
            </a:pPr>
            <a:r>
              <a:rPr lang="id-ID" sz="1400" i="1" dirty="0">
                <a:solidFill>
                  <a:srgbClr val="000000"/>
                </a:solidFill>
                <a:latin typeface="Tahoma" pitchFamily="34" charset="0"/>
              </a:rPr>
              <a:t>	</a:t>
            </a:r>
            <a:r>
              <a:rPr lang="en-US" sz="1400" i="1" u="sng" dirty="0" err="1">
                <a:solidFill>
                  <a:srgbClr val="000000"/>
                </a:solidFill>
                <a:latin typeface="Tahoma" pitchFamily="34" charset="0"/>
              </a:rPr>
              <a:t>Memilih</a:t>
            </a:r>
            <a:r>
              <a:rPr lang="en-US" sz="1400" i="1" u="sng" dirty="0">
                <a:solidFill>
                  <a:srgbClr val="000000"/>
                </a:solidFill>
                <a:latin typeface="Tahoma" pitchFamily="34" charset="0"/>
              </a:rPr>
              <a:t> supplier </a:t>
            </a:r>
            <a:r>
              <a:rPr lang="en-US" sz="1400" i="1" u="sng" dirty="0" err="1">
                <a:solidFill>
                  <a:srgbClr val="000000"/>
                </a:solidFill>
                <a:latin typeface="Tahoma" pitchFamily="34" charset="0"/>
              </a:rPr>
              <a:t>atas</a:t>
            </a:r>
            <a:r>
              <a:rPr lang="en-US" sz="1400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u="sng" dirty="0" err="1">
                <a:solidFill>
                  <a:srgbClr val="000000"/>
                </a:solidFill>
                <a:latin typeface="Tahoma" pitchFamily="34" charset="0"/>
              </a:rPr>
              <a:t>dasar</a:t>
            </a:r>
            <a:r>
              <a:rPr lang="en-US" sz="1400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u="sng" dirty="0" err="1">
                <a:solidFill>
                  <a:srgbClr val="000000"/>
                </a:solidFill>
                <a:latin typeface="Tahoma" pitchFamily="34" charset="0"/>
              </a:rPr>
              <a:t>kemampuannya</a:t>
            </a:r>
            <a:r>
              <a:rPr lang="en-US" sz="1400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u="sng" dirty="0" err="1">
                <a:solidFill>
                  <a:srgbClr val="000000"/>
                </a:solidFill>
                <a:latin typeface="Tahoma" pitchFamily="34" charset="0"/>
              </a:rPr>
              <a:t>memenuhi</a:t>
            </a:r>
            <a:r>
              <a:rPr lang="en-US" sz="1400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u="sng" dirty="0" err="1">
                <a:solidFill>
                  <a:srgbClr val="000000"/>
                </a:solidFill>
                <a:latin typeface="Tahoma" pitchFamily="34" charset="0"/>
              </a:rPr>
              <a:t>persyaratan</a:t>
            </a:r>
            <a:r>
              <a:rPr lang="en-US" sz="1400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u="sng" dirty="0" err="1">
                <a:solidFill>
                  <a:srgbClr val="000000"/>
                </a:solidFill>
                <a:latin typeface="Tahoma" pitchFamily="34" charset="0"/>
              </a:rPr>
              <a:t>perusahaan</a:t>
            </a:r>
            <a:r>
              <a:rPr lang="en-US" sz="1400" i="1" u="sng" dirty="0">
                <a:solidFill>
                  <a:srgbClr val="000000"/>
                </a:solidFill>
                <a:latin typeface="Tahoma" pitchFamily="34" charset="0"/>
              </a:rPr>
              <a:t>, </a:t>
            </a:r>
            <a:r>
              <a:rPr lang="en-US" sz="1400" i="1" u="sng" dirty="0" err="1">
                <a:solidFill>
                  <a:srgbClr val="000000"/>
                </a:solidFill>
                <a:latin typeface="Tahoma" pitchFamily="34" charset="0"/>
              </a:rPr>
              <a:t>melakukan</a:t>
            </a:r>
            <a:r>
              <a:rPr lang="en-US" sz="1400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u="sng" dirty="0" err="1">
                <a:solidFill>
                  <a:srgbClr val="000000"/>
                </a:solidFill>
              </a:rPr>
              <a:t>evaluasi</a:t>
            </a:r>
            <a:r>
              <a:rPr lang="en-US" sz="1400" i="1" u="sng" dirty="0">
                <a:solidFill>
                  <a:srgbClr val="000000"/>
                </a:solidFill>
              </a:rPr>
              <a:t> &amp; re-</a:t>
            </a:r>
            <a:r>
              <a:rPr lang="en-US" sz="1400" i="1" u="sng" dirty="0" err="1">
                <a:solidFill>
                  <a:srgbClr val="000000"/>
                </a:solidFill>
              </a:rPr>
              <a:t>evaluasi</a:t>
            </a:r>
            <a:r>
              <a:rPr lang="en-US" sz="1400" i="1" u="sng" dirty="0">
                <a:solidFill>
                  <a:srgbClr val="000000"/>
                </a:solidFill>
              </a:rPr>
              <a:t> </a:t>
            </a:r>
            <a:r>
              <a:rPr lang="en-US" sz="1400" i="1" u="sng" dirty="0">
                <a:solidFill>
                  <a:srgbClr val="000000"/>
                </a:solidFill>
                <a:latin typeface="Tahoma" pitchFamily="34" charset="0"/>
              </a:rPr>
              <a:t>(8.4.1)</a:t>
            </a:r>
          </a:p>
        </p:txBody>
      </p:sp>
      <p:sp>
        <p:nvSpPr>
          <p:cNvPr id="89097" name="Rectangle 8"/>
          <p:cNvSpPr>
            <a:spLocks noChangeArrowheads="1"/>
          </p:cNvSpPr>
          <p:nvPr/>
        </p:nvSpPr>
        <p:spPr bwMode="auto">
          <a:xfrm>
            <a:off x="269712" y="249151"/>
            <a:ext cx="9129712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b="1" dirty="0">
                <a:solidFill>
                  <a:srgbClr val="0000FF"/>
                </a:solidFill>
                <a:latin typeface="Trebuchet MS" pitchFamily="34" charset="0"/>
              </a:rPr>
              <a:t>SMM</a:t>
            </a:r>
            <a:r>
              <a:rPr lang="en-US" sz="2215" b="1" dirty="0">
                <a:solidFill>
                  <a:srgbClr val="993300"/>
                </a:solidFill>
                <a:latin typeface="Trebuchet MS" pitchFamily="34" charset="0"/>
              </a:rPr>
              <a:t>  8.4. </a:t>
            </a:r>
            <a:r>
              <a:rPr lang="en-US" sz="2215" b="1" i="1" dirty="0" err="1"/>
              <a:t>Pengendalian</a:t>
            </a:r>
            <a:r>
              <a:rPr lang="en-US" sz="2215" b="1" i="1" dirty="0"/>
              <a:t> Proses </a:t>
            </a:r>
            <a:r>
              <a:rPr lang="en-US" sz="2215" b="1" i="1" dirty="0" err="1"/>
              <a:t>Eksternal</a:t>
            </a:r>
            <a:r>
              <a:rPr lang="en-US" sz="2215" b="1" i="1" dirty="0"/>
              <a:t> </a:t>
            </a:r>
            <a:r>
              <a:rPr lang="en-US" sz="2215" b="1" i="1" dirty="0" err="1"/>
              <a:t>Terkait</a:t>
            </a:r>
            <a:r>
              <a:rPr lang="en-US" sz="2215" b="1" i="1" dirty="0"/>
              <a:t> </a:t>
            </a:r>
            <a:r>
              <a:rPr lang="en-US" sz="2215" b="1" i="1" dirty="0" err="1"/>
              <a:t>Produk</a:t>
            </a:r>
            <a:r>
              <a:rPr lang="en-US" sz="2215" b="1" i="1" dirty="0"/>
              <a:t> </a:t>
            </a:r>
            <a:r>
              <a:rPr lang="en-US" sz="2215" b="1" i="1" dirty="0" err="1"/>
              <a:t>dan</a:t>
            </a:r>
            <a:r>
              <a:rPr lang="en-US" sz="2215" b="1" i="1" dirty="0"/>
              <a:t> </a:t>
            </a:r>
            <a:r>
              <a:rPr lang="en-US" sz="2215" b="1" i="1" dirty="0" err="1"/>
              <a:t>Jasa</a:t>
            </a:r>
            <a:r>
              <a:rPr lang="en-US" sz="2215" b="1" dirty="0">
                <a:solidFill>
                  <a:srgbClr val="993300"/>
                </a:solidFill>
                <a:latin typeface="Trebuchet MS" pitchFamily="34" charset="0"/>
              </a:rPr>
              <a:t> </a:t>
            </a:r>
          </a:p>
        </p:txBody>
      </p:sp>
      <p:sp>
        <p:nvSpPr>
          <p:cNvPr id="16" name="Bent Arrow 15"/>
          <p:cNvSpPr/>
          <p:nvPr/>
        </p:nvSpPr>
        <p:spPr>
          <a:xfrm rot="10800000">
            <a:off x="7286644" y="4000510"/>
            <a:ext cx="1214446" cy="164307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6905"/>
            </a:avLst>
          </a:prstGeom>
          <a:solidFill>
            <a:schemeClr val="tx2"/>
          </a:solidFill>
          <a:scene3d>
            <a:camera prst="perspectiveRelaxedModerately"/>
            <a:lightRig rig="threePt" dir="t"/>
          </a:scene3d>
          <a:sp3d extrusionH="76200" contourW="12700">
            <a:bevelT w="165100" prst="coolSlant"/>
            <a:bevelB w="114300" prst="artDeco"/>
            <a:extrusionClr>
              <a:schemeClr val="tx2"/>
            </a:extrusionClr>
            <a:contourClr>
              <a:schemeClr val="tx2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>
              <a:solidFill>
                <a:schemeClr val="tx1"/>
              </a:solidFill>
            </a:endParaRPr>
          </a:p>
        </p:txBody>
      </p:sp>
      <p:sp>
        <p:nvSpPr>
          <p:cNvPr id="13" name="Striped Right Arrow 12"/>
          <p:cNvSpPr/>
          <p:nvPr/>
        </p:nvSpPr>
        <p:spPr>
          <a:xfrm>
            <a:off x="3643312" y="1928808"/>
            <a:ext cx="1643074" cy="571504"/>
          </a:xfrm>
          <a:prstGeom prst="stripedRightArrow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pic>
        <p:nvPicPr>
          <p:cNvPr id="89102" name="Picture 9" descr="http://us.123rf.com/400wm/400/400/johan2011/johan20111209/johan2011120900030/15508131-business-review-3d-little-human-characters-x2-looking-at-a-report-pie-charts-and-graphs-business-pe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5816" y="1285878"/>
            <a:ext cx="2071687" cy="164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649" name="Picture 1" descr="H:\15508132-business-meeting-3d-kleine-menschliche-figuren-x3-wahrend-der-geschaftszeiten-bewerten-big-screen-bu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0880" y="4143386"/>
            <a:ext cx="1829427" cy="1257294"/>
          </a:xfrm>
          <a:prstGeom prst="rect">
            <a:avLst/>
          </a:prstGeom>
          <a:noFill/>
        </p:spPr>
      </p:pic>
      <p:sp>
        <p:nvSpPr>
          <p:cNvPr id="15" name="Striped Right Arrow 14"/>
          <p:cNvSpPr/>
          <p:nvPr/>
        </p:nvSpPr>
        <p:spPr>
          <a:xfrm rot="10800000">
            <a:off x="2643174" y="4429138"/>
            <a:ext cx="1285885" cy="571504"/>
          </a:xfrm>
          <a:prstGeom prst="stripedRightArrow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17" name="TextBox 16"/>
          <p:cNvSpPr txBox="1"/>
          <p:nvPr/>
        </p:nvSpPr>
        <p:spPr>
          <a:xfrm>
            <a:off x="785786" y="5590783"/>
            <a:ext cx="2071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Evaluasi</a:t>
            </a:r>
            <a:r>
              <a:rPr lang="en-US" sz="1600" dirty="0"/>
              <a:t> Supplier</a:t>
            </a:r>
          </a:p>
        </p:txBody>
      </p:sp>
      <p:sp>
        <p:nvSpPr>
          <p:cNvPr id="18" name="Footer Placeholder 1">
            <a:extLst>
              <a:ext uri="{FF2B5EF4-FFF2-40B4-BE49-F238E27FC236}">
                <a16:creationId xmlns:a16="http://schemas.microsoft.com/office/drawing/2014/main" id="{B0C52F79-B3C3-44C2-A2CF-E9B811C3C5F1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235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63775"/>
            <a:ext cx="9144000" cy="18213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62"/>
          </a:p>
        </p:txBody>
      </p:sp>
      <p:sp>
        <p:nvSpPr>
          <p:cNvPr id="901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6014" y="107151"/>
            <a:ext cx="8141677" cy="1223597"/>
          </a:xfrm>
        </p:spPr>
        <p:txBody>
          <a:bodyPr/>
          <a:lstStyle/>
          <a:p>
            <a:pPr algn="l" eaLnBrk="1" hangingPunct="1"/>
            <a:r>
              <a:rPr lang="en-US" sz="1800" b="1" dirty="0">
                <a:solidFill>
                  <a:srgbClr val="0000FF"/>
                </a:solidFill>
              </a:rPr>
              <a:t>SMM  </a:t>
            </a:r>
            <a:r>
              <a:rPr lang="en-US" sz="3800" dirty="0"/>
              <a:t>8.5 </a:t>
            </a:r>
            <a:r>
              <a:rPr lang="en-US" sz="3800" dirty="0" err="1"/>
              <a:t>Penyediaan</a:t>
            </a:r>
            <a:r>
              <a:rPr lang="en-US" sz="3800" dirty="0"/>
              <a:t> </a:t>
            </a:r>
            <a:r>
              <a:rPr lang="en-US" sz="3800" dirty="0" err="1"/>
              <a:t>Produk</a:t>
            </a:r>
            <a:r>
              <a:rPr lang="en-US" sz="3800" dirty="0"/>
              <a:t> dan </a:t>
            </a:r>
            <a:r>
              <a:rPr lang="en-US" sz="3800" dirty="0" err="1"/>
              <a:t>Jasa</a:t>
            </a:r>
            <a:endParaRPr lang="en-US" sz="3800" dirty="0"/>
          </a:p>
        </p:txBody>
      </p:sp>
      <p:sp>
        <p:nvSpPr>
          <p:cNvPr id="90116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334074" y="1099122"/>
            <a:ext cx="8622323" cy="1515208"/>
          </a:xfrm>
        </p:spPr>
        <p:txBody>
          <a:bodyPr/>
          <a:lstStyle/>
          <a:p>
            <a:pPr marL="449261" indent="-449261">
              <a:lnSpc>
                <a:spcPct val="105000"/>
              </a:lnSpc>
              <a:buNone/>
              <a:tabLst>
                <a:tab pos="449261" algn="l"/>
                <a:tab pos="1349367" algn="l"/>
              </a:tabLst>
            </a:pPr>
            <a:r>
              <a:rPr lang="en-US" sz="2000" i="1" dirty="0"/>
              <a:t>8.5.1  </a:t>
            </a:r>
            <a:r>
              <a:rPr lang="en-US" sz="2000" i="1" dirty="0" err="1"/>
              <a:t>Pengendalian</a:t>
            </a:r>
            <a:r>
              <a:rPr lang="en-US" sz="2000" i="1" dirty="0"/>
              <a:t> </a:t>
            </a:r>
            <a:r>
              <a:rPr lang="en-US" sz="2000" i="1" dirty="0" err="1"/>
              <a:t>Produksi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Penyediaan</a:t>
            </a:r>
            <a:r>
              <a:rPr lang="en-US" sz="2000" i="1" dirty="0"/>
              <a:t> </a:t>
            </a:r>
            <a:r>
              <a:rPr lang="en-US" sz="2000" i="1" dirty="0" err="1"/>
              <a:t>Jasa</a:t>
            </a:r>
            <a:r>
              <a:rPr lang="en-US" sz="2000" i="1" dirty="0"/>
              <a:t>.</a:t>
            </a:r>
          </a:p>
          <a:p>
            <a:pPr marL="449261" indent="-449261">
              <a:lnSpc>
                <a:spcPct val="105000"/>
              </a:lnSpc>
              <a:tabLst>
                <a:tab pos="449261" algn="l"/>
                <a:tab pos="1349367" algn="l"/>
              </a:tabLst>
            </a:pPr>
            <a:r>
              <a:rPr lang="en-US" sz="2000" i="1" dirty="0" err="1"/>
              <a:t>Inti</a:t>
            </a:r>
            <a:r>
              <a:rPr lang="en-US" sz="2000" i="1" dirty="0"/>
              <a:t> </a:t>
            </a:r>
            <a:r>
              <a:rPr lang="en-US" sz="2000" i="1" dirty="0" err="1"/>
              <a:t>dari</a:t>
            </a:r>
            <a:r>
              <a:rPr lang="en-US" sz="2000" i="1" dirty="0"/>
              <a:t> </a:t>
            </a:r>
            <a:r>
              <a:rPr lang="en-US" sz="2000" i="1" dirty="0" err="1"/>
              <a:t>aktivitas</a:t>
            </a:r>
            <a:r>
              <a:rPr lang="en-US" sz="2000" i="1" dirty="0"/>
              <a:t> </a:t>
            </a:r>
            <a:r>
              <a:rPr lang="en-US" sz="2000" i="1" dirty="0" err="1"/>
              <a:t>bagaimana</a:t>
            </a:r>
            <a:r>
              <a:rPr lang="en-US" sz="2000" i="1" dirty="0"/>
              <a:t> </a:t>
            </a:r>
            <a:r>
              <a:rPr lang="en-US" sz="2000" i="1" dirty="0" err="1"/>
              <a:t>produk</a:t>
            </a:r>
            <a:r>
              <a:rPr lang="en-US" sz="2000" i="1" dirty="0"/>
              <a:t>/</a:t>
            </a:r>
            <a:r>
              <a:rPr lang="en-US" sz="2000" i="1" dirty="0" err="1"/>
              <a:t>jasa</a:t>
            </a:r>
            <a:r>
              <a:rPr lang="en-US" sz="2000" i="1" dirty="0"/>
              <a:t> </a:t>
            </a:r>
            <a:r>
              <a:rPr lang="en-US" sz="2000" i="1" dirty="0" err="1"/>
              <a:t>disediakan</a:t>
            </a:r>
            <a:r>
              <a:rPr lang="en-US" sz="2000" i="1" dirty="0"/>
              <a:t> </a:t>
            </a:r>
            <a:r>
              <a:rPr lang="en-US" sz="2000" i="1" dirty="0" err="1"/>
              <a:t>dalam</a:t>
            </a:r>
            <a:r>
              <a:rPr lang="en-US" sz="2000" i="1" dirty="0"/>
              <a:t> </a:t>
            </a:r>
            <a:r>
              <a:rPr lang="en-US" sz="2000" i="1" dirty="0" err="1"/>
              <a:t>kondisi</a:t>
            </a:r>
            <a:r>
              <a:rPr lang="en-US" sz="2000" i="1" dirty="0"/>
              <a:t> </a:t>
            </a:r>
            <a:r>
              <a:rPr lang="en-US" sz="2000" i="1" dirty="0" err="1"/>
              <a:t>terkendali</a:t>
            </a:r>
            <a:endParaRPr lang="en-US" sz="2000" i="1" dirty="0"/>
          </a:p>
        </p:txBody>
      </p:sp>
      <p:sp>
        <p:nvSpPr>
          <p:cNvPr id="90117" name="TextBox 26"/>
          <p:cNvSpPr txBox="1">
            <a:spLocks noChangeArrowheads="1"/>
          </p:cNvSpPr>
          <p:nvPr/>
        </p:nvSpPr>
        <p:spPr bwMode="auto">
          <a:xfrm>
            <a:off x="4741284" y="5810248"/>
            <a:ext cx="317976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dirty="0" err="1">
                <a:latin typeface="Berlin Sans FB" pitchFamily="34" charset="0"/>
              </a:rPr>
              <a:t>Metode</a:t>
            </a:r>
            <a:r>
              <a:rPr lang="en-US" sz="1400" dirty="0">
                <a:latin typeface="Berlin Sans FB" pitchFamily="34" charset="0"/>
              </a:rPr>
              <a:t> Standard </a:t>
            </a:r>
            <a:r>
              <a:rPr lang="en-US" sz="1400" dirty="0" err="1">
                <a:latin typeface="Berlin Sans FB" pitchFamily="34" charset="0"/>
              </a:rPr>
              <a:t>Acuan</a:t>
            </a:r>
            <a:r>
              <a:rPr lang="en-US" sz="1400" dirty="0">
                <a:latin typeface="Berlin Sans FB" pitchFamily="34" charset="0"/>
              </a:rPr>
              <a:t> yang </a:t>
            </a:r>
            <a:r>
              <a:rPr lang="en-US" sz="1400" dirty="0" err="1">
                <a:latin typeface="Berlin Sans FB" pitchFamily="34" charset="0"/>
              </a:rPr>
              <a:t>Jelas</a:t>
            </a:r>
            <a:r>
              <a:rPr lang="en-US" sz="1400" dirty="0">
                <a:latin typeface="Berlin Sans FB" pitchFamily="34" charset="0"/>
              </a:rPr>
              <a:t> 7.5</a:t>
            </a:r>
          </a:p>
          <a:p>
            <a:pPr algn="ctr"/>
            <a:r>
              <a:rPr lang="en-US" sz="1400" dirty="0" err="1">
                <a:latin typeface="Berlin Sans FB" pitchFamily="34" charset="0"/>
              </a:rPr>
              <a:t>Tugas</a:t>
            </a:r>
            <a:r>
              <a:rPr lang="en-US" sz="1400" dirty="0">
                <a:latin typeface="Berlin Sans FB" pitchFamily="34" charset="0"/>
              </a:rPr>
              <a:t> </a:t>
            </a:r>
            <a:r>
              <a:rPr lang="en-US" sz="1400" dirty="0" err="1">
                <a:latin typeface="Berlin Sans FB" pitchFamily="34" charset="0"/>
              </a:rPr>
              <a:t>dan</a:t>
            </a:r>
            <a:r>
              <a:rPr lang="en-US" sz="1400" dirty="0">
                <a:latin typeface="Berlin Sans FB" pitchFamily="34" charset="0"/>
              </a:rPr>
              <a:t> </a:t>
            </a:r>
            <a:r>
              <a:rPr lang="en-US" sz="1400" dirty="0" err="1">
                <a:latin typeface="Berlin Sans FB" pitchFamily="34" charset="0"/>
              </a:rPr>
              <a:t>Tanggung</a:t>
            </a:r>
            <a:r>
              <a:rPr lang="en-US" sz="1400" dirty="0">
                <a:latin typeface="Berlin Sans FB" pitchFamily="34" charset="0"/>
              </a:rPr>
              <a:t> </a:t>
            </a:r>
            <a:r>
              <a:rPr lang="en-US" sz="1400" dirty="0" err="1">
                <a:latin typeface="Berlin Sans FB" pitchFamily="34" charset="0"/>
              </a:rPr>
              <a:t>Jawab</a:t>
            </a:r>
            <a:r>
              <a:rPr lang="en-US" sz="1400" dirty="0">
                <a:latin typeface="Berlin Sans FB" pitchFamily="34" charset="0"/>
              </a:rPr>
              <a:t> 5.3</a:t>
            </a:r>
          </a:p>
        </p:txBody>
      </p:sp>
      <p:sp>
        <p:nvSpPr>
          <p:cNvPr id="90118" name="TextBox 30"/>
          <p:cNvSpPr txBox="1">
            <a:spLocks noChangeArrowheads="1"/>
          </p:cNvSpPr>
          <p:nvPr/>
        </p:nvSpPr>
        <p:spPr bwMode="auto">
          <a:xfrm>
            <a:off x="1156124" y="2958179"/>
            <a:ext cx="2733675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Berlin Sans FB" pitchFamily="34" charset="0"/>
              </a:rPr>
              <a:t>Manusia</a:t>
            </a:r>
            <a:r>
              <a:rPr lang="en-US" sz="1400" dirty="0">
                <a:latin typeface="Berlin Sans FB" pitchFamily="34" charset="0"/>
              </a:rPr>
              <a:t> yang </a:t>
            </a:r>
            <a:r>
              <a:rPr lang="en-US" sz="1400" dirty="0" err="1">
                <a:latin typeface="Berlin Sans FB" pitchFamily="34" charset="0"/>
              </a:rPr>
              <a:t>Kompeten</a:t>
            </a:r>
            <a:r>
              <a:rPr lang="en-US" sz="1400" dirty="0">
                <a:latin typeface="Berlin Sans FB" pitchFamily="34" charset="0"/>
              </a:rPr>
              <a:t> 7.1.2</a:t>
            </a:r>
          </a:p>
        </p:txBody>
      </p:sp>
      <p:sp>
        <p:nvSpPr>
          <p:cNvPr id="90119" name="TextBox 35"/>
          <p:cNvSpPr txBox="1">
            <a:spLocks noChangeArrowheads="1"/>
          </p:cNvSpPr>
          <p:nvPr/>
        </p:nvSpPr>
        <p:spPr bwMode="auto">
          <a:xfrm>
            <a:off x="4455526" y="2786060"/>
            <a:ext cx="22860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dirty="0" err="1">
                <a:latin typeface="Berlin Sans FB" pitchFamily="34" charset="0"/>
              </a:rPr>
              <a:t>Infrastruktur</a:t>
            </a:r>
            <a:r>
              <a:rPr lang="en-US" sz="1400" dirty="0">
                <a:latin typeface="Berlin Sans FB" pitchFamily="34" charset="0"/>
              </a:rPr>
              <a:t> </a:t>
            </a:r>
            <a:r>
              <a:rPr lang="en-US" sz="1400" dirty="0" err="1">
                <a:latin typeface="Berlin Sans FB" pitchFamily="34" charset="0"/>
              </a:rPr>
              <a:t>Gedung</a:t>
            </a:r>
            <a:r>
              <a:rPr lang="en-US" sz="1400" dirty="0">
                <a:latin typeface="Berlin Sans FB" pitchFamily="34" charset="0"/>
              </a:rPr>
              <a:t>, </a:t>
            </a:r>
            <a:r>
              <a:rPr lang="en-US" sz="1400" dirty="0" err="1">
                <a:latin typeface="Berlin Sans FB" pitchFamily="34" charset="0"/>
              </a:rPr>
              <a:t>Mesin</a:t>
            </a:r>
            <a:r>
              <a:rPr lang="en-US" sz="1400" dirty="0">
                <a:latin typeface="Berlin Sans FB" pitchFamily="34" charset="0"/>
              </a:rPr>
              <a:t>, IT yang </a:t>
            </a:r>
            <a:r>
              <a:rPr lang="en-US" sz="1400" dirty="0" err="1">
                <a:latin typeface="Berlin Sans FB" pitchFamily="34" charset="0"/>
              </a:rPr>
              <a:t>baik</a:t>
            </a:r>
            <a:r>
              <a:rPr lang="en-US" sz="1400" dirty="0">
                <a:latin typeface="Berlin Sans FB" pitchFamily="34" charset="0"/>
              </a:rPr>
              <a:t> 7.1.3</a:t>
            </a:r>
          </a:p>
        </p:txBody>
      </p:sp>
      <p:sp>
        <p:nvSpPr>
          <p:cNvPr id="90120" name="TextBox 43"/>
          <p:cNvSpPr txBox="1">
            <a:spLocks noChangeArrowheads="1"/>
          </p:cNvSpPr>
          <p:nvPr/>
        </p:nvSpPr>
        <p:spPr bwMode="auto">
          <a:xfrm>
            <a:off x="2604528" y="5810255"/>
            <a:ext cx="19939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dirty="0">
                <a:latin typeface="Berlin Sans FB" pitchFamily="34" charset="0"/>
              </a:rPr>
              <a:t>Material yang </a:t>
            </a:r>
            <a:r>
              <a:rPr lang="en-US" sz="1400" dirty="0" err="1">
                <a:latin typeface="Berlin Sans FB" pitchFamily="34" charset="0"/>
              </a:rPr>
              <a:t>baik</a:t>
            </a:r>
            <a:r>
              <a:rPr lang="en-US" sz="1400" dirty="0">
                <a:latin typeface="Berlin Sans FB" pitchFamily="34" charset="0"/>
              </a:rPr>
              <a:t> 8.4</a:t>
            </a:r>
          </a:p>
        </p:txBody>
      </p:sp>
      <p:sp>
        <p:nvSpPr>
          <p:cNvPr id="90121" name="TextBox 45"/>
          <p:cNvSpPr txBox="1">
            <a:spLocks noChangeArrowheads="1"/>
          </p:cNvSpPr>
          <p:nvPr/>
        </p:nvSpPr>
        <p:spPr bwMode="auto">
          <a:xfrm>
            <a:off x="574943" y="5808381"/>
            <a:ext cx="189621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Berlin Sans FB" pitchFamily="34" charset="0"/>
              </a:rPr>
              <a:t>Lingkungan</a:t>
            </a:r>
            <a:r>
              <a:rPr lang="en-US" sz="1400" dirty="0">
                <a:latin typeface="Berlin Sans FB" pitchFamily="34" charset="0"/>
              </a:rPr>
              <a:t> </a:t>
            </a:r>
            <a:r>
              <a:rPr lang="en-US" sz="1400" dirty="0" err="1">
                <a:latin typeface="Berlin Sans FB" pitchFamily="34" charset="0"/>
              </a:rPr>
              <a:t>Kerja</a:t>
            </a:r>
            <a:r>
              <a:rPr lang="en-US" sz="1400" dirty="0">
                <a:latin typeface="Berlin Sans FB" pitchFamily="34" charset="0"/>
              </a:rPr>
              <a:t> 7.1.4</a:t>
            </a:r>
          </a:p>
        </p:txBody>
      </p:sp>
      <p:sp>
        <p:nvSpPr>
          <p:cNvPr id="90122" name="TextBox 25"/>
          <p:cNvSpPr txBox="1">
            <a:spLocks noChangeArrowheads="1"/>
          </p:cNvSpPr>
          <p:nvPr/>
        </p:nvSpPr>
        <p:spPr bwMode="auto">
          <a:xfrm>
            <a:off x="6884410" y="4667248"/>
            <a:ext cx="16430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d-ID" sz="1400">
                <a:latin typeface="Gill Sans MT" pitchFamily="34" charset="0"/>
              </a:rPr>
              <a:t>Tooling yang baik (Dies, mold, dll)</a:t>
            </a:r>
            <a:endParaRPr lang="en-US" sz="1400">
              <a:latin typeface="Gill Sans MT" pitchFamily="34" charset="0"/>
            </a:endParaRPr>
          </a:p>
        </p:txBody>
      </p:sp>
      <p:sp>
        <p:nvSpPr>
          <p:cNvPr id="90123" name="Freeform 134"/>
          <p:cNvSpPr>
            <a:spLocks/>
          </p:cNvSpPr>
          <p:nvPr/>
        </p:nvSpPr>
        <p:spPr bwMode="auto">
          <a:xfrm>
            <a:off x="1740907" y="4371977"/>
            <a:ext cx="211138" cy="387350"/>
          </a:xfrm>
          <a:custGeom>
            <a:avLst/>
            <a:gdLst>
              <a:gd name="T0" fmla="*/ 2147483647 w 180"/>
              <a:gd name="T1" fmla="*/ 2147483647 h 444"/>
              <a:gd name="T2" fmla="*/ 2147483647 w 180"/>
              <a:gd name="T3" fmla="*/ 2147483647 h 444"/>
              <a:gd name="T4" fmla="*/ 2147483647 w 180"/>
              <a:gd name="T5" fmla="*/ 2147483647 h 444"/>
              <a:gd name="T6" fmla="*/ 2147483647 w 180"/>
              <a:gd name="T7" fmla="*/ 2147483647 h 444"/>
              <a:gd name="T8" fmla="*/ 2147483647 w 180"/>
              <a:gd name="T9" fmla="*/ 2147483647 h 444"/>
              <a:gd name="T10" fmla="*/ 2147483647 w 180"/>
              <a:gd name="T11" fmla="*/ 2147483647 h 444"/>
              <a:gd name="T12" fmla="*/ 2147483647 w 180"/>
              <a:gd name="T13" fmla="*/ 2147483647 h 444"/>
              <a:gd name="T14" fmla="*/ 2147483647 w 180"/>
              <a:gd name="T15" fmla="*/ 2147483647 h 444"/>
              <a:gd name="T16" fmla="*/ 0 w 180"/>
              <a:gd name="T17" fmla="*/ 0 h 444"/>
              <a:gd name="T18" fmla="*/ 2147483647 w 180"/>
              <a:gd name="T19" fmla="*/ 2147483647 h 444"/>
              <a:gd name="T20" fmla="*/ 2147483647 w 180"/>
              <a:gd name="T21" fmla="*/ 2147483647 h 444"/>
              <a:gd name="T22" fmla="*/ 2147483647 w 180"/>
              <a:gd name="T23" fmla="*/ 2147483647 h 444"/>
              <a:gd name="T24" fmla="*/ 2147483647 w 180"/>
              <a:gd name="T25" fmla="*/ 2147483647 h 4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80"/>
              <a:gd name="T40" fmla="*/ 0 h 444"/>
              <a:gd name="T41" fmla="*/ 180 w 180"/>
              <a:gd name="T42" fmla="*/ 444 h 44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80" h="444">
                <a:moveTo>
                  <a:pt x="180" y="263"/>
                </a:moveTo>
                <a:lnTo>
                  <a:pt x="113" y="345"/>
                </a:lnTo>
                <a:lnTo>
                  <a:pt x="75" y="386"/>
                </a:lnTo>
                <a:lnTo>
                  <a:pt x="18" y="444"/>
                </a:lnTo>
                <a:lnTo>
                  <a:pt x="24" y="372"/>
                </a:lnTo>
                <a:lnTo>
                  <a:pt x="36" y="304"/>
                </a:lnTo>
                <a:lnTo>
                  <a:pt x="45" y="245"/>
                </a:lnTo>
                <a:lnTo>
                  <a:pt x="36" y="175"/>
                </a:lnTo>
                <a:lnTo>
                  <a:pt x="0" y="0"/>
                </a:lnTo>
                <a:lnTo>
                  <a:pt x="67" y="92"/>
                </a:lnTo>
                <a:lnTo>
                  <a:pt x="113" y="140"/>
                </a:lnTo>
                <a:lnTo>
                  <a:pt x="180" y="158"/>
                </a:lnTo>
                <a:lnTo>
                  <a:pt x="180" y="263"/>
                </a:lnTo>
                <a:close/>
              </a:path>
            </a:pathLst>
          </a:cu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215"/>
          </a:p>
        </p:txBody>
      </p:sp>
      <p:grpSp>
        <p:nvGrpSpPr>
          <p:cNvPr id="2" name="Group 112"/>
          <p:cNvGrpSpPr>
            <a:grpSpLocks/>
          </p:cNvGrpSpPr>
          <p:nvPr/>
        </p:nvGrpSpPr>
        <p:grpSpPr bwMode="auto">
          <a:xfrm>
            <a:off x="1097964" y="3425824"/>
            <a:ext cx="7643812" cy="2257425"/>
            <a:chOff x="1809729" y="3544580"/>
            <a:chExt cx="6643734" cy="2257249"/>
          </a:xfrm>
        </p:grpSpPr>
        <p:pic>
          <p:nvPicPr>
            <p:cNvPr id="90164" name="Picture 54" descr="fish bone.jpg"/>
            <p:cNvPicPr>
              <a:picLocks noChangeAspect="1"/>
            </p:cNvPicPr>
            <p:nvPr/>
          </p:nvPicPr>
          <p:blipFill>
            <a:blip r:embed="rId3" cstate="print"/>
            <a:srcRect l="1926" t="24500" r="62521" b="39833"/>
            <a:stretch>
              <a:fillRect/>
            </a:stretch>
          </p:blipFill>
          <p:spPr bwMode="auto">
            <a:xfrm>
              <a:off x="1809729" y="3624099"/>
              <a:ext cx="629715" cy="1557955"/>
            </a:xfrm>
            <a:prstGeom prst="rect">
              <a:avLst/>
            </a:prstGeom>
            <a:solidFill>
              <a:srgbClr val="FFCCFF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90165" name="AutoShape 132"/>
            <p:cNvSpPr>
              <a:spLocks noChangeArrowheads="1"/>
            </p:cNvSpPr>
            <p:nvPr/>
          </p:nvSpPr>
          <p:spPr bwMode="auto">
            <a:xfrm>
              <a:off x="2542831" y="4627321"/>
              <a:ext cx="3947470" cy="83602"/>
            </a:xfrm>
            <a:prstGeom prst="flowChartProcess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 sz="3200">
                <a:ea typeface="ＭＳ Ｐゴシック" charset="-128"/>
              </a:endParaRPr>
            </a:p>
          </p:txBody>
        </p:sp>
        <p:sp>
          <p:nvSpPr>
            <p:cNvPr id="90166" name="Freeform 133"/>
            <p:cNvSpPr>
              <a:spLocks/>
            </p:cNvSpPr>
            <p:nvPr/>
          </p:nvSpPr>
          <p:spPr bwMode="auto">
            <a:xfrm>
              <a:off x="6321123" y="4292914"/>
              <a:ext cx="620317" cy="794217"/>
            </a:xfrm>
            <a:custGeom>
              <a:avLst/>
              <a:gdLst>
                <a:gd name="T0" fmla="*/ 0 w 528"/>
                <a:gd name="T1" fmla="*/ 2147483647 h 1152"/>
                <a:gd name="T2" fmla="*/ 0 w 528"/>
                <a:gd name="T3" fmla="*/ 2147483647 h 1152"/>
                <a:gd name="T4" fmla="*/ 2147483647 w 528"/>
                <a:gd name="T5" fmla="*/ 2147483647 h 1152"/>
                <a:gd name="T6" fmla="*/ 2147483647 w 528"/>
                <a:gd name="T7" fmla="*/ 2147483647 h 1152"/>
                <a:gd name="T8" fmla="*/ 2147483647 w 528"/>
                <a:gd name="T9" fmla="*/ 2147483647 h 1152"/>
                <a:gd name="T10" fmla="*/ 2147483647 w 528"/>
                <a:gd name="T11" fmla="*/ 2147483647 h 1152"/>
                <a:gd name="T12" fmla="*/ 2147483647 w 528"/>
                <a:gd name="T13" fmla="*/ 2147483647 h 1152"/>
                <a:gd name="T14" fmla="*/ 2147483647 w 528"/>
                <a:gd name="T15" fmla="*/ 2147483647 h 1152"/>
                <a:gd name="T16" fmla="*/ 2147483647 w 528"/>
                <a:gd name="T17" fmla="*/ 0 h 1152"/>
                <a:gd name="T18" fmla="*/ 2147483647 w 528"/>
                <a:gd name="T19" fmla="*/ 2147483647 h 1152"/>
                <a:gd name="T20" fmla="*/ 2147483647 w 528"/>
                <a:gd name="T21" fmla="*/ 2147483647 h 1152"/>
                <a:gd name="T22" fmla="*/ 2147483647 w 528"/>
                <a:gd name="T23" fmla="*/ 2147483647 h 1152"/>
                <a:gd name="T24" fmla="*/ 2147483647 w 528"/>
                <a:gd name="T25" fmla="*/ 2147483647 h 1152"/>
                <a:gd name="T26" fmla="*/ 2147483647 w 528"/>
                <a:gd name="T27" fmla="*/ 2147483647 h 1152"/>
                <a:gd name="T28" fmla="*/ 0 w 528"/>
                <a:gd name="T29" fmla="*/ 2147483647 h 115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28"/>
                <a:gd name="T46" fmla="*/ 0 h 1152"/>
                <a:gd name="T47" fmla="*/ 528 w 528"/>
                <a:gd name="T48" fmla="*/ 1152 h 115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28" h="1152">
                  <a:moveTo>
                    <a:pt x="0" y="480"/>
                  </a:moveTo>
                  <a:lnTo>
                    <a:pt x="0" y="624"/>
                  </a:lnTo>
                  <a:lnTo>
                    <a:pt x="105" y="639"/>
                  </a:lnTo>
                  <a:lnTo>
                    <a:pt x="222" y="693"/>
                  </a:lnTo>
                  <a:lnTo>
                    <a:pt x="321" y="765"/>
                  </a:lnTo>
                  <a:lnTo>
                    <a:pt x="402" y="864"/>
                  </a:lnTo>
                  <a:lnTo>
                    <a:pt x="465" y="981"/>
                  </a:lnTo>
                  <a:lnTo>
                    <a:pt x="528" y="1152"/>
                  </a:lnTo>
                  <a:lnTo>
                    <a:pt x="528" y="0"/>
                  </a:lnTo>
                  <a:lnTo>
                    <a:pt x="480" y="144"/>
                  </a:lnTo>
                  <a:lnTo>
                    <a:pt x="429" y="243"/>
                  </a:lnTo>
                  <a:lnTo>
                    <a:pt x="330" y="351"/>
                  </a:lnTo>
                  <a:lnTo>
                    <a:pt x="231" y="414"/>
                  </a:lnTo>
                  <a:lnTo>
                    <a:pt x="105" y="459"/>
                  </a:lnTo>
                  <a:lnTo>
                    <a:pt x="0" y="48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152"/>
            <p:cNvGrpSpPr>
              <a:grpSpLocks/>
            </p:cNvGrpSpPr>
            <p:nvPr/>
          </p:nvGrpSpPr>
          <p:grpSpPr bwMode="auto">
            <a:xfrm>
              <a:off x="6941441" y="3544580"/>
              <a:ext cx="1512022" cy="2257249"/>
              <a:chOff x="4425" y="960"/>
              <a:chExt cx="1287" cy="2592"/>
            </a:xfrm>
          </p:grpSpPr>
          <p:pic>
            <p:nvPicPr>
              <p:cNvPr id="90175" name="Picture 55" descr="fish bone.jpg"/>
              <p:cNvPicPr>
                <a:picLocks noChangeAspect="1"/>
              </p:cNvPicPr>
              <p:nvPr/>
            </p:nvPicPr>
            <p:blipFill>
              <a:blip r:embed="rId3" cstate="print"/>
              <a:srcRect l="42908" t="13628" r="4526" b="23628"/>
              <a:stretch>
                <a:fillRect/>
              </a:stretch>
            </p:blipFill>
            <p:spPr bwMode="auto">
              <a:xfrm>
                <a:off x="4425" y="960"/>
                <a:ext cx="1287" cy="25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0176" name="Oval 154"/>
              <p:cNvSpPr>
                <a:spLocks noChangeArrowheads="1"/>
              </p:cNvSpPr>
              <p:nvPr/>
            </p:nvSpPr>
            <p:spPr bwMode="auto">
              <a:xfrm rot="-551469">
                <a:off x="5040" y="1728"/>
                <a:ext cx="144" cy="336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 sz="3200">
                  <a:ea typeface="ＭＳ Ｐゴシック" charset="-128"/>
                </a:endParaRPr>
              </a:p>
            </p:txBody>
          </p:sp>
          <p:sp>
            <p:nvSpPr>
              <p:cNvPr id="90177" name="Oval 155"/>
              <p:cNvSpPr>
                <a:spLocks noChangeArrowheads="1"/>
              </p:cNvSpPr>
              <p:nvPr/>
            </p:nvSpPr>
            <p:spPr bwMode="auto">
              <a:xfrm rot="-551469">
                <a:off x="5232" y="1728"/>
                <a:ext cx="144" cy="336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 sz="3200">
                  <a:ea typeface="ＭＳ Ｐゴシック" charset="-128"/>
                </a:endParaRPr>
              </a:p>
            </p:txBody>
          </p:sp>
        </p:grpSp>
        <p:grpSp>
          <p:nvGrpSpPr>
            <p:cNvPr id="4" name="Group 54"/>
            <p:cNvGrpSpPr>
              <a:grpSpLocks/>
            </p:cNvGrpSpPr>
            <p:nvPr/>
          </p:nvGrpSpPr>
          <p:grpSpPr bwMode="auto">
            <a:xfrm>
              <a:off x="7881958" y="4246588"/>
              <a:ext cx="97530" cy="267630"/>
              <a:chOff x="7439869" y="2223694"/>
              <a:chExt cx="199467" cy="537834"/>
            </a:xfrm>
          </p:grpSpPr>
          <p:sp>
            <p:nvSpPr>
              <p:cNvPr id="90173" name="Oval 52"/>
              <p:cNvSpPr>
                <a:spLocks noChangeArrowheads="1"/>
              </p:cNvSpPr>
              <p:nvPr/>
            </p:nvSpPr>
            <p:spPr bwMode="auto">
              <a:xfrm rot="-645828">
                <a:off x="7439869" y="2223694"/>
                <a:ext cx="199467" cy="537834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altLang="ja-JP"/>
              </a:p>
            </p:txBody>
          </p:sp>
          <p:sp>
            <p:nvSpPr>
              <p:cNvPr id="90174" name="Freeform 53"/>
              <p:cNvSpPr>
                <a:spLocks/>
              </p:cNvSpPr>
              <p:nvPr/>
            </p:nvSpPr>
            <p:spPr bwMode="auto">
              <a:xfrm>
                <a:off x="7463266" y="2405743"/>
                <a:ext cx="83241" cy="152400"/>
              </a:xfrm>
              <a:custGeom>
                <a:avLst/>
                <a:gdLst>
                  <a:gd name="T0" fmla="*/ 36991 w 83241"/>
                  <a:gd name="T1" fmla="*/ 0 h 152400"/>
                  <a:gd name="T2" fmla="*/ 36991 w 83241"/>
                  <a:gd name="T3" fmla="*/ 0 h 152400"/>
                  <a:gd name="T4" fmla="*/ 26105 w 83241"/>
                  <a:gd name="T5" fmla="*/ 130628 h 152400"/>
                  <a:gd name="T6" fmla="*/ 47877 w 83241"/>
                  <a:gd name="T7" fmla="*/ 152400 h 152400"/>
                  <a:gd name="T8" fmla="*/ 58763 w 83241"/>
                  <a:gd name="T9" fmla="*/ 87086 h 152400"/>
                  <a:gd name="T10" fmla="*/ 47877 w 83241"/>
                  <a:gd name="T11" fmla="*/ 21771 h 152400"/>
                  <a:gd name="T12" fmla="*/ 36991 w 83241"/>
                  <a:gd name="T13" fmla="*/ 0 h 1524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3241"/>
                  <a:gd name="T22" fmla="*/ 0 h 152400"/>
                  <a:gd name="T23" fmla="*/ 83241 w 83241"/>
                  <a:gd name="T24" fmla="*/ 152400 h 1524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3241" h="152400">
                    <a:moveTo>
                      <a:pt x="36991" y="0"/>
                    </a:moveTo>
                    <a:lnTo>
                      <a:pt x="36991" y="0"/>
                    </a:lnTo>
                    <a:cubicBezTo>
                      <a:pt x="26262" y="48280"/>
                      <a:pt x="0" y="87120"/>
                      <a:pt x="26105" y="130628"/>
                    </a:cubicBezTo>
                    <a:cubicBezTo>
                      <a:pt x="31385" y="139429"/>
                      <a:pt x="40620" y="145143"/>
                      <a:pt x="47877" y="152400"/>
                    </a:cubicBezTo>
                    <a:cubicBezTo>
                      <a:pt x="51506" y="130629"/>
                      <a:pt x="53975" y="108632"/>
                      <a:pt x="58763" y="87086"/>
                    </a:cubicBezTo>
                    <a:cubicBezTo>
                      <a:pt x="67445" y="48016"/>
                      <a:pt x="83241" y="57135"/>
                      <a:pt x="47877" y="21771"/>
                    </a:cubicBezTo>
                    <a:cubicBezTo>
                      <a:pt x="45311" y="19205"/>
                      <a:pt x="38805" y="3628"/>
                      <a:pt x="3699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0169" name="Oval 51"/>
            <p:cNvSpPr>
              <a:spLocks noChangeArrowheads="1"/>
            </p:cNvSpPr>
            <p:nvPr/>
          </p:nvSpPr>
          <p:spPr bwMode="auto">
            <a:xfrm rot="-224795">
              <a:off x="7577648" y="4103003"/>
              <a:ext cx="330517" cy="485774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d-ID" altLang="ja-JP"/>
            </a:p>
          </p:txBody>
        </p:sp>
        <p:grpSp>
          <p:nvGrpSpPr>
            <p:cNvPr id="5" name="Group 55"/>
            <p:cNvGrpSpPr>
              <a:grpSpLocks/>
            </p:cNvGrpSpPr>
            <p:nvPr/>
          </p:nvGrpSpPr>
          <p:grpSpPr bwMode="auto">
            <a:xfrm>
              <a:off x="7596206" y="4286256"/>
              <a:ext cx="142876" cy="285752"/>
              <a:chOff x="7439869" y="2223694"/>
              <a:chExt cx="199467" cy="537834"/>
            </a:xfrm>
          </p:grpSpPr>
          <p:sp>
            <p:nvSpPr>
              <p:cNvPr id="90171" name="Oval 78"/>
              <p:cNvSpPr>
                <a:spLocks noChangeArrowheads="1"/>
              </p:cNvSpPr>
              <p:nvPr/>
            </p:nvSpPr>
            <p:spPr bwMode="auto">
              <a:xfrm rot="-645828">
                <a:off x="7439869" y="2223694"/>
                <a:ext cx="199467" cy="537834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altLang="ja-JP"/>
              </a:p>
            </p:txBody>
          </p:sp>
          <p:sp>
            <p:nvSpPr>
              <p:cNvPr id="90172" name="Freeform 79"/>
              <p:cNvSpPr>
                <a:spLocks/>
              </p:cNvSpPr>
              <p:nvPr/>
            </p:nvSpPr>
            <p:spPr bwMode="auto">
              <a:xfrm>
                <a:off x="7463266" y="2405743"/>
                <a:ext cx="83241" cy="152400"/>
              </a:xfrm>
              <a:custGeom>
                <a:avLst/>
                <a:gdLst>
                  <a:gd name="T0" fmla="*/ 36991 w 83241"/>
                  <a:gd name="T1" fmla="*/ 0 h 152400"/>
                  <a:gd name="T2" fmla="*/ 36991 w 83241"/>
                  <a:gd name="T3" fmla="*/ 0 h 152400"/>
                  <a:gd name="T4" fmla="*/ 26105 w 83241"/>
                  <a:gd name="T5" fmla="*/ 130628 h 152400"/>
                  <a:gd name="T6" fmla="*/ 47877 w 83241"/>
                  <a:gd name="T7" fmla="*/ 152400 h 152400"/>
                  <a:gd name="T8" fmla="*/ 58763 w 83241"/>
                  <a:gd name="T9" fmla="*/ 87086 h 152400"/>
                  <a:gd name="T10" fmla="*/ 47877 w 83241"/>
                  <a:gd name="T11" fmla="*/ 21771 h 152400"/>
                  <a:gd name="T12" fmla="*/ 36991 w 83241"/>
                  <a:gd name="T13" fmla="*/ 0 h 1524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3241"/>
                  <a:gd name="T22" fmla="*/ 0 h 152400"/>
                  <a:gd name="T23" fmla="*/ 83241 w 83241"/>
                  <a:gd name="T24" fmla="*/ 152400 h 1524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3241" h="152400">
                    <a:moveTo>
                      <a:pt x="36991" y="0"/>
                    </a:moveTo>
                    <a:lnTo>
                      <a:pt x="36991" y="0"/>
                    </a:lnTo>
                    <a:cubicBezTo>
                      <a:pt x="26262" y="48280"/>
                      <a:pt x="0" y="87120"/>
                      <a:pt x="26105" y="130628"/>
                    </a:cubicBezTo>
                    <a:cubicBezTo>
                      <a:pt x="31385" y="139429"/>
                      <a:pt x="40620" y="145143"/>
                      <a:pt x="47877" y="152400"/>
                    </a:cubicBezTo>
                    <a:cubicBezTo>
                      <a:pt x="51506" y="130629"/>
                      <a:pt x="53975" y="108632"/>
                      <a:pt x="58763" y="87086"/>
                    </a:cubicBezTo>
                    <a:cubicBezTo>
                      <a:pt x="67445" y="48016"/>
                      <a:pt x="83241" y="57135"/>
                      <a:pt x="47877" y="21771"/>
                    </a:cubicBezTo>
                    <a:cubicBezTo>
                      <a:pt x="45311" y="19205"/>
                      <a:pt x="38805" y="3628"/>
                      <a:pt x="3699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90125" name="Straight Arrow Connector 59"/>
          <p:cNvCxnSpPr>
            <a:cxnSpLocks noChangeShapeType="1"/>
          </p:cNvCxnSpPr>
          <p:nvPr/>
        </p:nvCxnSpPr>
        <p:spPr bwMode="auto">
          <a:xfrm rot="16200000" flipH="1">
            <a:off x="4767476" y="3498052"/>
            <a:ext cx="1016000" cy="925512"/>
          </a:xfrm>
          <a:prstGeom prst="straightConnector1">
            <a:avLst/>
          </a:prstGeom>
          <a:noFill/>
          <a:ln w="762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90126" name="Line 187"/>
          <p:cNvSpPr>
            <a:spLocks noChangeShapeType="1"/>
          </p:cNvSpPr>
          <p:nvPr/>
        </p:nvSpPr>
        <p:spPr bwMode="auto">
          <a:xfrm>
            <a:off x="4312659" y="4024308"/>
            <a:ext cx="9255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0127" name="Line 202"/>
          <p:cNvSpPr>
            <a:spLocks noChangeShapeType="1"/>
          </p:cNvSpPr>
          <p:nvPr/>
        </p:nvSpPr>
        <p:spPr bwMode="auto">
          <a:xfrm>
            <a:off x="4526967" y="3667127"/>
            <a:ext cx="236537" cy="3095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0128" name="Text Box 201"/>
          <p:cNvSpPr txBox="1">
            <a:spLocks noChangeArrowheads="1"/>
          </p:cNvSpPr>
          <p:nvPr/>
        </p:nvSpPr>
        <p:spPr bwMode="auto">
          <a:xfrm>
            <a:off x="4380673" y="4095752"/>
            <a:ext cx="784474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ja-JP" sz="923" dirty="0" err="1">
                <a:ea typeface="ＭＳ Ｐゴシック" charset="-128"/>
              </a:rPr>
              <a:t>Kecepatan</a:t>
            </a:r>
            <a:endParaRPr kumimoji="1" lang="ja-JP" altLang="en-US" sz="923" dirty="0">
              <a:ea typeface="ＭＳ Ｐゴシック" charset="-128"/>
            </a:endParaRPr>
          </a:p>
        </p:txBody>
      </p:sp>
      <p:sp>
        <p:nvSpPr>
          <p:cNvPr id="90129" name="Text Box 201"/>
          <p:cNvSpPr txBox="1">
            <a:spLocks noChangeArrowheads="1"/>
          </p:cNvSpPr>
          <p:nvPr/>
        </p:nvSpPr>
        <p:spPr bwMode="auto">
          <a:xfrm>
            <a:off x="5634244" y="3378413"/>
            <a:ext cx="568012" cy="37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ja-JP" sz="923" dirty="0">
                <a:ea typeface="ＭＳ Ｐゴシック" charset="-128"/>
              </a:rPr>
              <a:t>Cycle time</a:t>
            </a:r>
            <a:endParaRPr kumimoji="1" lang="ja-JP" altLang="en-US" sz="923" dirty="0">
              <a:ea typeface="ＭＳ Ｐゴシック" charset="-128"/>
            </a:endParaRPr>
          </a:p>
        </p:txBody>
      </p:sp>
      <p:sp>
        <p:nvSpPr>
          <p:cNvPr id="90130" name="Line 189"/>
          <p:cNvSpPr>
            <a:spLocks noChangeShapeType="1"/>
          </p:cNvSpPr>
          <p:nvPr/>
        </p:nvSpPr>
        <p:spPr bwMode="auto">
          <a:xfrm flipH="1">
            <a:off x="5169901" y="3738558"/>
            <a:ext cx="1143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0131" name="Text Box 201"/>
          <p:cNvSpPr txBox="1">
            <a:spLocks noChangeArrowheads="1"/>
          </p:cNvSpPr>
          <p:nvPr/>
        </p:nvSpPr>
        <p:spPr bwMode="auto">
          <a:xfrm>
            <a:off x="4169782" y="3667123"/>
            <a:ext cx="495300" cy="37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ja-JP" sz="923" dirty="0" err="1">
                <a:ea typeface="ＭＳ Ｐゴシック" charset="-128"/>
              </a:rPr>
              <a:t>Ciycle</a:t>
            </a:r>
            <a:r>
              <a:rPr kumimoji="1" lang="en-US" altLang="ja-JP" sz="923" dirty="0">
                <a:ea typeface="ＭＳ Ｐゴシック" charset="-128"/>
              </a:rPr>
              <a:t> time</a:t>
            </a:r>
            <a:endParaRPr kumimoji="1" lang="ja-JP" altLang="en-US" sz="923" dirty="0">
              <a:ea typeface="ＭＳ Ｐゴシック" charset="-128"/>
            </a:endParaRPr>
          </a:p>
        </p:txBody>
      </p:sp>
      <p:sp>
        <p:nvSpPr>
          <p:cNvPr id="90132" name="Line 202"/>
          <p:cNvSpPr>
            <a:spLocks noChangeShapeType="1"/>
          </p:cNvSpPr>
          <p:nvPr/>
        </p:nvSpPr>
        <p:spPr bwMode="auto">
          <a:xfrm flipH="1">
            <a:off x="5455660" y="3381377"/>
            <a:ext cx="263525" cy="3095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0133" name="Text Box 201"/>
          <p:cNvSpPr txBox="1">
            <a:spLocks noChangeArrowheads="1"/>
          </p:cNvSpPr>
          <p:nvPr/>
        </p:nvSpPr>
        <p:spPr bwMode="auto">
          <a:xfrm>
            <a:off x="5527089" y="3810002"/>
            <a:ext cx="709612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ja-JP" sz="923" dirty="0" err="1">
                <a:ea typeface="ＭＳ Ｐゴシック" charset="-128"/>
              </a:rPr>
              <a:t>Kecepatan</a:t>
            </a:r>
            <a:endParaRPr kumimoji="1" lang="ja-JP" altLang="en-US" sz="923" dirty="0">
              <a:ea typeface="ＭＳ Ｐゴシック" charset="-128"/>
            </a:endParaRPr>
          </a:p>
        </p:txBody>
      </p:sp>
      <p:cxnSp>
        <p:nvCxnSpPr>
          <p:cNvPr id="90134" name="Straight Arrow Connector 59"/>
          <p:cNvCxnSpPr>
            <a:cxnSpLocks noChangeShapeType="1"/>
          </p:cNvCxnSpPr>
          <p:nvPr/>
        </p:nvCxnSpPr>
        <p:spPr bwMode="auto">
          <a:xfrm rot="16200000" flipH="1">
            <a:off x="2552914" y="3498060"/>
            <a:ext cx="1016000" cy="925513"/>
          </a:xfrm>
          <a:prstGeom prst="straightConnector1">
            <a:avLst/>
          </a:prstGeom>
          <a:noFill/>
          <a:ln w="762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90135" name="Line 187"/>
          <p:cNvSpPr>
            <a:spLocks noChangeShapeType="1"/>
          </p:cNvSpPr>
          <p:nvPr/>
        </p:nvSpPr>
        <p:spPr bwMode="auto">
          <a:xfrm>
            <a:off x="2098089" y="4024308"/>
            <a:ext cx="9255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0136" name="Line 202"/>
          <p:cNvSpPr>
            <a:spLocks noChangeShapeType="1"/>
          </p:cNvSpPr>
          <p:nvPr/>
        </p:nvSpPr>
        <p:spPr bwMode="auto">
          <a:xfrm>
            <a:off x="2312401" y="3667127"/>
            <a:ext cx="236538" cy="3095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0137" name="Text Box 201"/>
          <p:cNvSpPr txBox="1">
            <a:spLocks noChangeArrowheads="1"/>
          </p:cNvSpPr>
          <p:nvPr/>
        </p:nvSpPr>
        <p:spPr bwMode="auto">
          <a:xfrm>
            <a:off x="2098091" y="4095752"/>
            <a:ext cx="852487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923">
                <a:ea typeface="ＭＳ Ｐゴシック" charset="-128"/>
              </a:rPr>
              <a:t>kemampuan</a:t>
            </a:r>
            <a:endParaRPr kumimoji="1" lang="ja-JP" altLang="en-US" sz="923">
              <a:ea typeface="ＭＳ Ｐゴシック" charset="-128"/>
            </a:endParaRPr>
          </a:p>
        </p:txBody>
      </p:sp>
      <p:sp>
        <p:nvSpPr>
          <p:cNvPr id="90138" name="Text Box 201"/>
          <p:cNvSpPr txBox="1">
            <a:spLocks noChangeArrowheads="1"/>
          </p:cNvSpPr>
          <p:nvPr/>
        </p:nvSpPr>
        <p:spPr bwMode="auto">
          <a:xfrm>
            <a:off x="3375560" y="3309940"/>
            <a:ext cx="973135" cy="37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923" dirty="0">
                <a:ea typeface="ＭＳ Ｐゴシック" charset="-128"/>
              </a:rPr>
              <a:t>Tanggung jawab kurang</a:t>
            </a:r>
            <a:endParaRPr kumimoji="1" lang="ja-JP" altLang="en-US" sz="923" dirty="0">
              <a:ea typeface="ＭＳ Ｐゴシック" charset="-128"/>
            </a:endParaRPr>
          </a:p>
        </p:txBody>
      </p:sp>
      <p:sp>
        <p:nvSpPr>
          <p:cNvPr id="90139" name="Line 189"/>
          <p:cNvSpPr>
            <a:spLocks noChangeShapeType="1"/>
          </p:cNvSpPr>
          <p:nvPr/>
        </p:nvSpPr>
        <p:spPr bwMode="auto">
          <a:xfrm flipH="1">
            <a:off x="2955339" y="3738558"/>
            <a:ext cx="1143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0140" name="Text Box 201"/>
          <p:cNvSpPr txBox="1">
            <a:spLocks noChangeArrowheads="1"/>
          </p:cNvSpPr>
          <p:nvPr/>
        </p:nvSpPr>
        <p:spPr bwMode="auto">
          <a:xfrm>
            <a:off x="1505206" y="3488467"/>
            <a:ext cx="950913" cy="37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923" dirty="0">
                <a:ea typeface="ＭＳ Ｐゴシック" charset="-128"/>
              </a:rPr>
              <a:t>Pengetahuan kurang</a:t>
            </a:r>
            <a:endParaRPr kumimoji="1" lang="ja-JP" altLang="en-US" sz="923" dirty="0">
              <a:ea typeface="ＭＳ Ｐゴシック" charset="-128"/>
            </a:endParaRPr>
          </a:p>
        </p:txBody>
      </p:sp>
      <p:sp>
        <p:nvSpPr>
          <p:cNvPr id="90141" name="Line 202"/>
          <p:cNvSpPr>
            <a:spLocks noChangeShapeType="1"/>
          </p:cNvSpPr>
          <p:nvPr/>
        </p:nvSpPr>
        <p:spPr bwMode="auto">
          <a:xfrm flipH="1">
            <a:off x="3241098" y="3381377"/>
            <a:ext cx="263525" cy="3095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0142" name="Text Box 201"/>
          <p:cNvSpPr txBox="1">
            <a:spLocks noChangeArrowheads="1"/>
          </p:cNvSpPr>
          <p:nvPr/>
        </p:nvSpPr>
        <p:spPr bwMode="auto">
          <a:xfrm>
            <a:off x="3176153" y="3810002"/>
            <a:ext cx="874381" cy="241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969" dirty="0">
                <a:ea typeface="ＭＳ Ｐゴシック" charset="-128"/>
              </a:rPr>
              <a:t>Kesadaran</a:t>
            </a:r>
            <a:endParaRPr kumimoji="1" lang="ja-JP" altLang="en-US" sz="969" dirty="0">
              <a:ea typeface="ＭＳ Ｐゴシック" charset="-128"/>
            </a:endParaRPr>
          </a:p>
        </p:txBody>
      </p:sp>
      <p:cxnSp>
        <p:nvCxnSpPr>
          <p:cNvPr id="90143" name="Straight Arrow Connector 59"/>
          <p:cNvCxnSpPr>
            <a:cxnSpLocks noChangeShapeType="1"/>
          </p:cNvCxnSpPr>
          <p:nvPr/>
        </p:nvCxnSpPr>
        <p:spPr bwMode="auto">
          <a:xfrm rot="5400000" flipH="1" flipV="1">
            <a:off x="5205628" y="4702967"/>
            <a:ext cx="1000125" cy="928687"/>
          </a:xfrm>
          <a:prstGeom prst="straightConnector1">
            <a:avLst/>
          </a:prstGeom>
          <a:noFill/>
          <a:ln w="762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90144" name="Line 187"/>
          <p:cNvSpPr>
            <a:spLocks noChangeShapeType="1"/>
          </p:cNvSpPr>
          <p:nvPr/>
        </p:nvSpPr>
        <p:spPr bwMode="auto">
          <a:xfrm>
            <a:off x="4744460" y="5024433"/>
            <a:ext cx="9255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0145" name="Line 202"/>
          <p:cNvSpPr>
            <a:spLocks noChangeShapeType="1"/>
          </p:cNvSpPr>
          <p:nvPr/>
        </p:nvSpPr>
        <p:spPr bwMode="auto">
          <a:xfrm>
            <a:off x="4958766" y="4667252"/>
            <a:ext cx="236537" cy="3095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0146" name="Text Box 201"/>
          <p:cNvSpPr txBox="1">
            <a:spLocks noChangeArrowheads="1"/>
          </p:cNvSpPr>
          <p:nvPr/>
        </p:nvSpPr>
        <p:spPr bwMode="auto">
          <a:xfrm>
            <a:off x="4887334" y="5095877"/>
            <a:ext cx="709613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923" dirty="0">
                <a:ea typeface="ＭＳ Ｐゴシック" charset="-128"/>
              </a:rPr>
              <a:t>Cara Kerja</a:t>
            </a:r>
            <a:endParaRPr kumimoji="1" lang="ja-JP" altLang="en-US" sz="923" dirty="0">
              <a:ea typeface="ＭＳ Ｐゴシック" charset="-128"/>
            </a:endParaRPr>
          </a:p>
        </p:txBody>
      </p:sp>
      <p:sp>
        <p:nvSpPr>
          <p:cNvPr id="90147" name="Text Box 201"/>
          <p:cNvSpPr txBox="1">
            <a:spLocks noChangeArrowheads="1"/>
          </p:cNvSpPr>
          <p:nvPr/>
        </p:nvSpPr>
        <p:spPr bwMode="auto">
          <a:xfrm>
            <a:off x="6098589" y="5043490"/>
            <a:ext cx="785812" cy="37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923" dirty="0">
                <a:ea typeface="ＭＳ Ｐゴシック" charset="-128"/>
              </a:rPr>
              <a:t>Job set up verification</a:t>
            </a:r>
            <a:endParaRPr kumimoji="1" lang="ja-JP" altLang="en-US" sz="923" dirty="0">
              <a:ea typeface="ＭＳ Ｐゴシック" charset="-128"/>
            </a:endParaRPr>
          </a:p>
        </p:txBody>
      </p:sp>
      <p:sp>
        <p:nvSpPr>
          <p:cNvPr id="90148" name="Line 189"/>
          <p:cNvSpPr>
            <a:spLocks noChangeShapeType="1"/>
          </p:cNvSpPr>
          <p:nvPr/>
        </p:nvSpPr>
        <p:spPr bwMode="auto">
          <a:xfrm flipH="1">
            <a:off x="5669964" y="5472108"/>
            <a:ext cx="1143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0149" name="Text Box 201"/>
          <p:cNvSpPr txBox="1">
            <a:spLocks noChangeArrowheads="1"/>
          </p:cNvSpPr>
          <p:nvPr/>
        </p:nvSpPr>
        <p:spPr bwMode="auto">
          <a:xfrm>
            <a:off x="4501578" y="4667248"/>
            <a:ext cx="595304" cy="37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923" dirty="0">
                <a:ea typeface="ＭＳ Ｐゴシック" charset="-128"/>
              </a:rPr>
              <a:t>Terburu-buru</a:t>
            </a:r>
            <a:endParaRPr kumimoji="1" lang="ja-JP" altLang="en-US" sz="923" dirty="0">
              <a:ea typeface="ＭＳ Ｐゴシック" charset="-128"/>
            </a:endParaRPr>
          </a:p>
        </p:txBody>
      </p:sp>
      <p:sp>
        <p:nvSpPr>
          <p:cNvPr id="90150" name="Line 202"/>
          <p:cNvSpPr>
            <a:spLocks noChangeShapeType="1"/>
          </p:cNvSpPr>
          <p:nvPr/>
        </p:nvSpPr>
        <p:spPr bwMode="auto">
          <a:xfrm flipH="1">
            <a:off x="5955722" y="5114927"/>
            <a:ext cx="263525" cy="3095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0151" name="Text Box 201"/>
          <p:cNvSpPr txBox="1">
            <a:spLocks noChangeArrowheads="1"/>
          </p:cNvSpPr>
          <p:nvPr/>
        </p:nvSpPr>
        <p:spPr bwMode="auto">
          <a:xfrm>
            <a:off x="6027160" y="5453064"/>
            <a:ext cx="709613" cy="37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923" dirty="0">
                <a:ea typeface="ＭＳ Ｐゴシック" charset="-128"/>
              </a:rPr>
              <a:t>Cara setting</a:t>
            </a:r>
            <a:endParaRPr kumimoji="1" lang="ja-JP" altLang="en-US" sz="923" dirty="0">
              <a:ea typeface="ＭＳ Ｐゴシック" charset="-128"/>
            </a:endParaRPr>
          </a:p>
        </p:txBody>
      </p:sp>
      <p:cxnSp>
        <p:nvCxnSpPr>
          <p:cNvPr id="90152" name="Straight Arrow Connector 59"/>
          <p:cNvCxnSpPr>
            <a:cxnSpLocks noChangeShapeType="1"/>
          </p:cNvCxnSpPr>
          <p:nvPr/>
        </p:nvCxnSpPr>
        <p:spPr bwMode="auto">
          <a:xfrm rot="5400000" flipH="1" flipV="1">
            <a:off x="3491128" y="4702967"/>
            <a:ext cx="1000125" cy="928687"/>
          </a:xfrm>
          <a:prstGeom prst="straightConnector1">
            <a:avLst/>
          </a:prstGeom>
          <a:noFill/>
          <a:ln w="762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90153" name="Line 187"/>
          <p:cNvSpPr>
            <a:spLocks noChangeShapeType="1"/>
          </p:cNvSpPr>
          <p:nvPr/>
        </p:nvSpPr>
        <p:spPr bwMode="auto">
          <a:xfrm>
            <a:off x="3029960" y="5024433"/>
            <a:ext cx="9255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215"/>
          </a:p>
        </p:txBody>
      </p:sp>
      <p:sp>
        <p:nvSpPr>
          <p:cNvPr id="90154" name="Text Box 201"/>
          <p:cNvSpPr txBox="1">
            <a:spLocks noChangeArrowheads="1"/>
          </p:cNvSpPr>
          <p:nvPr/>
        </p:nvSpPr>
        <p:spPr bwMode="auto">
          <a:xfrm>
            <a:off x="2915660" y="5262382"/>
            <a:ext cx="709612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923" dirty="0">
                <a:ea typeface="ＭＳ Ｐゴシック" charset="-128"/>
              </a:rPr>
              <a:t>Bahan</a:t>
            </a:r>
            <a:endParaRPr kumimoji="1" lang="ja-JP" altLang="en-US" sz="923" dirty="0">
              <a:ea typeface="ＭＳ Ｐゴシック" charset="-128"/>
            </a:endParaRPr>
          </a:p>
        </p:txBody>
      </p:sp>
      <p:sp>
        <p:nvSpPr>
          <p:cNvPr id="90155" name="Text Box 201"/>
          <p:cNvSpPr txBox="1">
            <a:spLocks noChangeArrowheads="1"/>
          </p:cNvSpPr>
          <p:nvPr/>
        </p:nvSpPr>
        <p:spPr bwMode="auto">
          <a:xfrm>
            <a:off x="3026784" y="4737103"/>
            <a:ext cx="785813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923">
                <a:ea typeface="ＭＳ Ｐゴシック" charset="-128"/>
              </a:rPr>
              <a:t>Suplier</a:t>
            </a:r>
            <a:endParaRPr kumimoji="1" lang="ja-JP" altLang="en-US" sz="923">
              <a:ea typeface="ＭＳ Ｐゴシック" charset="-128"/>
            </a:endParaRPr>
          </a:p>
        </p:txBody>
      </p:sp>
      <p:sp>
        <p:nvSpPr>
          <p:cNvPr id="90156" name="Line 202"/>
          <p:cNvSpPr>
            <a:spLocks noChangeShapeType="1"/>
          </p:cNvSpPr>
          <p:nvPr/>
        </p:nvSpPr>
        <p:spPr bwMode="auto">
          <a:xfrm flipV="1">
            <a:off x="3312529" y="5095877"/>
            <a:ext cx="214313" cy="2143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215"/>
          </a:p>
        </p:txBody>
      </p:sp>
      <p:sp>
        <p:nvSpPr>
          <p:cNvPr id="90157" name="Text Box 201"/>
          <p:cNvSpPr txBox="1">
            <a:spLocks noChangeArrowheads="1"/>
          </p:cNvSpPr>
          <p:nvPr/>
        </p:nvSpPr>
        <p:spPr bwMode="auto">
          <a:xfrm>
            <a:off x="2677683" y="5062871"/>
            <a:ext cx="638175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923" dirty="0">
                <a:ea typeface="ＭＳ Ｐゴシック" charset="-128"/>
              </a:rPr>
              <a:t>Outspec</a:t>
            </a:r>
            <a:endParaRPr kumimoji="1" lang="ja-JP" altLang="en-US" sz="923" dirty="0">
              <a:ea typeface="ＭＳ Ｐゴシック" charset="-128"/>
            </a:endParaRPr>
          </a:p>
        </p:txBody>
      </p:sp>
      <p:cxnSp>
        <p:nvCxnSpPr>
          <p:cNvPr id="90158" name="Straight Arrow Connector 59"/>
          <p:cNvCxnSpPr>
            <a:cxnSpLocks noChangeShapeType="1"/>
          </p:cNvCxnSpPr>
          <p:nvPr/>
        </p:nvCxnSpPr>
        <p:spPr bwMode="auto">
          <a:xfrm rot="5400000" flipH="1" flipV="1">
            <a:off x="1705190" y="4702971"/>
            <a:ext cx="1000125" cy="928688"/>
          </a:xfrm>
          <a:prstGeom prst="straightConnector1">
            <a:avLst/>
          </a:prstGeom>
          <a:noFill/>
          <a:ln w="762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90159" name="Line 187"/>
          <p:cNvSpPr>
            <a:spLocks noChangeShapeType="1"/>
          </p:cNvSpPr>
          <p:nvPr/>
        </p:nvSpPr>
        <p:spPr bwMode="auto">
          <a:xfrm>
            <a:off x="1169410" y="5095871"/>
            <a:ext cx="9255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215"/>
          </a:p>
        </p:txBody>
      </p:sp>
      <p:sp>
        <p:nvSpPr>
          <p:cNvPr id="90160" name="Text Box 201"/>
          <p:cNvSpPr txBox="1">
            <a:spLocks noChangeArrowheads="1"/>
          </p:cNvSpPr>
          <p:nvPr/>
        </p:nvSpPr>
        <p:spPr bwMode="auto">
          <a:xfrm>
            <a:off x="883660" y="5095877"/>
            <a:ext cx="785813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923" dirty="0">
                <a:ea typeface="ＭＳ Ｐゴシック" charset="-128"/>
              </a:rPr>
              <a:t>Area Kerja</a:t>
            </a:r>
            <a:endParaRPr kumimoji="1" lang="ja-JP" altLang="en-US" sz="923" dirty="0">
              <a:ea typeface="ＭＳ Ｐゴシック" charset="-128"/>
            </a:endParaRPr>
          </a:p>
        </p:txBody>
      </p:sp>
      <p:sp>
        <p:nvSpPr>
          <p:cNvPr id="90161" name="Line 202"/>
          <p:cNvSpPr>
            <a:spLocks noChangeShapeType="1"/>
          </p:cNvSpPr>
          <p:nvPr/>
        </p:nvSpPr>
        <p:spPr bwMode="auto">
          <a:xfrm flipV="1">
            <a:off x="1451979" y="5167311"/>
            <a:ext cx="214313" cy="2143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215"/>
          </a:p>
        </p:txBody>
      </p:sp>
      <p:sp>
        <p:nvSpPr>
          <p:cNvPr id="90162" name="Text Box 201"/>
          <p:cNvSpPr txBox="1">
            <a:spLocks noChangeArrowheads="1"/>
          </p:cNvSpPr>
          <p:nvPr/>
        </p:nvSpPr>
        <p:spPr bwMode="auto">
          <a:xfrm>
            <a:off x="1102729" y="5380040"/>
            <a:ext cx="638175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923" dirty="0">
                <a:ea typeface="ＭＳ Ｐゴシック" charset="-128"/>
              </a:rPr>
              <a:t>Kotor</a:t>
            </a:r>
            <a:endParaRPr kumimoji="1" lang="ja-JP" altLang="en-US" sz="923" dirty="0">
              <a:ea typeface="ＭＳ Ｐゴシック" charset="-128"/>
            </a:endParaRPr>
          </a:p>
        </p:txBody>
      </p:sp>
      <p:sp>
        <p:nvSpPr>
          <p:cNvPr id="150" name="Cloud Callout 149"/>
          <p:cNvSpPr/>
          <p:nvPr/>
        </p:nvSpPr>
        <p:spPr>
          <a:xfrm>
            <a:off x="6884401" y="2289674"/>
            <a:ext cx="2286306" cy="1062394"/>
          </a:xfrm>
          <a:prstGeom prst="cloudCallout">
            <a:avLst>
              <a:gd name="adj1" fmla="val -5949"/>
              <a:gd name="adj2" fmla="val 7682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1500" dirty="0">
                <a:solidFill>
                  <a:srgbClr val="0000FF"/>
                </a:solidFill>
              </a:rPr>
              <a:t>Jika semua terkendali, Produk Pasti OK</a:t>
            </a:r>
            <a:r>
              <a:rPr lang="en-US" sz="1500" dirty="0">
                <a:solidFill>
                  <a:srgbClr val="0000FF"/>
                </a:solidFill>
              </a:rPr>
              <a:t> </a:t>
            </a:r>
            <a:endParaRPr lang="id-ID" sz="1500" dirty="0">
              <a:solidFill>
                <a:srgbClr val="0000FF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-14355" y="2166090"/>
            <a:ext cx="69532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ooter Placeholder 1">
            <a:extLst>
              <a:ext uri="{FF2B5EF4-FFF2-40B4-BE49-F238E27FC236}">
                <a16:creationId xmlns:a16="http://schemas.microsoft.com/office/drawing/2014/main" id="{BBF5F411-AD68-4641-91F8-EFB396479CF7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6335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42721" y="432333"/>
            <a:ext cx="6522967" cy="1022838"/>
          </a:xfrm>
          <a:noFill/>
          <a:ln>
            <a:noFill/>
          </a:ln>
        </p:spPr>
        <p:txBody>
          <a:bodyPr>
            <a:normAutofit/>
          </a:bodyPr>
          <a:lstStyle/>
          <a:p>
            <a:pPr indent="310669"/>
            <a:r>
              <a:rPr lang="en-US" sz="1800" b="1" dirty="0">
                <a:solidFill>
                  <a:srgbClr val="0000FF"/>
                </a:solidFill>
              </a:rPr>
              <a:t>SMM  </a:t>
            </a:r>
            <a:r>
              <a:rPr lang="en-US" sz="2954" dirty="0"/>
              <a:t>8.5.2 </a:t>
            </a:r>
            <a:r>
              <a:rPr lang="en-US" sz="2954" dirty="0" err="1"/>
              <a:t>Identifikasi</a:t>
            </a:r>
            <a:r>
              <a:rPr lang="en-US" sz="2954" dirty="0"/>
              <a:t> dan </a:t>
            </a:r>
            <a:r>
              <a:rPr lang="en-US" sz="2954" dirty="0" err="1"/>
              <a:t>Mampu</a:t>
            </a:r>
            <a:r>
              <a:rPr lang="en-US" sz="2954" dirty="0"/>
              <a:t> </a:t>
            </a:r>
            <a:r>
              <a:rPr lang="en-US" sz="2954" dirty="0" err="1"/>
              <a:t>Telusur</a:t>
            </a:r>
            <a:r>
              <a:rPr lang="en-US" sz="2954" dirty="0"/>
              <a:t> </a:t>
            </a:r>
          </a:p>
        </p:txBody>
      </p:sp>
      <p:sp>
        <p:nvSpPr>
          <p:cNvPr id="93188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2621039" y="1657355"/>
            <a:ext cx="6522966" cy="4642338"/>
          </a:xfrm>
        </p:spPr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  <a:spcBef>
                <a:spcPct val="15000"/>
              </a:spcBef>
            </a:pPr>
            <a:r>
              <a:rPr lang="en-US" sz="2000" i="1" dirty="0" err="1"/>
              <a:t>Identifikasi</a:t>
            </a:r>
            <a:r>
              <a:rPr lang="en-US" sz="2000" i="1" dirty="0"/>
              <a:t> status </a:t>
            </a:r>
            <a:r>
              <a:rPr lang="en-US" sz="2000" i="1" dirty="0" err="1"/>
              <a:t>produk</a:t>
            </a:r>
            <a:r>
              <a:rPr lang="en-US" sz="2000" i="1" dirty="0"/>
              <a:t> </a:t>
            </a:r>
            <a:r>
              <a:rPr lang="en-US" sz="2000" i="1" dirty="0" err="1"/>
              <a:t>sepanjang</a:t>
            </a:r>
            <a:r>
              <a:rPr lang="en-US" sz="2000" i="1" dirty="0"/>
              <a:t> </a:t>
            </a:r>
            <a:r>
              <a:rPr lang="en-US" sz="2000" i="1" dirty="0" err="1"/>
              <a:t>realisasi</a:t>
            </a:r>
            <a:r>
              <a:rPr lang="en-US" sz="2000" i="1" dirty="0"/>
              <a:t> </a:t>
            </a:r>
            <a:r>
              <a:rPr lang="en-US" sz="2000" i="1" dirty="0" err="1"/>
              <a:t>produk</a:t>
            </a:r>
            <a:r>
              <a:rPr lang="en-US" sz="2000" dirty="0"/>
              <a:t> : Status OK, NG, Pending</a:t>
            </a:r>
            <a:r>
              <a:rPr lang="en-US" sz="2000" i="1" dirty="0"/>
              <a:t>, </a:t>
            </a:r>
          </a:p>
          <a:p>
            <a:pPr eaLnBrk="1" hangingPunct="1">
              <a:lnSpc>
                <a:spcPct val="110000"/>
              </a:lnSpc>
              <a:spcBef>
                <a:spcPct val="15000"/>
              </a:spcBef>
            </a:pPr>
            <a:r>
              <a:rPr lang="en-US" sz="2000" i="1" dirty="0" err="1"/>
              <a:t>Identifikasi</a:t>
            </a:r>
            <a:r>
              <a:rPr lang="en-US" sz="2000" i="1" dirty="0"/>
              <a:t> </a:t>
            </a: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menghindari</a:t>
            </a:r>
            <a:r>
              <a:rPr lang="en-US" sz="2000" i="1" dirty="0"/>
              <a:t> </a:t>
            </a:r>
            <a:r>
              <a:rPr lang="en-US" sz="2000" i="1" dirty="0" err="1"/>
              <a:t>kesalahan</a:t>
            </a:r>
            <a:r>
              <a:rPr lang="en-US" sz="2000" i="1" dirty="0"/>
              <a:t> </a:t>
            </a:r>
            <a:r>
              <a:rPr lang="en-US" sz="2000" i="1" dirty="0" err="1"/>
              <a:t>pengambilan</a:t>
            </a:r>
            <a:r>
              <a:rPr lang="en-US" sz="2000" i="1" dirty="0"/>
              <a:t> part: </a:t>
            </a:r>
            <a:r>
              <a:rPr lang="en-US" sz="2000" dirty="0" err="1"/>
              <a:t>Jenis</a:t>
            </a:r>
            <a:r>
              <a:rPr lang="en-US" sz="2000" dirty="0"/>
              <a:t> </a:t>
            </a:r>
            <a:r>
              <a:rPr lang="en-US" sz="2000" dirty="0" err="1"/>
              <a:t>Produk</a:t>
            </a:r>
            <a:r>
              <a:rPr lang="en-US" sz="2000" dirty="0"/>
              <a:t>/Services, No. Model, No. Part, Labelling/Barcode, No </a:t>
            </a:r>
            <a:r>
              <a:rPr lang="en-US" sz="2000" dirty="0" err="1"/>
              <a:t>Kontainer</a:t>
            </a:r>
            <a:r>
              <a:rPr lang="en-US" sz="2000" dirty="0"/>
              <a:t>, </a:t>
            </a:r>
            <a:r>
              <a:rPr lang="en-US" sz="2000" dirty="0" err="1"/>
              <a:t>tanggal</a:t>
            </a:r>
            <a:r>
              <a:rPr lang="en-US" sz="2000" dirty="0"/>
              <a:t> </a:t>
            </a:r>
            <a:r>
              <a:rPr lang="en-US" sz="2000" dirty="0" err="1"/>
              <a:t>terima</a:t>
            </a:r>
            <a:r>
              <a:rPr lang="en-US" sz="2000" dirty="0"/>
              <a:t>, </a:t>
            </a:r>
          </a:p>
          <a:p>
            <a:pPr eaLnBrk="1" hangingPunct="1">
              <a:lnSpc>
                <a:spcPct val="110000"/>
              </a:lnSpc>
              <a:spcBef>
                <a:spcPct val="15000"/>
              </a:spcBef>
            </a:pPr>
            <a:r>
              <a:rPr lang="en-US" sz="2000" i="1" dirty="0" err="1"/>
              <a:t>Mampu</a:t>
            </a:r>
            <a:r>
              <a:rPr lang="en-US" sz="2000" i="1" dirty="0"/>
              <a:t> </a:t>
            </a:r>
            <a:r>
              <a:rPr lang="en-US" sz="2000" i="1" dirty="0" err="1"/>
              <a:t>telusur</a:t>
            </a:r>
            <a:r>
              <a:rPr lang="en-US" sz="2000" i="1" dirty="0"/>
              <a:t> – di </a:t>
            </a:r>
            <a:r>
              <a:rPr lang="en-US" sz="2000" i="1" dirty="0" err="1"/>
              <a:t>mana</a:t>
            </a:r>
            <a:r>
              <a:rPr lang="en-US" sz="2000" i="1" dirty="0"/>
              <a:t> </a:t>
            </a:r>
            <a:r>
              <a:rPr lang="en-US" sz="2000" i="1" dirty="0" err="1"/>
              <a:t>produk</a:t>
            </a:r>
            <a:r>
              <a:rPr lang="en-US" sz="2000" i="1" dirty="0"/>
              <a:t>/services </a:t>
            </a:r>
            <a:r>
              <a:rPr lang="en-US" sz="2000" i="1" dirty="0" err="1"/>
              <a:t>dikeluarkan</a:t>
            </a:r>
            <a:r>
              <a:rPr lang="en-US" sz="2000" i="1" dirty="0"/>
              <a:t> </a:t>
            </a:r>
            <a:r>
              <a:rPr lang="en-US" sz="2000" i="1" dirty="0" err="1"/>
              <a:t>atau</a:t>
            </a:r>
            <a:r>
              <a:rPr lang="en-US" sz="2000" i="1" dirty="0"/>
              <a:t> </a:t>
            </a:r>
            <a:r>
              <a:rPr lang="en-US" sz="2000" i="1" dirty="0" err="1"/>
              <a:t>diterima</a:t>
            </a:r>
            <a:r>
              <a:rPr lang="en-US" sz="2000" i="1" dirty="0"/>
              <a:t> </a:t>
            </a:r>
          </a:p>
          <a:p>
            <a:pPr lvl="1" eaLnBrk="1" hangingPunct="1">
              <a:lnSpc>
                <a:spcPct val="110000"/>
              </a:lnSpc>
              <a:spcBef>
                <a:spcPct val="15000"/>
              </a:spcBef>
            </a:pPr>
            <a:r>
              <a:rPr lang="en-US" sz="1800" dirty="0"/>
              <a:t>Serial No</a:t>
            </a:r>
          </a:p>
          <a:p>
            <a:pPr lvl="1" eaLnBrk="1" hangingPunct="1">
              <a:lnSpc>
                <a:spcPct val="110000"/>
              </a:lnSpc>
              <a:spcBef>
                <a:spcPct val="15000"/>
              </a:spcBef>
            </a:pPr>
            <a:r>
              <a:rPr lang="en-US" sz="1800" dirty="0"/>
              <a:t>Date-Code</a:t>
            </a:r>
          </a:p>
          <a:p>
            <a:pPr lvl="1" eaLnBrk="1" hangingPunct="1">
              <a:lnSpc>
                <a:spcPct val="110000"/>
              </a:lnSpc>
              <a:spcBef>
                <a:spcPct val="15000"/>
              </a:spcBef>
            </a:pPr>
            <a:r>
              <a:rPr lang="en-US" sz="1800" dirty="0"/>
              <a:t>Batch No  </a:t>
            </a:r>
          </a:p>
          <a:p>
            <a:pPr eaLnBrk="1" hangingPunct="1">
              <a:lnSpc>
                <a:spcPct val="110000"/>
              </a:lnSpc>
              <a:spcBef>
                <a:spcPct val="15000"/>
              </a:spcBef>
            </a:pPr>
            <a:r>
              <a:rPr lang="en-US" sz="2000" i="1" dirty="0" err="1"/>
              <a:t>Memelihara</a:t>
            </a:r>
            <a:r>
              <a:rPr lang="en-US" sz="2000" i="1" dirty="0"/>
              <a:t> </a:t>
            </a:r>
            <a:r>
              <a:rPr lang="en-US" sz="2000" i="1" dirty="0" err="1"/>
              <a:t>catatan</a:t>
            </a:r>
            <a:endParaRPr lang="en-US" sz="2000" i="1" dirty="0"/>
          </a:p>
          <a:p>
            <a:pPr eaLnBrk="1" hangingPunct="1">
              <a:lnSpc>
                <a:spcPct val="110000"/>
              </a:lnSpc>
              <a:spcBef>
                <a:spcPct val="15000"/>
              </a:spcBef>
            </a:pP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menjawab</a:t>
            </a:r>
            <a:r>
              <a:rPr lang="en-US" sz="2000" dirty="0"/>
              <a:t> </a:t>
            </a:r>
            <a:r>
              <a:rPr lang="en-US" sz="2000" dirty="0" err="1"/>
              <a:t>sumber</a:t>
            </a:r>
            <a:r>
              <a:rPr lang="en-US" sz="2000" dirty="0"/>
              <a:t> </a:t>
            </a:r>
            <a:r>
              <a:rPr lang="en-US" sz="2000" dirty="0" err="1"/>
              <a:t>bahan</a:t>
            </a:r>
            <a:r>
              <a:rPr lang="en-US" sz="2000" dirty="0"/>
              <a:t> </a:t>
            </a:r>
            <a:r>
              <a:rPr lang="en-US" sz="2000" dirty="0" err="1"/>
              <a:t>baku</a:t>
            </a:r>
            <a:r>
              <a:rPr lang="en-US" sz="2000" dirty="0"/>
              <a:t> , </a:t>
            </a:r>
            <a:r>
              <a:rPr lang="en-US" sz="2000" dirty="0" err="1"/>
              <a:t>Pemeriksaan</a:t>
            </a:r>
            <a:r>
              <a:rPr lang="en-US" sz="2000" dirty="0"/>
              <a:t> status/</a:t>
            </a:r>
            <a:r>
              <a:rPr lang="en-US" sz="2000" dirty="0" err="1"/>
              <a:t>uji</a:t>
            </a:r>
            <a:r>
              <a:rPr lang="en-US" sz="2000" dirty="0"/>
              <a:t> , </a:t>
            </a:r>
            <a:r>
              <a:rPr lang="en-US" sz="2000" dirty="0" err="1"/>
              <a:t>Personel</a:t>
            </a:r>
            <a:r>
              <a:rPr lang="en-US" sz="2000" dirty="0"/>
              <a:t>, Proses, </a:t>
            </a:r>
            <a:r>
              <a:rPr lang="en-US" sz="2000" dirty="0" err="1"/>
              <a:t>Cata</a:t>
            </a:r>
            <a:r>
              <a:rPr lang="id-ID" sz="2000" dirty="0"/>
              <a:t>t</a:t>
            </a:r>
            <a:r>
              <a:rPr lang="en-US" sz="2000" dirty="0"/>
              <a:t>an </a:t>
            </a:r>
            <a:r>
              <a:rPr lang="en-US" sz="2000" dirty="0" err="1"/>
              <a:t>Mutu</a:t>
            </a:r>
            <a:r>
              <a:rPr lang="en-US" sz="2000" dirty="0"/>
              <a:t>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596698" y="652781"/>
            <a:ext cx="22703" cy="5517773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5417" y="263769"/>
            <a:ext cx="2475152" cy="6330462"/>
          </a:xfrm>
          <a:prstGeom prst="rect">
            <a:avLst/>
          </a:prstGeom>
          <a:pattFill prst="narHorz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9" name="Oval 8">
            <a:hlinkClick r:id="rId3" action="ppaction://hlinksldjump"/>
          </p:cNvPr>
          <p:cNvSpPr/>
          <p:nvPr/>
        </p:nvSpPr>
        <p:spPr>
          <a:xfrm>
            <a:off x="427565" y="476029"/>
            <a:ext cx="1099838" cy="595549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>
                <a:solidFill>
                  <a:schemeClr val="bg1"/>
                </a:solidFill>
                <a:latin typeface="Accidental Presidency" panose="00000400000000000000" pitchFamily="2" charset="0"/>
              </a:rPr>
              <a:t>ISO 9001</a:t>
            </a:r>
            <a:endParaRPr lang="en-US" sz="1662" dirty="0"/>
          </a:p>
        </p:txBody>
      </p:sp>
      <p:sp>
        <p:nvSpPr>
          <p:cNvPr id="10" name="Moon 9"/>
          <p:cNvSpPr/>
          <p:nvPr/>
        </p:nvSpPr>
        <p:spPr>
          <a:xfrm flipH="1">
            <a:off x="1363590" y="543047"/>
            <a:ext cx="383924" cy="463410"/>
          </a:xfrm>
          <a:prstGeom prst="moon">
            <a:avLst>
              <a:gd name="adj" fmla="val 52752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1" name="Moon 10"/>
          <p:cNvSpPr/>
          <p:nvPr/>
        </p:nvSpPr>
        <p:spPr>
          <a:xfrm flipH="1">
            <a:off x="1594971" y="602429"/>
            <a:ext cx="252146" cy="341323"/>
          </a:xfrm>
          <a:prstGeom prst="moon">
            <a:avLst>
              <a:gd name="adj" fmla="val 19786"/>
            </a:avLst>
          </a:prstGeom>
          <a:solidFill>
            <a:srgbClr val="E34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grpSp>
        <p:nvGrpSpPr>
          <p:cNvPr id="12" name="Group 11"/>
          <p:cNvGrpSpPr/>
          <p:nvPr/>
        </p:nvGrpSpPr>
        <p:grpSpPr>
          <a:xfrm>
            <a:off x="156308" y="263769"/>
            <a:ext cx="2360798" cy="5923261"/>
            <a:chOff x="169333" y="0"/>
            <a:chExt cx="2557531" cy="6416866"/>
          </a:xfrm>
        </p:grpSpPr>
        <p:sp>
          <p:nvSpPr>
            <p:cNvPr id="13" name="Rectangle 12"/>
            <p:cNvSpPr/>
            <p:nvPr/>
          </p:nvSpPr>
          <p:spPr>
            <a:xfrm>
              <a:off x="1648276" y="0"/>
              <a:ext cx="508648" cy="5888449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4" name="Right Triangle 13"/>
            <p:cNvSpPr/>
            <p:nvPr/>
          </p:nvSpPr>
          <p:spPr>
            <a:xfrm flipH="1" flipV="1">
              <a:off x="1636701" y="5886486"/>
              <a:ext cx="54291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16696" y="5479318"/>
              <a:ext cx="472776" cy="932750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6" name="Right Triangle 15"/>
            <p:cNvSpPr/>
            <p:nvPr/>
          </p:nvSpPr>
          <p:spPr>
            <a:xfrm>
              <a:off x="2168500" y="5886486"/>
              <a:ext cx="55836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7" name="Right Triangle 16"/>
            <p:cNvSpPr/>
            <p:nvPr/>
          </p:nvSpPr>
          <p:spPr>
            <a:xfrm flipH="1">
              <a:off x="2179615" y="4953042"/>
              <a:ext cx="519977" cy="528142"/>
            </a:xfrm>
            <a:prstGeom prst="rtTriangle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8" name="Right Triangle 17"/>
            <p:cNvSpPr/>
            <p:nvPr/>
          </p:nvSpPr>
          <p:spPr>
            <a:xfrm rot="5400000">
              <a:off x="2220452" y="4978679"/>
              <a:ext cx="472590" cy="496604"/>
            </a:xfrm>
            <a:prstGeom prst="rtTriangle">
              <a:avLst/>
            </a:prstGeom>
            <a:pattFill prst="narHorz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6064" y="4992214"/>
              <a:ext cx="1926207" cy="488969"/>
            </a:xfrm>
            <a:prstGeom prst="rect">
              <a:avLst/>
            </a:prstGeom>
            <a:pattFill prst="narHorz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69333" y="5018464"/>
              <a:ext cx="2248444" cy="387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8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/>
          <a:srcRect r="6481" b="12505"/>
          <a:stretch/>
        </p:blipFill>
        <p:spPr>
          <a:xfrm>
            <a:off x="181619" y="1312970"/>
            <a:ext cx="2168564" cy="190537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4225300" y="1425871"/>
            <a:ext cx="49187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Footer Placeholder 1">
            <a:extLst>
              <a:ext uri="{FF2B5EF4-FFF2-40B4-BE49-F238E27FC236}">
                <a16:creationId xmlns:a16="http://schemas.microsoft.com/office/drawing/2014/main" id="{E882C6D6-BFD9-4BF8-906D-EA8A43F87F60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928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74458" y="388795"/>
            <a:ext cx="6267605" cy="1347537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 eaLnBrk="1" hangingPunct="1"/>
            <a:r>
              <a:rPr lang="en-US" sz="1800" b="1" dirty="0">
                <a:solidFill>
                  <a:srgbClr val="0000FF"/>
                </a:solidFill>
              </a:rPr>
              <a:t>SMM  </a:t>
            </a:r>
            <a:r>
              <a:rPr lang="en-US" sz="2585" b="1" dirty="0"/>
              <a:t>8.5.3 </a:t>
            </a:r>
            <a:r>
              <a:rPr lang="en-US" sz="2585" b="1" dirty="0" err="1"/>
              <a:t>Pengendalian</a:t>
            </a:r>
            <a:r>
              <a:rPr lang="en-US" sz="2585" b="1" dirty="0"/>
              <a:t> </a:t>
            </a:r>
            <a:r>
              <a:rPr lang="en-US" sz="2585" b="1" dirty="0" err="1"/>
              <a:t>Barang</a:t>
            </a:r>
            <a:r>
              <a:rPr lang="en-US" sz="2585" b="1" dirty="0"/>
              <a:t> </a:t>
            </a:r>
            <a:r>
              <a:rPr lang="en-US" sz="2585" b="1" dirty="0" err="1"/>
              <a:t>Milik</a:t>
            </a:r>
            <a:r>
              <a:rPr lang="en-US" sz="2585" b="1" dirty="0"/>
              <a:t> </a:t>
            </a:r>
            <a:r>
              <a:rPr lang="en-US" sz="2585" b="1" dirty="0" err="1"/>
              <a:t>Pelanggan</a:t>
            </a:r>
            <a:r>
              <a:rPr lang="en-US" sz="2585" b="1" dirty="0"/>
              <a:t> dan </a:t>
            </a:r>
            <a:r>
              <a:rPr lang="en-US" sz="2585" b="1" dirty="0" err="1"/>
              <a:t>Penyedia</a:t>
            </a:r>
            <a:r>
              <a:rPr lang="en-US" sz="2585" b="1" dirty="0"/>
              <a:t> </a:t>
            </a:r>
            <a:r>
              <a:rPr lang="en-US" sz="2585" b="1" dirty="0" err="1"/>
              <a:t>Eksternal</a:t>
            </a:r>
            <a:endParaRPr lang="en-US" sz="2585" b="1" dirty="0"/>
          </a:p>
        </p:txBody>
      </p:sp>
      <p:sp>
        <p:nvSpPr>
          <p:cNvPr id="94212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2774452" y="1810372"/>
            <a:ext cx="6165663" cy="4320803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  <a:buNone/>
            </a:pPr>
            <a:r>
              <a:rPr lang="en-US" sz="1846" b="1" i="1" u="sng" dirty="0"/>
              <a:t>8.5.3  </a:t>
            </a:r>
            <a:r>
              <a:rPr lang="en-US" sz="1846" b="1" i="1" u="sng" dirty="0" err="1"/>
              <a:t>Barang</a:t>
            </a:r>
            <a:r>
              <a:rPr lang="en-US" sz="1846" b="1" i="1" u="sng" dirty="0"/>
              <a:t> </a:t>
            </a:r>
            <a:r>
              <a:rPr lang="en-US" sz="1846" b="1" i="1" u="sng" dirty="0" err="1"/>
              <a:t>Milik</a:t>
            </a:r>
            <a:r>
              <a:rPr lang="en-US" sz="1846" b="1" i="1" u="sng" dirty="0"/>
              <a:t> </a:t>
            </a:r>
            <a:r>
              <a:rPr lang="en-US" sz="1846" b="1" i="1" u="sng" dirty="0" err="1"/>
              <a:t>Pelanggan</a:t>
            </a:r>
            <a:r>
              <a:rPr lang="en-US" sz="1846" b="1" i="1" u="sng" dirty="0"/>
              <a:t>  </a:t>
            </a:r>
            <a:r>
              <a:rPr lang="en-US" sz="1846" b="1" i="1" u="sng" dirty="0" err="1"/>
              <a:t>dan</a:t>
            </a:r>
            <a:r>
              <a:rPr lang="en-US" sz="1846" b="1" i="1" u="sng" dirty="0"/>
              <a:t> </a:t>
            </a:r>
            <a:r>
              <a:rPr lang="en-US" sz="1846" b="1" i="1" u="sng" dirty="0" err="1"/>
              <a:t>Penyedia</a:t>
            </a:r>
            <a:r>
              <a:rPr lang="en-US" sz="1846" b="1" i="1" u="sng" dirty="0"/>
              <a:t> </a:t>
            </a:r>
            <a:r>
              <a:rPr lang="en-US" sz="1846" b="1" i="1" u="sng" dirty="0" err="1"/>
              <a:t>Eksternal</a:t>
            </a:r>
            <a:r>
              <a:rPr lang="en-US" sz="1846" b="1" i="1" u="sng" dirty="0"/>
              <a:t> </a:t>
            </a:r>
            <a:r>
              <a:rPr lang="en-US" sz="1846" b="1" u="sng" dirty="0"/>
              <a:t>*</a:t>
            </a:r>
            <a:endParaRPr lang="en-US" sz="1846" b="1" i="1" u="sng" dirty="0"/>
          </a:p>
          <a:p>
            <a:pPr>
              <a:lnSpc>
                <a:spcPct val="105000"/>
              </a:lnSpc>
            </a:pPr>
            <a:r>
              <a:rPr lang="en-US" sz="1846" b="1" i="1" u="sng" dirty="0" err="1"/>
              <a:t>Identifikasi</a:t>
            </a:r>
            <a:r>
              <a:rPr lang="en-US" sz="1846" b="1" i="1" u="sng" dirty="0"/>
              <a:t>, </a:t>
            </a:r>
            <a:r>
              <a:rPr lang="en-US" sz="1846" b="1" i="1" u="sng" dirty="0" err="1"/>
              <a:t>verifikasi</a:t>
            </a:r>
            <a:r>
              <a:rPr lang="en-US" sz="1846" b="1" i="1" u="sng" dirty="0"/>
              <a:t>, </a:t>
            </a:r>
            <a:r>
              <a:rPr lang="en-US" sz="1846" b="1" i="1" u="sng" dirty="0" err="1"/>
              <a:t>pengamanan</a:t>
            </a:r>
            <a:r>
              <a:rPr lang="id-ID" sz="1846" b="1" i="1" u="sng" dirty="0"/>
              <a:t>,</a:t>
            </a:r>
            <a:r>
              <a:rPr lang="en-US" sz="1846" b="1" i="1" u="sng" dirty="0"/>
              <a:t> </a:t>
            </a:r>
            <a:r>
              <a:rPr lang="en-US" sz="1846" b="1" i="1" u="sng" dirty="0" err="1"/>
              <a:t>dan</a:t>
            </a:r>
            <a:r>
              <a:rPr lang="en-US" sz="1846" b="1" i="1" u="sng" dirty="0"/>
              <a:t> </a:t>
            </a:r>
            <a:r>
              <a:rPr lang="en-US" sz="1846" b="1" i="1" u="sng" dirty="0" err="1"/>
              <a:t>memelihara</a:t>
            </a:r>
            <a:r>
              <a:rPr lang="en-US" sz="1846" b="1" i="1" u="sng" dirty="0"/>
              <a:t> </a:t>
            </a:r>
            <a:r>
              <a:rPr lang="en-US" sz="1846" b="1" i="1" u="sng" dirty="0" err="1"/>
              <a:t>barang</a:t>
            </a:r>
            <a:r>
              <a:rPr lang="en-US" sz="1846" b="1" i="1" u="sng" dirty="0"/>
              <a:t> </a:t>
            </a:r>
            <a:r>
              <a:rPr lang="en-US" sz="1846" b="1" i="1" u="sng" dirty="0" err="1"/>
              <a:t>milik</a:t>
            </a:r>
            <a:r>
              <a:rPr lang="en-US" sz="1846" b="1" i="1" u="sng" dirty="0"/>
              <a:t> </a:t>
            </a:r>
            <a:r>
              <a:rPr lang="en-US" sz="1846" b="1" i="1" u="sng" dirty="0" err="1"/>
              <a:t>pelanggan</a:t>
            </a:r>
            <a:r>
              <a:rPr lang="en-US" sz="1846" b="1" i="1" u="sng" dirty="0"/>
              <a:t> </a:t>
            </a:r>
            <a:r>
              <a:rPr lang="en-US" sz="1846" b="1" i="1" u="sng" dirty="0" err="1"/>
              <a:t>dan</a:t>
            </a:r>
            <a:r>
              <a:rPr lang="en-US" sz="1846" b="1" i="1" u="sng" dirty="0"/>
              <a:t> </a:t>
            </a:r>
            <a:r>
              <a:rPr lang="en-US" sz="1846" b="1" i="1" u="sng" dirty="0" err="1"/>
              <a:t>penyedia</a:t>
            </a:r>
            <a:r>
              <a:rPr lang="en-US" sz="1846" b="1" i="1" u="sng" dirty="0"/>
              <a:t> </a:t>
            </a:r>
            <a:r>
              <a:rPr lang="en-US" sz="1846" b="1" i="1" u="sng" dirty="0" err="1"/>
              <a:t>eksternal</a:t>
            </a:r>
            <a:r>
              <a:rPr lang="en-US" sz="1846" b="1" i="1" u="sng" dirty="0"/>
              <a:t>.</a:t>
            </a:r>
            <a:r>
              <a:rPr lang="en-US" sz="1846" b="1" u="sng" dirty="0"/>
              <a:t> *</a:t>
            </a:r>
            <a:endParaRPr lang="en-US" sz="1846" b="1" i="1" u="sng" dirty="0"/>
          </a:p>
          <a:p>
            <a:pPr eaLnBrk="1" hangingPunct="1">
              <a:lnSpc>
                <a:spcPct val="105000"/>
              </a:lnSpc>
            </a:pPr>
            <a:r>
              <a:rPr lang="en-US" sz="1846" i="1" dirty="0" err="1"/>
              <a:t>Kehilangan</a:t>
            </a:r>
            <a:r>
              <a:rPr lang="en-US" sz="1846" i="1" dirty="0"/>
              <a:t>, </a:t>
            </a:r>
            <a:r>
              <a:rPr lang="en-US" sz="1846" i="1" dirty="0" err="1"/>
              <a:t>rusak</a:t>
            </a:r>
            <a:r>
              <a:rPr lang="en-US" sz="1846" i="1" dirty="0"/>
              <a:t> </a:t>
            </a:r>
            <a:r>
              <a:rPr lang="en-US" sz="1846" i="1" dirty="0" err="1"/>
              <a:t>atau</a:t>
            </a:r>
            <a:r>
              <a:rPr lang="en-US" sz="1846" i="1" dirty="0"/>
              <a:t> </a:t>
            </a:r>
            <a:r>
              <a:rPr lang="en-US" sz="1846" i="1" dirty="0" err="1"/>
              <a:t>tidak</a:t>
            </a:r>
            <a:r>
              <a:rPr lang="en-US" sz="1846" i="1" dirty="0"/>
              <a:t> </a:t>
            </a:r>
            <a:r>
              <a:rPr lang="en-US" sz="1846" i="1" dirty="0" err="1"/>
              <a:t>layak</a:t>
            </a:r>
            <a:r>
              <a:rPr lang="en-US" sz="1846" i="1" dirty="0"/>
              <a:t> </a:t>
            </a:r>
            <a:r>
              <a:rPr lang="en-US" sz="1846" i="1" dirty="0" err="1"/>
              <a:t>pakai</a:t>
            </a:r>
            <a:r>
              <a:rPr lang="en-US" sz="1846" i="1" dirty="0"/>
              <a:t> </a:t>
            </a:r>
            <a:r>
              <a:rPr lang="en-US" sz="1846" i="1" dirty="0" err="1"/>
              <a:t>harus</a:t>
            </a:r>
            <a:r>
              <a:rPr lang="en-US" sz="1846" i="1" dirty="0"/>
              <a:t> </a:t>
            </a:r>
            <a:r>
              <a:rPr lang="en-US" sz="1846" i="1" dirty="0" err="1"/>
              <a:t>dicatat</a:t>
            </a:r>
            <a:r>
              <a:rPr lang="en-US" sz="1846" i="1" dirty="0"/>
              <a:t> </a:t>
            </a:r>
            <a:r>
              <a:rPr lang="en-US" sz="1846" i="1" dirty="0" err="1"/>
              <a:t>dan</a:t>
            </a:r>
            <a:r>
              <a:rPr lang="en-US" sz="1846" i="1" dirty="0"/>
              <a:t> </a:t>
            </a:r>
            <a:r>
              <a:rPr lang="en-US" sz="1846" i="1" dirty="0" err="1"/>
              <a:t>dilaporkan</a:t>
            </a:r>
            <a:r>
              <a:rPr lang="en-US" sz="1846" i="1" dirty="0"/>
              <a:t> </a:t>
            </a:r>
            <a:r>
              <a:rPr lang="en-US" sz="1846" i="1" dirty="0" err="1"/>
              <a:t>ke</a:t>
            </a:r>
            <a:r>
              <a:rPr lang="en-US" sz="1846" i="1" dirty="0"/>
              <a:t> </a:t>
            </a:r>
            <a:r>
              <a:rPr lang="en-US" sz="1846" i="1" dirty="0" err="1"/>
              <a:t>pelanggan</a:t>
            </a:r>
            <a:r>
              <a:rPr lang="en-US" sz="1846" i="1" dirty="0"/>
              <a:t> </a:t>
            </a:r>
            <a:r>
              <a:rPr lang="en-US" sz="1846" i="1" dirty="0" err="1"/>
              <a:t>dan</a:t>
            </a:r>
            <a:r>
              <a:rPr lang="en-US" sz="1846" i="1" dirty="0"/>
              <a:t> </a:t>
            </a:r>
            <a:r>
              <a:rPr lang="en-US" sz="1846" i="1" dirty="0" err="1"/>
              <a:t>menyimpan</a:t>
            </a:r>
            <a:r>
              <a:rPr lang="en-US" sz="1846" i="1" dirty="0"/>
              <a:t> </a:t>
            </a:r>
            <a:r>
              <a:rPr lang="en-US" sz="1846" i="1" dirty="0" err="1"/>
              <a:t>catatan</a:t>
            </a:r>
            <a:r>
              <a:rPr lang="en-US" sz="1846" i="1" dirty="0"/>
              <a:t> </a:t>
            </a:r>
            <a:r>
              <a:rPr lang="en-US" sz="1846" i="1" dirty="0" err="1"/>
              <a:t>tersebut</a:t>
            </a:r>
            <a:r>
              <a:rPr lang="en-US" sz="1846" i="1" dirty="0"/>
              <a:t>.</a:t>
            </a:r>
          </a:p>
          <a:p>
            <a:pPr eaLnBrk="1" hangingPunct="1">
              <a:lnSpc>
                <a:spcPct val="105000"/>
              </a:lnSpc>
            </a:pPr>
            <a:r>
              <a:rPr lang="en-US" sz="1846" i="1" dirty="0" err="1"/>
              <a:t>Dapat</a:t>
            </a:r>
            <a:r>
              <a:rPr lang="en-US" sz="1846" i="1" dirty="0"/>
              <a:t> </a:t>
            </a:r>
            <a:r>
              <a:rPr lang="en-US" sz="1846" i="1" dirty="0" err="1"/>
              <a:t>meliputi</a:t>
            </a:r>
            <a:r>
              <a:rPr lang="en-US" sz="1846" i="1" dirty="0"/>
              <a:t> </a:t>
            </a:r>
            <a:r>
              <a:rPr lang="en-US" sz="1846" dirty="0"/>
              <a:t>(</a:t>
            </a:r>
            <a:r>
              <a:rPr lang="en-US" sz="1846" dirty="0" err="1"/>
              <a:t>tapi</a:t>
            </a:r>
            <a:r>
              <a:rPr lang="en-US" sz="1846" dirty="0"/>
              <a:t> </a:t>
            </a:r>
            <a:r>
              <a:rPr lang="en-US" sz="1846" dirty="0" err="1"/>
              <a:t>tidak</a:t>
            </a:r>
            <a:r>
              <a:rPr lang="en-US" sz="1846" dirty="0"/>
              <a:t> </a:t>
            </a:r>
            <a:r>
              <a:rPr lang="en-US" sz="1846" dirty="0" err="1"/>
              <a:t>terbatas</a:t>
            </a:r>
            <a:r>
              <a:rPr lang="en-US" sz="1846" dirty="0"/>
              <a:t> </a:t>
            </a:r>
            <a:r>
              <a:rPr lang="en-US" sz="1846" dirty="0" err="1"/>
              <a:t>kepada</a:t>
            </a:r>
            <a:r>
              <a:rPr lang="en-US" sz="1846" dirty="0"/>
              <a:t>)</a:t>
            </a:r>
            <a:r>
              <a:rPr lang="en-US" sz="1846" i="1" dirty="0"/>
              <a:t>: </a:t>
            </a:r>
            <a:r>
              <a:rPr lang="en-US" sz="1846" i="1" dirty="0" err="1"/>
              <a:t>hak</a:t>
            </a:r>
            <a:r>
              <a:rPr lang="en-US" sz="1846" i="1" dirty="0"/>
              <a:t> </a:t>
            </a:r>
            <a:r>
              <a:rPr lang="en-US" sz="1846" i="1" dirty="0" err="1"/>
              <a:t>intelektual</a:t>
            </a:r>
            <a:r>
              <a:rPr lang="en-US" sz="1846" i="1" dirty="0"/>
              <a:t> </a:t>
            </a:r>
            <a:r>
              <a:rPr lang="en-US" sz="1846" i="1" dirty="0" err="1"/>
              <a:t>dan</a:t>
            </a:r>
            <a:r>
              <a:rPr lang="en-US" sz="1846" i="1" dirty="0"/>
              <a:t> data </a:t>
            </a:r>
            <a:r>
              <a:rPr lang="en-US" sz="1846" i="1" dirty="0" err="1"/>
              <a:t>pelanggan</a:t>
            </a:r>
            <a:endParaRPr lang="en-US" sz="1846" i="1" dirty="0"/>
          </a:p>
          <a:p>
            <a:pPr eaLnBrk="1" hangingPunct="1">
              <a:lnSpc>
                <a:spcPct val="105000"/>
              </a:lnSpc>
            </a:pPr>
            <a:r>
              <a:rPr lang="en-US" sz="1846" dirty="0" err="1"/>
              <a:t>Contoh</a:t>
            </a:r>
            <a:r>
              <a:rPr lang="en-US" sz="1846" dirty="0"/>
              <a:t> </a:t>
            </a:r>
            <a:r>
              <a:rPr lang="en-US" sz="1846" dirty="0" err="1"/>
              <a:t>benda</a:t>
            </a:r>
            <a:r>
              <a:rPr lang="en-US" sz="1846" dirty="0"/>
              <a:t> </a:t>
            </a:r>
            <a:r>
              <a:rPr lang="en-US" sz="1846" dirty="0" err="1"/>
              <a:t>milik</a:t>
            </a:r>
            <a:r>
              <a:rPr lang="en-US" sz="1846" dirty="0"/>
              <a:t> </a:t>
            </a:r>
            <a:r>
              <a:rPr lang="en-US" sz="1846" dirty="0" err="1"/>
              <a:t>pelanggan</a:t>
            </a:r>
            <a:r>
              <a:rPr lang="en-US" sz="1846" dirty="0"/>
              <a:t>  :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596698" y="652781"/>
            <a:ext cx="22703" cy="5517773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263769"/>
            <a:ext cx="2491931" cy="6330462"/>
          </a:xfrm>
          <a:prstGeom prst="rect">
            <a:avLst/>
          </a:prstGeom>
          <a:pattFill prst="narHorz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1" name="Oval 10">
            <a:hlinkClick r:id="rId3" action="ppaction://hlinksldjump"/>
          </p:cNvPr>
          <p:cNvSpPr/>
          <p:nvPr/>
        </p:nvSpPr>
        <p:spPr>
          <a:xfrm>
            <a:off x="427565" y="476029"/>
            <a:ext cx="1099838" cy="595549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>
                <a:solidFill>
                  <a:schemeClr val="bg1"/>
                </a:solidFill>
                <a:latin typeface="Accidental Presidency" panose="00000400000000000000" pitchFamily="2" charset="0"/>
              </a:rPr>
              <a:t>ISO 9001</a:t>
            </a:r>
            <a:endParaRPr lang="en-US" sz="1662" dirty="0"/>
          </a:p>
        </p:txBody>
      </p:sp>
      <p:sp>
        <p:nvSpPr>
          <p:cNvPr id="12" name="Moon 11"/>
          <p:cNvSpPr/>
          <p:nvPr/>
        </p:nvSpPr>
        <p:spPr>
          <a:xfrm flipH="1">
            <a:off x="1363590" y="543047"/>
            <a:ext cx="383924" cy="463410"/>
          </a:xfrm>
          <a:prstGeom prst="moon">
            <a:avLst>
              <a:gd name="adj" fmla="val 52752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3" name="Moon 12"/>
          <p:cNvSpPr/>
          <p:nvPr/>
        </p:nvSpPr>
        <p:spPr>
          <a:xfrm flipH="1">
            <a:off x="1594971" y="602429"/>
            <a:ext cx="252146" cy="341323"/>
          </a:xfrm>
          <a:prstGeom prst="moon">
            <a:avLst>
              <a:gd name="adj" fmla="val 19786"/>
            </a:avLst>
          </a:prstGeom>
          <a:solidFill>
            <a:srgbClr val="E34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grpSp>
        <p:nvGrpSpPr>
          <p:cNvPr id="14" name="Group 13"/>
          <p:cNvGrpSpPr/>
          <p:nvPr/>
        </p:nvGrpSpPr>
        <p:grpSpPr>
          <a:xfrm>
            <a:off x="156308" y="3744554"/>
            <a:ext cx="2360798" cy="2442476"/>
            <a:chOff x="169333" y="3770850"/>
            <a:chExt cx="2557531" cy="2646016"/>
          </a:xfrm>
        </p:grpSpPr>
        <p:sp>
          <p:nvSpPr>
            <p:cNvPr id="15" name="Rectangle 14"/>
            <p:cNvSpPr/>
            <p:nvPr/>
          </p:nvSpPr>
          <p:spPr>
            <a:xfrm>
              <a:off x="1648276" y="3770850"/>
              <a:ext cx="508648" cy="2117599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6" name="Right Triangle 15"/>
            <p:cNvSpPr/>
            <p:nvPr/>
          </p:nvSpPr>
          <p:spPr>
            <a:xfrm flipH="1" flipV="1">
              <a:off x="1636701" y="5886486"/>
              <a:ext cx="54291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32273" y="5479318"/>
              <a:ext cx="472776" cy="932750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8" name="Right Triangle 17"/>
            <p:cNvSpPr/>
            <p:nvPr/>
          </p:nvSpPr>
          <p:spPr>
            <a:xfrm>
              <a:off x="2168500" y="5886486"/>
              <a:ext cx="55836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9" name="Right Triangle 18"/>
            <p:cNvSpPr/>
            <p:nvPr/>
          </p:nvSpPr>
          <p:spPr>
            <a:xfrm flipH="1">
              <a:off x="2179615" y="4953042"/>
              <a:ext cx="519977" cy="528142"/>
            </a:xfrm>
            <a:prstGeom prst="rtTriangle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0" name="Right Triangle 19"/>
            <p:cNvSpPr/>
            <p:nvPr/>
          </p:nvSpPr>
          <p:spPr>
            <a:xfrm rot="5400000">
              <a:off x="2220452" y="4978679"/>
              <a:ext cx="472590" cy="496604"/>
            </a:xfrm>
            <a:prstGeom prst="rtTriangle">
              <a:avLst/>
            </a:prstGeom>
            <a:pattFill prst="narHorz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6064" y="4992214"/>
              <a:ext cx="1926207" cy="488969"/>
            </a:xfrm>
            <a:prstGeom prst="rect">
              <a:avLst/>
            </a:prstGeom>
            <a:pattFill prst="narHorz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69333" y="5018464"/>
              <a:ext cx="2248444" cy="387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8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561485" y="4721913"/>
            <a:ext cx="2226785" cy="1422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8572" lvl="1" indent="-316531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1662" dirty="0" err="1"/>
              <a:t>Komponen</a:t>
            </a:r>
            <a:r>
              <a:rPr lang="en-US" sz="1662" dirty="0"/>
              <a:t> </a:t>
            </a:r>
          </a:p>
          <a:p>
            <a:pPr marL="738572" lvl="1" indent="-316531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1662" dirty="0"/>
              <a:t>Material</a:t>
            </a:r>
          </a:p>
          <a:p>
            <a:pPr marL="738572" lvl="1" indent="-316531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1662" dirty="0" err="1"/>
              <a:t>Peralatan</a:t>
            </a:r>
            <a:r>
              <a:rPr lang="en-US" sz="1662" dirty="0"/>
              <a:t> </a:t>
            </a:r>
          </a:p>
          <a:p>
            <a:pPr marL="738572" lvl="1" indent="-316531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1662" dirty="0" err="1"/>
              <a:t>Tempat</a:t>
            </a:r>
            <a:endParaRPr lang="en-US" sz="1662" dirty="0"/>
          </a:p>
          <a:p>
            <a:pPr marL="263776" indent="-263776">
              <a:buFont typeface="Arial" panose="020B0604020202020204" pitchFamily="34" charset="0"/>
              <a:buChar char="•"/>
            </a:pPr>
            <a:endParaRPr lang="en-US" sz="1662" dirty="0"/>
          </a:p>
        </p:txBody>
      </p:sp>
      <p:sp>
        <p:nvSpPr>
          <p:cNvPr id="5" name="TextBox 4"/>
          <p:cNvSpPr txBox="1"/>
          <p:nvPr/>
        </p:nvSpPr>
        <p:spPr>
          <a:xfrm>
            <a:off x="4386184" y="4739258"/>
            <a:ext cx="3938954" cy="1422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</a:lvl1pPr>
            <a:lvl2pPr marL="800100" lvl="1" indent="-342900">
              <a:lnSpc>
                <a:spcPct val="105000"/>
              </a:lnSpc>
              <a:buFont typeface="Arial" panose="020B0604020202020204" pitchFamily="34" charset="0"/>
              <a:buChar char="•"/>
            </a:lvl2pPr>
          </a:lstStyle>
          <a:p>
            <a:pPr lvl="1"/>
            <a:r>
              <a:rPr lang="en-US" sz="1662" dirty="0"/>
              <a:t>Formula</a:t>
            </a:r>
          </a:p>
          <a:p>
            <a:pPr lvl="1"/>
            <a:r>
              <a:rPr lang="en-US" sz="1662" dirty="0"/>
              <a:t>No. HP/email </a:t>
            </a:r>
            <a:r>
              <a:rPr lang="en-US" sz="1662" dirty="0" err="1"/>
              <a:t>pelanggan</a:t>
            </a:r>
            <a:endParaRPr lang="en-US" sz="1662" dirty="0"/>
          </a:p>
          <a:p>
            <a:pPr lvl="1"/>
            <a:r>
              <a:rPr lang="en-US" sz="1662" dirty="0" err="1"/>
              <a:t>Spesifikasi</a:t>
            </a:r>
            <a:endParaRPr lang="en-US" sz="1662" dirty="0"/>
          </a:p>
          <a:p>
            <a:pPr lvl="1"/>
            <a:r>
              <a:rPr lang="en-US" sz="1662" dirty="0"/>
              <a:t>Drawing  </a:t>
            </a:r>
          </a:p>
          <a:p>
            <a:endParaRPr lang="en-US" sz="1662" dirty="0"/>
          </a:p>
        </p:txBody>
      </p:sp>
      <p:pic>
        <p:nvPicPr>
          <p:cNvPr id="27650" name="Picture 2" descr="http://4.bp.blogspot.com/-4D263nkUuI8/VGDZ9esVffI/AAAAAAAAAn4/L_4p33nBMCk/s1600/CARGO%2BBARANG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889" l="0" r="982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984" y="3901370"/>
            <a:ext cx="2972139" cy="297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http://2.bp.blogspot.com/-ntLprCR9AUg/VGDaOEcCKLI/AAAAAAAAAoA/GLRcpvlv1rA/s1600/images%2B(3)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5" b="98895" l="39167" r="98333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63"/>
          <a:stretch/>
        </p:blipFill>
        <p:spPr bwMode="auto">
          <a:xfrm>
            <a:off x="377097" y="1228394"/>
            <a:ext cx="2599159" cy="325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1">
            <a:extLst>
              <a:ext uri="{FF2B5EF4-FFF2-40B4-BE49-F238E27FC236}">
                <a16:creationId xmlns:a16="http://schemas.microsoft.com/office/drawing/2014/main" id="{72B141B7-0B32-4E8B-8124-83051B4BFBBB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75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796" y="2749547"/>
            <a:ext cx="3127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ISO 9001 : 2015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V="1">
            <a:off x="4045797" y="3109990"/>
            <a:ext cx="934345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57283" y="3469153"/>
            <a:ext cx="2866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Sesuai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Keinginan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Pelanggan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Striped Right Arrow 12"/>
          <p:cNvSpPr/>
          <p:nvPr/>
        </p:nvSpPr>
        <p:spPr>
          <a:xfrm rot="5400000">
            <a:off x="5927858" y="3849465"/>
            <a:ext cx="875912" cy="522736"/>
          </a:xfrm>
          <a:prstGeom prst="stripedRightArrow">
            <a:avLst>
              <a:gd name="adj1" fmla="val 50000"/>
              <a:gd name="adj2" fmla="val 123548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2309" y="5044509"/>
            <a:ext cx="406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Produk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kompetetitif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kompetitor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 flipV="1">
            <a:off x="3336758" y="3866147"/>
            <a:ext cx="1717569" cy="11904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 flipH="1">
            <a:off x="4045797" y="5056621"/>
            <a:ext cx="1028475" cy="5103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5591" y="1405713"/>
            <a:ext cx="21829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 err="1">
                <a:solidFill>
                  <a:schemeClr val="bg1"/>
                </a:solidFill>
              </a:rPr>
              <a:t>Tujuan</a:t>
            </a:r>
            <a:endParaRPr lang="en-US" sz="4400" b="1" u="sng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9B8306-9410-4378-BB1E-C2734F5B5683}"/>
              </a:ext>
            </a:extLst>
          </p:cNvPr>
          <p:cNvSpPr/>
          <p:nvPr/>
        </p:nvSpPr>
        <p:spPr>
          <a:xfrm>
            <a:off x="0" y="2403835"/>
            <a:ext cx="9144000" cy="687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DE7E52-65D5-4CF2-AD04-4B494EA3E3CD}"/>
              </a:ext>
            </a:extLst>
          </p:cNvPr>
          <p:cNvSpPr txBox="1"/>
          <p:nvPr/>
        </p:nvSpPr>
        <p:spPr>
          <a:xfrm>
            <a:off x="5018541" y="2613190"/>
            <a:ext cx="3815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Persyaratan</a:t>
            </a:r>
            <a:r>
              <a:rPr lang="en-US" sz="2400" dirty="0"/>
              <a:t> Sistem </a:t>
            </a:r>
            <a:r>
              <a:rPr lang="en-US" sz="2400" dirty="0" err="1"/>
              <a:t>Manajemen</a:t>
            </a:r>
            <a:r>
              <a:rPr lang="en-US" sz="2400" dirty="0"/>
              <a:t> </a:t>
            </a:r>
            <a:r>
              <a:rPr lang="en-US" sz="2400" dirty="0" err="1"/>
              <a:t>Mutu</a:t>
            </a: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607FA9-5C0B-4381-8B33-FAD5D31E05B4}"/>
              </a:ext>
            </a:extLst>
          </p:cNvPr>
          <p:cNvSpPr txBox="1"/>
          <p:nvPr/>
        </p:nvSpPr>
        <p:spPr>
          <a:xfrm>
            <a:off x="5485997" y="4410996"/>
            <a:ext cx="31395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Kemampuan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dari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kesatuan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karakteristik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dari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produk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sistem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atau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proses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memenuhi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persyaratan-persyaratan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pelanggan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dan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pihak-pihak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terkait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2" name="Picture 21" descr=" LUSTRASI DEFINISI KUALITAS PELAYANAN (SAMUEL/UCEO) ">
            <a:extLst>
              <a:ext uri="{FF2B5EF4-FFF2-40B4-BE49-F238E27FC236}">
                <a16:creationId xmlns:a16="http://schemas.microsoft.com/office/drawing/2014/main" id="{41636627-8A16-492F-9BFD-F609827B4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9" b="22281"/>
          <a:stretch/>
        </p:blipFill>
        <p:spPr bwMode="auto">
          <a:xfrm>
            <a:off x="0" y="16043"/>
            <a:ext cx="9144000" cy="23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6545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6294570"/>
            <a:ext cx="9144000" cy="3571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3769"/>
            <a:ext cx="9144000" cy="1101603"/>
          </a:xfr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pPr algn="ctr" eaLnBrk="1" hangingPunct="1"/>
            <a:r>
              <a:rPr lang="en-US" sz="1800" b="1" dirty="0">
                <a:solidFill>
                  <a:srgbClr val="0000FF"/>
                </a:solidFill>
              </a:rPr>
              <a:t>SMM  </a:t>
            </a:r>
            <a:r>
              <a:rPr lang="en-US" sz="3200" dirty="0"/>
              <a:t>8.5.4 </a:t>
            </a:r>
            <a:r>
              <a:rPr lang="en-US" sz="3200" dirty="0" err="1"/>
              <a:t>Pemeliharaan</a:t>
            </a:r>
            <a:endParaRPr lang="en-US" sz="3200" dirty="0"/>
          </a:p>
        </p:txBody>
      </p:sp>
      <p:sp>
        <p:nvSpPr>
          <p:cNvPr id="95236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80935" y="1647942"/>
            <a:ext cx="9215804" cy="1658815"/>
          </a:xfrm>
        </p:spPr>
        <p:txBody>
          <a:bodyPr>
            <a:normAutofit fontScale="92500"/>
          </a:bodyPr>
          <a:lstStyle/>
          <a:p>
            <a:pPr marL="449261" indent="-449261">
              <a:buNone/>
            </a:pPr>
            <a:r>
              <a:rPr lang="id-ID" sz="2400" i="1" dirty="0"/>
              <a:t>	</a:t>
            </a:r>
            <a:r>
              <a:rPr lang="id-ID" sz="2400" dirty="0"/>
              <a:t>Organisasi harus </a:t>
            </a:r>
            <a:r>
              <a:rPr lang="en-US" sz="2400" dirty="0" err="1"/>
              <a:t>memelihara</a:t>
            </a:r>
            <a:r>
              <a:rPr lang="id-ID" sz="2400" dirty="0"/>
              <a:t> output selama produksi dan penyediaan jasa , sejauh yang diperlukan untuk memastikan kesesuaian dengan persyaratan </a:t>
            </a:r>
            <a:r>
              <a:rPr lang="en-US" sz="2400" i="1" u="sng" dirty="0"/>
              <a:t> </a:t>
            </a:r>
          </a:p>
          <a:p>
            <a:pPr marL="1122357" lvl="1" indent="-309562"/>
            <a:r>
              <a:rPr lang="en-US" sz="2000" i="1" dirty="0"/>
              <a:t>Proses </a:t>
            </a:r>
            <a:r>
              <a:rPr lang="en-US" sz="2000" i="1" dirty="0" err="1"/>
              <a:t>pengerjaan</a:t>
            </a:r>
            <a:r>
              <a:rPr lang="en-US" sz="2000" i="1" dirty="0"/>
              <a:t> di internal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</a:p>
          <a:p>
            <a:pPr marL="1122357" lvl="1" indent="-309562"/>
            <a:r>
              <a:rPr lang="en-US" sz="2000" i="1" dirty="0" err="1"/>
              <a:t>Pengiriman</a:t>
            </a:r>
            <a:r>
              <a:rPr lang="en-US" sz="2000" i="1" dirty="0"/>
              <a:t> </a:t>
            </a:r>
            <a:r>
              <a:rPr lang="en-US" sz="2000" i="1" dirty="0" err="1"/>
              <a:t>sampai</a:t>
            </a:r>
            <a:r>
              <a:rPr lang="en-US" sz="2000" i="1" dirty="0"/>
              <a:t> </a:t>
            </a:r>
            <a:r>
              <a:rPr lang="en-US" sz="2000" i="1" dirty="0" err="1"/>
              <a:t>ke</a:t>
            </a:r>
            <a:r>
              <a:rPr lang="en-US" sz="2000" i="1" dirty="0"/>
              <a:t> </a:t>
            </a:r>
            <a:r>
              <a:rPr lang="en-US" sz="2000" i="1" dirty="0" err="1"/>
              <a:t>tujuan</a:t>
            </a:r>
            <a:r>
              <a:rPr lang="en-US" sz="2000" i="1" dirty="0"/>
              <a:t> yang </a:t>
            </a:r>
            <a:r>
              <a:rPr lang="en-US" sz="2000" i="1" dirty="0" err="1"/>
              <a:t>telah</a:t>
            </a:r>
            <a:r>
              <a:rPr lang="en-US" sz="2000" i="1" dirty="0"/>
              <a:t> </a:t>
            </a:r>
            <a:r>
              <a:rPr lang="en-US" sz="2000" i="1" dirty="0" err="1"/>
              <a:t>ditetapkan</a:t>
            </a:r>
            <a:r>
              <a:rPr lang="en-US" sz="2000" i="1" dirty="0"/>
              <a:t> </a:t>
            </a:r>
          </a:p>
        </p:txBody>
      </p:sp>
      <p:sp>
        <p:nvSpPr>
          <p:cNvPr id="95237" name="Rectangle 4"/>
          <p:cNvSpPr>
            <a:spLocks noChangeArrowheads="1"/>
          </p:cNvSpPr>
          <p:nvPr/>
        </p:nvSpPr>
        <p:spPr bwMode="auto">
          <a:xfrm>
            <a:off x="2724305" y="3291500"/>
            <a:ext cx="39290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49261" indent="-449261"/>
            <a:r>
              <a:rPr lang="id-ID" sz="2400" i="1" u="sng" dirty="0"/>
              <a:t>P</a:t>
            </a:r>
            <a:r>
              <a:rPr lang="en-US" sz="2400" i="1" u="sng" dirty="0" err="1"/>
              <a:t>emeliharaan</a:t>
            </a:r>
            <a:r>
              <a:rPr lang="id-ID" sz="2400" i="1" u="sng" dirty="0"/>
              <a:t> meliputi :</a:t>
            </a:r>
            <a:endParaRPr lang="en-US" sz="2400" i="1" u="sng" dirty="0"/>
          </a:p>
        </p:txBody>
      </p:sp>
      <p:sp>
        <p:nvSpPr>
          <p:cNvPr id="7" name="Rectangle 6"/>
          <p:cNvSpPr/>
          <p:nvPr/>
        </p:nvSpPr>
        <p:spPr>
          <a:xfrm>
            <a:off x="4583420" y="5569516"/>
            <a:ext cx="1374961" cy="27717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1477" dirty="0">
                <a:solidFill>
                  <a:schemeClr val="tx1"/>
                </a:solidFill>
                <a:latin typeface="Adobe Fan Heiti Std B" pitchFamily="34" charset="-128"/>
                <a:ea typeface="Adobe Fan Heiti Std B" pitchFamily="34" charset="-128"/>
              </a:rPr>
              <a:t>Pengepakan</a:t>
            </a:r>
          </a:p>
        </p:txBody>
      </p:sp>
      <p:sp>
        <p:nvSpPr>
          <p:cNvPr id="8" name="Rectangle 7"/>
          <p:cNvSpPr/>
          <p:nvPr/>
        </p:nvSpPr>
        <p:spPr>
          <a:xfrm>
            <a:off x="6175406" y="5568098"/>
            <a:ext cx="1403754" cy="268374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id-ID" sz="1477" dirty="0">
                <a:solidFill>
                  <a:schemeClr val="tx1"/>
                </a:solidFill>
                <a:latin typeface="Adobe Fan Heiti Std B" pitchFamily="34" charset="-128"/>
                <a:ea typeface="Adobe Fan Heiti Std B" pitchFamily="34" charset="-128"/>
              </a:rPr>
              <a:t>Penyimpanan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950" y="5569515"/>
            <a:ext cx="1113603" cy="28575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1477" dirty="0">
                <a:solidFill>
                  <a:schemeClr val="tx1"/>
                </a:solidFill>
                <a:latin typeface="Adobe Fan Heiti Std B" pitchFamily="34" charset="-128"/>
                <a:ea typeface="Adobe Fan Heiti Std B" pitchFamily="34" charset="-128"/>
              </a:rPr>
              <a:t>Identifikasi</a:t>
            </a:r>
          </a:p>
        </p:txBody>
      </p:sp>
      <p:pic>
        <p:nvPicPr>
          <p:cNvPr id="95241" name="Picture 10" descr="D:\H_Miscelleneous\4. My Pictures\gbr\2. 3D People\delivery.png"/>
          <p:cNvPicPr>
            <a:picLocks noChangeAspect="1" noChangeArrowheads="1"/>
          </p:cNvPicPr>
          <p:nvPr/>
        </p:nvPicPr>
        <p:blipFill>
          <a:blip r:embed="rId3" cstate="print"/>
          <a:srcRect l="8781"/>
          <a:stretch>
            <a:fillRect/>
          </a:stretch>
        </p:blipFill>
        <p:spPr bwMode="auto">
          <a:xfrm>
            <a:off x="139703" y="4088607"/>
            <a:ext cx="1374775" cy="139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42" name="Picture 20" descr="http://www.cimg.in/images/2012/05/30/03/126994074_13383595882_large.jpg"/>
          <p:cNvPicPr>
            <a:picLocks noChangeAspect="1" noChangeArrowheads="1"/>
          </p:cNvPicPr>
          <p:nvPr/>
        </p:nvPicPr>
        <p:blipFill>
          <a:blip r:embed="rId4" cstate="print"/>
          <a:srcRect r="38799"/>
          <a:stretch>
            <a:fillRect/>
          </a:stretch>
        </p:blipFill>
        <p:spPr bwMode="auto">
          <a:xfrm>
            <a:off x="6221845" y="3942405"/>
            <a:ext cx="1357313" cy="1352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1634863" y="5569515"/>
            <a:ext cx="1113602" cy="28575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1477" dirty="0">
                <a:solidFill>
                  <a:schemeClr val="tx1"/>
                </a:solidFill>
                <a:latin typeface="Adobe Fan Heiti Std B" pitchFamily="34" charset="-128"/>
                <a:ea typeface="Adobe Fan Heiti Std B" pitchFamily="34" charset="-128"/>
              </a:rPr>
              <a:t>Handling</a:t>
            </a:r>
          </a:p>
        </p:txBody>
      </p:sp>
      <p:pic>
        <p:nvPicPr>
          <p:cNvPr id="95244" name="Picture 13" descr="http://t3.gstatic.com/images?q=tbn:ANd9GcTE8qkC15c6F3GDPQyMxdPhbXFPYQ-MJ_wcKI4AW_DvBaNwOgf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2263" y="4350654"/>
            <a:ext cx="1468981" cy="95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ounded Rectangular Callout 16"/>
          <p:cNvSpPr/>
          <p:nvPr/>
        </p:nvSpPr>
        <p:spPr>
          <a:xfrm>
            <a:off x="37778" y="3374392"/>
            <a:ext cx="928688" cy="822558"/>
          </a:xfrm>
          <a:prstGeom prst="wedgeRoundRectCallout">
            <a:avLst>
              <a:gd name="adj1" fmla="val 48439"/>
              <a:gd name="adj2" fmla="val 72034"/>
              <a:gd name="adj3" fmla="val 16667"/>
            </a:avLst>
          </a:prstGeom>
          <a:solidFill>
            <a:schemeClr val="bg1"/>
          </a:solidFill>
          <a:ln w="57150">
            <a:solidFill>
              <a:srgbClr val="0070C0">
                <a:alpha val="68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pic>
        <p:nvPicPr>
          <p:cNvPr id="95246" name="Picture 21" descr="http://nyc-parkingticket.com/media/catalog/product/cache/1/small_image/135x/9df78eab33525d08d6e5fb8d27136e95/n/y/nycparkingticketreport_1.jp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1760" y="3418836"/>
            <a:ext cx="720725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47" name="TextBox 18"/>
          <p:cNvSpPr txBox="1">
            <a:spLocks noChangeArrowheads="1"/>
          </p:cNvSpPr>
          <p:nvPr/>
        </p:nvSpPr>
        <p:spPr bwMode="auto">
          <a:xfrm rot="1452015">
            <a:off x="268791" y="3976277"/>
            <a:ext cx="3571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d-ID" sz="800" b="1"/>
              <a:t>OK</a:t>
            </a:r>
          </a:p>
        </p:txBody>
      </p:sp>
      <p:pic>
        <p:nvPicPr>
          <p:cNvPr id="95248" name="Picture 12" descr="http://www.dreamstime.com/3d-people-and-cardboard-box-thumb7519604.jpg"/>
          <p:cNvPicPr>
            <a:picLocks noChangeAspect="1" noChangeArrowheads="1"/>
          </p:cNvPicPr>
          <p:nvPr/>
        </p:nvPicPr>
        <p:blipFill>
          <a:blip r:embed="rId8" cstate="print"/>
          <a:srcRect b="9999"/>
          <a:stretch>
            <a:fillRect/>
          </a:stretch>
        </p:blipFill>
        <p:spPr bwMode="auto">
          <a:xfrm>
            <a:off x="4603781" y="4070287"/>
            <a:ext cx="1571625" cy="121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7154" name="Picture 2" descr="http://image.shutterstock.com/display_pic_with_logo/765256/101600311/stock-photo-a-d-man-factory-over-production-presentation-101600311.jpg"/>
          <p:cNvPicPr>
            <a:picLocks noChangeAspect="1" noChangeArrowheads="1"/>
          </p:cNvPicPr>
          <p:nvPr/>
        </p:nvPicPr>
        <p:blipFill>
          <a:blip r:embed="rId9" cstate="print"/>
          <a:srcRect r="31666" b="54605"/>
          <a:stretch>
            <a:fillRect/>
          </a:stretch>
        </p:blipFill>
        <p:spPr bwMode="auto">
          <a:xfrm>
            <a:off x="2991244" y="4325054"/>
            <a:ext cx="1533129" cy="979499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3226850" y="5548409"/>
            <a:ext cx="1113602" cy="28575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77" dirty="0" err="1">
                <a:solidFill>
                  <a:schemeClr val="tx1"/>
                </a:solidFill>
                <a:latin typeface="Adobe Fan Heiti Std B" pitchFamily="34" charset="-128"/>
                <a:ea typeface="Adobe Fan Heiti Std B" pitchFamily="34" charset="-128"/>
              </a:rPr>
              <a:t>Proses</a:t>
            </a:r>
            <a:endParaRPr lang="id-ID" sz="1477" dirty="0">
              <a:solidFill>
                <a:schemeClr val="tx1"/>
              </a:solidFill>
              <a:latin typeface="Adobe Fan Heiti Std B" pitchFamily="34" charset="-128"/>
              <a:ea typeface="Adobe Fan Heiti Std B" pitchFamily="34" charset="-128"/>
            </a:endParaRPr>
          </a:p>
        </p:txBody>
      </p:sp>
      <p:pic>
        <p:nvPicPr>
          <p:cNvPr id="27" name="Picture 10" descr="http://www.max-models.eu/wp-content/uploads/2012/02/Mitsubishi-3d-truck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44" y="4103608"/>
            <a:ext cx="1290932" cy="119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6" descr="http://thumbs.dreamstime.com/thumblarge_366/12345431936l27HZ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423" y="4655355"/>
            <a:ext cx="4603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7694460" y="5567150"/>
            <a:ext cx="1208824" cy="279545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77" b="1" u="sng" dirty="0" err="1">
                <a:solidFill>
                  <a:schemeClr val="tx1"/>
                </a:solidFill>
                <a:latin typeface="Adobe Fan Heiti Std B" pitchFamily="34" charset="-128"/>
                <a:ea typeface="Adobe Fan Heiti Std B" pitchFamily="34" charset="-128"/>
              </a:rPr>
              <a:t>Pengiriman</a:t>
            </a:r>
            <a:r>
              <a:rPr lang="en-US" sz="1477" b="1" u="sng" dirty="0">
                <a:solidFill>
                  <a:schemeClr val="tx1"/>
                </a:solidFill>
                <a:latin typeface="Adobe Fan Heiti Std B" pitchFamily="34" charset="-128"/>
                <a:ea typeface="Adobe Fan Heiti Std B" pitchFamily="34" charset="-128"/>
              </a:rPr>
              <a:t> </a:t>
            </a:r>
            <a:endParaRPr lang="id-ID" sz="1477" b="1" u="sng" dirty="0">
              <a:solidFill>
                <a:schemeClr val="tx1"/>
              </a:solidFill>
              <a:latin typeface="Adobe Fan Heiti Std B" pitchFamily="34" charset="-128"/>
              <a:ea typeface="Adobe Fan Heiti Std B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59025" y="5565025"/>
            <a:ext cx="290464" cy="350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1662" b="1" dirty="0"/>
              <a:t>*</a:t>
            </a:r>
            <a:endParaRPr lang="en-US" sz="1662" i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301994"/>
            <a:ext cx="9144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1">
            <a:extLst>
              <a:ext uri="{FF2B5EF4-FFF2-40B4-BE49-F238E27FC236}">
                <a16:creationId xmlns:a16="http://schemas.microsoft.com/office/drawing/2014/main" id="{A4F242FF-5773-4394-A070-37545EB9AA95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419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81175" y="1917825"/>
            <a:ext cx="8273766" cy="39767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altLang="en-US" sz="1846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Organisasi harus memenuhi persyaratan untuk kegiatan pasca pengiriman terkait dengan produk dan layanan.</a:t>
            </a:r>
            <a:r>
              <a:rPr lang="en-US" altLang="en-US" sz="1846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id-ID" altLang="en-US" sz="1846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Dalam menentukan sejauh mana kegiatan pasca pengiriman yang diperlukan, organisasi harus mempertimbangkan :</a:t>
            </a:r>
            <a:endParaRPr lang="en-US" altLang="en-US" sz="1846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785466" indent="-356098" eaLnBrk="0" hangingPunct="0">
              <a:buFontTx/>
              <a:buAutoNum type="alphaLcParenR"/>
            </a:pPr>
            <a:r>
              <a:rPr lang="id-ID" altLang="en-US" sz="1846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persyaratan Hukum dan peraturan ;</a:t>
            </a:r>
            <a:endParaRPr lang="en-US" altLang="en-US" sz="1846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785466" indent="-356098" eaLnBrk="0" hangingPunct="0">
              <a:buFontTx/>
              <a:buAutoNum type="alphaLcParenR"/>
            </a:pPr>
            <a:r>
              <a:rPr lang="id-ID" altLang="en-US" sz="1846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Konsekuensi yang tidak diinginkan potensial yang terkait dengan produk dan layanan ;</a:t>
            </a:r>
            <a:endParaRPr lang="en-US" altLang="en-US" sz="1846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785466" indent="-356098" eaLnBrk="0" hangingPunct="0">
              <a:buFontTx/>
              <a:buAutoNum type="alphaLcParenR"/>
            </a:pPr>
            <a:r>
              <a:rPr lang="id-ID" altLang="en-US" sz="1846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Sifat, penggunaan dan dimaksudkan seumur hidup produk dan layanannya ;</a:t>
            </a:r>
            <a:endParaRPr lang="en-US" altLang="en-US" sz="1846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785466" indent="-356098" eaLnBrk="0" hangingPunct="0">
              <a:buFontTx/>
              <a:buAutoNum type="alphaLcParenR"/>
            </a:pPr>
            <a:r>
              <a:rPr lang="id-ID" altLang="en-US" sz="1846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persyaratan pelanggan ;</a:t>
            </a:r>
            <a:endParaRPr lang="en-US" altLang="en-US" sz="1846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785466" indent="-356098" eaLnBrk="0" hangingPunct="0">
              <a:buFontTx/>
              <a:buAutoNum type="alphaLcParenR"/>
            </a:pPr>
            <a:r>
              <a:rPr lang="id-ID" altLang="en-US" sz="1846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umpan balik pelanggan.</a:t>
            </a:r>
            <a:endParaRPr lang="en-US" altLang="en-US" sz="1846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46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altLang="en-US" sz="1846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Catatan : Kegiatan Pasca pengiriman dapat mencakup tindakan di bawah ketentuan garansi, kewajiban kontrak seperti jasa pemeliharaan, dan layanan tambahan seperti daur ulang atau pembuangan akhir.</a:t>
            </a:r>
            <a:r>
              <a:rPr lang="en-US" sz="1846" b="1" u="sng" dirty="0"/>
              <a:t>*</a:t>
            </a:r>
            <a:endParaRPr lang="en-US" sz="1846" b="1" i="1" u="sng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46" dirty="0"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" y="272625"/>
            <a:ext cx="9144000" cy="1298690"/>
          </a:xfrm>
          <a:prstGeom prst="rect">
            <a:avLst/>
          </a:prstGeom>
          <a:pattFill prst="ltUpDiag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62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90655" y="473898"/>
            <a:ext cx="6677971" cy="857250"/>
          </a:xfrm>
          <a:prstGeom prst="rect">
            <a:avLst/>
          </a:prstGeom>
        </p:spPr>
        <p:txBody>
          <a:bodyPr vert="horz" lIns="84406" tIns="42203" rIns="84406" bIns="42203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en-US" altLang="en-US" sz="2100" b="1" dirty="0">
                <a:solidFill>
                  <a:srgbClr val="0000FF"/>
                </a:solidFill>
                <a:latin typeface="Arial Narrow" panose="020B0606020202030204" pitchFamily="34" charset="0"/>
                <a:ea typeface="NanumGothic"/>
              </a:rPr>
              <a:t>SMM  </a:t>
            </a:r>
            <a:r>
              <a:rPr lang="en-US" altLang="en-US" sz="4062" b="1" i="1" dirty="0">
                <a:latin typeface="Arial Narrow" panose="020B0606020202030204" pitchFamily="34" charset="0"/>
                <a:ea typeface="NanumGothic"/>
              </a:rPr>
              <a:t>8.5.5 </a:t>
            </a:r>
            <a:r>
              <a:rPr lang="en-US" altLang="en-US" sz="4062" b="1" i="1" dirty="0" err="1">
                <a:latin typeface="Arial Narrow" panose="020B0606020202030204" pitchFamily="34" charset="0"/>
                <a:ea typeface="NanumGothic"/>
              </a:rPr>
              <a:t>Kegiatan</a:t>
            </a:r>
            <a:r>
              <a:rPr lang="en-US" altLang="en-US" sz="4062" b="1" i="1" dirty="0">
                <a:latin typeface="Arial Narrow" panose="020B0606020202030204" pitchFamily="34" charset="0"/>
                <a:ea typeface="NanumGothic"/>
              </a:rPr>
              <a:t> </a:t>
            </a:r>
            <a:r>
              <a:rPr lang="en-US" altLang="en-US" sz="4062" b="1" i="1" dirty="0" err="1">
                <a:latin typeface="Arial Narrow" panose="020B0606020202030204" pitchFamily="34" charset="0"/>
                <a:ea typeface="NanumGothic"/>
              </a:rPr>
              <a:t>Pasca</a:t>
            </a:r>
            <a:r>
              <a:rPr lang="en-US" altLang="en-US" sz="4062" b="1" i="1" dirty="0">
                <a:latin typeface="Arial Narrow" panose="020B0606020202030204" pitchFamily="34" charset="0"/>
                <a:ea typeface="NanumGothic"/>
              </a:rPr>
              <a:t> </a:t>
            </a:r>
            <a:r>
              <a:rPr lang="en-US" altLang="en-US" sz="4062" b="1" i="1" dirty="0" err="1">
                <a:latin typeface="Arial Narrow" panose="020B0606020202030204" pitchFamily="34" charset="0"/>
                <a:ea typeface="NanumGothic"/>
              </a:rPr>
              <a:t>Pengiriman</a:t>
            </a:r>
            <a:r>
              <a:rPr lang="en-US" altLang="en-US" sz="4062" b="1" i="1" dirty="0">
                <a:latin typeface="Arial Narrow" panose="020B0606020202030204" pitchFamily="34" charset="0"/>
                <a:ea typeface="NanumGothic"/>
              </a:rPr>
              <a:t>                                                           </a:t>
            </a:r>
            <a:endParaRPr lang="id-ID" altLang="en-US" sz="4062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407183" y="272625"/>
            <a:ext cx="334547" cy="1326957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6" name="Right Triangle 5"/>
          <p:cNvSpPr/>
          <p:nvPr/>
        </p:nvSpPr>
        <p:spPr>
          <a:xfrm flipH="1" flipV="1">
            <a:off x="8399570" y="1571314"/>
            <a:ext cx="357085" cy="395230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7" name="Rectangle 6"/>
          <p:cNvSpPr/>
          <p:nvPr/>
        </p:nvSpPr>
        <p:spPr>
          <a:xfrm>
            <a:off x="8791299" y="1254502"/>
            <a:ext cx="310954" cy="695070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8" name="Right Triangle 7"/>
          <p:cNvSpPr/>
          <p:nvPr/>
        </p:nvSpPr>
        <p:spPr>
          <a:xfrm>
            <a:off x="8749354" y="1531122"/>
            <a:ext cx="367247" cy="395230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9" name="Right Triangle 8"/>
          <p:cNvSpPr/>
          <p:nvPr/>
        </p:nvSpPr>
        <p:spPr>
          <a:xfrm flipH="1">
            <a:off x="8792692" y="902523"/>
            <a:ext cx="307556" cy="393562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0" name="Right Triangle 9"/>
          <p:cNvSpPr/>
          <p:nvPr/>
        </p:nvSpPr>
        <p:spPr>
          <a:xfrm rot="5400000">
            <a:off x="8757436" y="949900"/>
            <a:ext cx="362982" cy="326626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1" name="Rectangle 10"/>
          <p:cNvSpPr/>
          <p:nvPr/>
        </p:nvSpPr>
        <p:spPr>
          <a:xfrm>
            <a:off x="7524385" y="931713"/>
            <a:ext cx="1266903" cy="364372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2" name="Rectangle 11"/>
          <p:cNvSpPr/>
          <p:nvPr/>
        </p:nvSpPr>
        <p:spPr>
          <a:xfrm>
            <a:off x="7434454" y="951274"/>
            <a:ext cx="1478845" cy="288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8" dirty="0">
              <a:solidFill>
                <a:schemeClr val="tx1"/>
              </a:solidFill>
            </a:endParaRPr>
          </a:p>
        </p:txBody>
      </p: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4157902A-1872-4136-BAE9-026D8DE0592F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53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Text Box 2"/>
          <p:cNvSpPr txBox="1">
            <a:spLocks noChangeArrowheads="1"/>
          </p:cNvSpPr>
          <p:nvPr/>
        </p:nvSpPr>
        <p:spPr bwMode="auto">
          <a:xfrm>
            <a:off x="3215464" y="1153090"/>
            <a:ext cx="1245854" cy="4924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anose="02020603050405020304" pitchFamily="18" charset="0"/>
              </a:rPr>
              <a:t>Permintaan dari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anose="02020603050405020304" pitchFamily="18" charset="0"/>
              </a:rPr>
              <a:t> supplier</a:t>
            </a:r>
            <a:endParaRPr lang="en-GB" altLang="en-US" sz="1300">
              <a:latin typeface="Times New Roman" panose="02020603050405020304" pitchFamily="18" charset="0"/>
            </a:endParaRPr>
          </a:p>
        </p:txBody>
      </p:sp>
      <p:sp>
        <p:nvSpPr>
          <p:cNvPr id="104452" name="Text Box 3"/>
          <p:cNvSpPr txBox="1">
            <a:spLocks noChangeArrowheads="1"/>
          </p:cNvSpPr>
          <p:nvPr/>
        </p:nvSpPr>
        <p:spPr bwMode="auto">
          <a:xfrm>
            <a:off x="4535307" y="1138801"/>
            <a:ext cx="1529586" cy="10926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anose="02020603050405020304" pitchFamily="18" charset="0"/>
              </a:rPr>
              <a:t>Permintaan internal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300">
                <a:latin typeface="Times New Roman" panose="02020603050405020304" pitchFamily="18" charset="0"/>
              </a:rPr>
              <a:t> Improvement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300">
                <a:latin typeface="Times New Roman" panose="02020603050405020304" pitchFamily="18" charset="0"/>
              </a:rPr>
              <a:t> Cost saving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300">
                <a:latin typeface="Times New Roman" panose="02020603050405020304" pitchFamily="18" charset="0"/>
              </a:rPr>
              <a:t> Program lokalisasi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300">
                <a:latin typeface="Times New Roman" panose="02020603050405020304" pitchFamily="18" charset="0"/>
              </a:rPr>
              <a:t> Correction</a:t>
            </a:r>
            <a:endParaRPr lang="en-GB" altLang="en-US" sz="1300">
              <a:latin typeface="Times New Roman" panose="02020603050405020304" pitchFamily="18" charset="0"/>
            </a:endParaRPr>
          </a:p>
        </p:txBody>
      </p:sp>
      <p:sp>
        <p:nvSpPr>
          <p:cNvPr id="104453" name="Text Box 4"/>
          <p:cNvSpPr txBox="1">
            <a:spLocks noChangeArrowheads="1"/>
          </p:cNvSpPr>
          <p:nvPr/>
        </p:nvSpPr>
        <p:spPr bwMode="auto">
          <a:xfrm>
            <a:off x="3698698" y="2477319"/>
            <a:ext cx="3122611" cy="8925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anose="02020603050405020304" pitchFamily="18" charset="0"/>
              </a:rPr>
              <a:t>Review oleh penanggung jawab produk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anose="02020603050405020304" pitchFamily="18" charset="0"/>
              </a:rPr>
              <a:t>(apabila perusahaan tidak melakukan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anose="02020603050405020304" pitchFamily="18" charset="0"/>
              </a:rPr>
              <a:t>design, maka perubahan pada produk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anose="02020603050405020304" pitchFamily="18" charset="0"/>
              </a:rPr>
              <a:t>harus minta persetujuan customer)</a:t>
            </a:r>
            <a:endParaRPr lang="en-GB" altLang="en-US" sz="1300">
              <a:latin typeface="Times New Roman" panose="02020603050405020304" pitchFamily="18" charset="0"/>
            </a:endParaRPr>
          </a:p>
        </p:txBody>
      </p:sp>
      <p:sp>
        <p:nvSpPr>
          <p:cNvPr id="104454" name="Text Box 5"/>
          <p:cNvSpPr txBox="1">
            <a:spLocks noChangeArrowheads="1"/>
          </p:cNvSpPr>
          <p:nvPr/>
        </p:nvSpPr>
        <p:spPr bwMode="auto">
          <a:xfrm>
            <a:off x="789441" y="1164307"/>
            <a:ext cx="1803699" cy="8925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pada</a:t>
            </a:r>
            <a:r>
              <a:rPr lang="en-US" altLang="en-US" sz="1300" dirty="0">
                <a:latin typeface="Times New Roman" panose="02020603050405020304" pitchFamily="18" charset="0"/>
              </a:rPr>
              <a:t> proses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 dirty="0">
                <a:latin typeface="Times New Roman" panose="02020603050405020304" pitchFamily="18" charset="0"/>
              </a:rPr>
              <a:t>yang </a:t>
            </a:r>
            <a:r>
              <a:rPr lang="en-US" altLang="en-US" sz="1300" dirty="0" err="1">
                <a:latin typeface="Times New Roman" panose="02020603050405020304" pitchFamily="18" charset="0"/>
              </a:rPr>
              <a:t>tidak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merubah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 dirty="0" err="1">
                <a:latin typeface="Times New Roman" panose="02020603050405020304" pitchFamily="18" charset="0"/>
              </a:rPr>
              <a:t>spesifikasi</a:t>
            </a:r>
            <a:r>
              <a:rPr lang="en-US" altLang="en-US" sz="1300" dirty="0">
                <a:latin typeface="Times New Roman" panose="02020603050405020304" pitchFamily="18" charset="0"/>
              </a:rPr>
              <a:t> engineering/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 dirty="0" err="1">
                <a:latin typeface="Times New Roman" panose="02020603050405020304" pitchFamily="18" charset="0"/>
              </a:rPr>
              <a:t>Produk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tidak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berubah</a:t>
            </a:r>
            <a:endParaRPr lang="en-GB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104455" name="Text Box 6"/>
          <p:cNvSpPr txBox="1">
            <a:spLocks noChangeArrowheads="1"/>
          </p:cNvSpPr>
          <p:nvPr/>
        </p:nvSpPr>
        <p:spPr bwMode="auto">
          <a:xfrm>
            <a:off x="788192" y="2470715"/>
            <a:ext cx="1914307" cy="4924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anose="02020603050405020304" pitchFamily="18" charset="0"/>
              </a:rPr>
              <a:t>Persetujuan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anose="02020603050405020304" pitchFamily="18" charset="0"/>
              </a:rPr>
              <a:t>Penanggung jawab proses</a:t>
            </a:r>
            <a:endParaRPr lang="en-GB" altLang="en-US" sz="1300">
              <a:latin typeface="Times New Roman" panose="02020603050405020304" pitchFamily="18" charset="0"/>
            </a:endParaRPr>
          </a:p>
        </p:txBody>
      </p:sp>
      <p:sp>
        <p:nvSpPr>
          <p:cNvPr id="104456" name="Text Box 7"/>
          <p:cNvSpPr txBox="1">
            <a:spLocks noChangeArrowheads="1"/>
          </p:cNvSpPr>
          <p:nvPr/>
        </p:nvSpPr>
        <p:spPr bwMode="auto">
          <a:xfrm>
            <a:off x="902686" y="3423215"/>
            <a:ext cx="1545616" cy="4924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300" dirty="0" err="1">
                <a:latin typeface="Times New Roman" panose="02020603050405020304" pitchFamily="18" charset="0"/>
              </a:rPr>
              <a:t>Catat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tanggal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efektif</a:t>
            </a:r>
            <a:endParaRPr lang="en-US" altLang="en-US" sz="1300" dirty="0"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300" dirty="0" err="1">
                <a:latin typeface="Times New Roman" panose="02020603050405020304" pitchFamily="18" charset="0"/>
              </a:rPr>
              <a:t>Perubahan</a:t>
            </a:r>
            <a:endParaRPr lang="en-GB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104457" name="Line 8"/>
          <p:cNvSpPr>
            <a:spLocks noChangeShapeType="1"/>
          </p:cNvSpPr>
          <p:nvPr/>
        </p:nvSpPr>
        <p:spPr bwMode="auto">
          <a:xfrm>
            <a:off x="3887602" y="1634094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8" name="Line 9"/>
          <p:cNvSpPr>
            <a:spLocks noChangeShapeType="1"/>
          </p:cNvSpPr>
          <p:nvPr/>
        </p:nvSpPr>
        <p:spPr bwMode="auto">
          <a:xfrm>
            <a:off x="5297302" y="2269835"/>
            <a:ext cx="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62" name="Line 13"/>
          <p:cNvSpPr>
            <a:spLocks noChangeShapeType="1"/>
          </p:cNvSpPr>
          <p:nvPr/>
        </p:nvSpPr>
        <p:spPr bwMode="auto">
          <a:xfrm>
            <a:off x="1650885" y="2067486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63" name="Line 14"/>
          <p:cNvSpPr>
            <a:spLocks noChangeShapeType="1"/>
          </p:cNvSpPr>
          <p:nvPr/>
        </p:nvSpPr>
        <p:spPr bwMode="auto">
          <a:xfrm>
            <a:off x="1650885" y="2981888"/>
            <a:ext cx="0" cy="44132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64" name="Text Box 15"/>
          <p:cNvSpPr txBox="1">
            <a:spLocks noChangeArrowheads="1"/>
          </p:cNvSpPr>
          <p:nvPr/>
        </p:nvSpPr>
        <p:spPr bwMode="auto">
          <a:xfrm>
            <a:off x="4408770" y="6048664"/>
            <a:ext cx="2555508" cy="292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 dirty="0" err="1">
                <a:latin typeface="Times New Roman" panose="02020603050405020304" pitchFamily="18" charset="0"/>
              </a:rPr>
              <a:t>Aproval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dan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revisi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dokumen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terkait</a:t>
            </a:r>
            <a:endParaRPr lang="en-GB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104467" name="Text Box 18"/>
          <p:cNvSpPr txBox="1">
            <a:spLocks noChangeArrowheads="1"/>
          </p:cNvSpPr>
          <p:nvPr/>
        </p:nvSpPr>
        <p:spPr bwMode="auto">
          <a:xfrm>
            <a:off x="3392302" y="3626407"/>
            <a:ext cx="3607078" cy="8925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300" dirty="0">
                <a:latin typeface="Times New Roman" panose="02020603050405020304" pitchFamily="18" charset="0"/>
              </a:rPr>
              <a:t> standard yang </a:t>
            </a:r>
            <a:r>
              <a:rPr lang="en-US" altLang="en-US" sz="1300" dirty="0" err="1">
                <a:latin typeface="Times New Roman" panose="02020603050405020304" pitchFamily="18" charset="0"/>
              </a:rPr>
              <a:t>ada</a:t>
            </a:r>
            <a:endParaRPr lang="en-US" altLang="en-US" sz="1300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300" dirty="0">
                <a:latin typeface="Times New Roman" panose="02020603050405020304" pitchFamily="18" charset="0"/>
              </a:rPr>
              <a:t> yang </a:t>
            </a:r>
            <a:r>
              <a:rPr lang="en-US" altLang="en-US" sz="1300" dirty="0" err="1">
                <a:latin typeface="Times New Roman" panose="02020603050405020304" pitchFamily="18" charset="0"/>
              </a:rPr>
              <a:t>perlu</a:t>
            </a:r>
            <a:r>
              <a:rPr lang="en-US" altLang="en-US" sz="1300" dirty="0">
                <a:latin typeface="Times New Roman" panose="02020603050405020304" pitchFamily="18" charset="0"/>
              </a:rPr>
              <a:t> approval customer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300" dirty="0">
                <a:latin typeface="Times New Roman" panose="02020603050405020304" pitchFamily="18" charset="0"/>
              </a:rPr>
              <a:t> yang </a:t>
            </a:r>
            <a:r>
              <a:rPr lang="en-US" altLang="en-US" sz="1300" dirty="0" err="1">
                <a:latin typeface="Times New Roman" panose="02020603050405020304" pitchFamily="18" charset="0"/>
              </a:rPr>
              <a:t>cukup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pemberitahuan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300" dirty="0">
                <a:latin typeface="Times New Roman" panose="02020603050405020304" pitchFamily="18" charset="0"/>
              </a:rPr>
              <a:t> yang </a:t>
            </a:r>
            <a:r>
              <a:rPr lang="en-US" altLang="en-US" sz="1300" dirty="0" err="1">
                <a:latin typeface="Times New Roman" panose="02020603050405020304" pitchFamily="18" charset="0"/>
              </a:rPr>
              <a:t>tidak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perlu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pemberitahuan</a:t>
            </a:r>
            <a:endParaRPr lang="en-GB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104468" name="Text Box 19"/>
          <p:cNvSpPr txBox="1">
            <a:spLocks noChangeArrowheads="1"/>
          </p:cNvSpPr>
          <p:nvPr/>
        </p:nvSpPr>
        <p:spPr bwMode="auto">
          <a:xfrm>
            <a:off x="4395238" y="4938435"/>
            <a:ext cx="2595582" cy="292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 dirty="0" err="1">
                <a:latin typeface="Times New Roman" panose="02020603050405020304" pitchFamily="18" charset="0"/>
              </a:rPr>
              <a:t>Pelaksanaan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dan</a:t>
            </a:r>
            <a:r>
              <a:rPr lang="en-US" altLang="en-US" sz="1300" dirty="0">
                <a:latin typeface="Times New Roman" panose="02020603050405020304" pitchFamily="18" charset="0"/>
              </a:rPr>
              <a:t> monitor </a:t>
            </a:r>
            <a:r>
              <a:rPr lang="en-US" altLang="en-US" sz="1300" dirty="0" err="1">
                <a:latin typeface="Times New Roman" panose="02020603050405020304" pitchFamily="18" charset="0"/>
              </a:rPr>
              <a:t>perubahan</a:t>
            </a:r>
            <a:endParaRPr lang="en-GB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104469" name="Text Box 20"/>
          <p:cNvSpPr txBox="1">
            <a:spLocks noChangeArrowheads="1"/>
          </p:cNvSpPr>
          <p:nvPr/>
        </p:nvSpPr>
        <p:spPr bwMode="auto">
          <a:xfrm>
            <a:off x="4928455" y="5536655"/>
            <a:ext cx="1498295" cy="292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anose="02020603050405020304" pitchFamily="18" charset="0"/>
              </a:rPr>
              <a:t>Validasi perubahan </a:t>
            </a:r>
            <a:endParaRPr lang="en-GB" altLang="en-US" sz="1300">
              <a:latin typeface="Times New Roman" panose="02020603050405020304" pitchFamily="18" charset="0"/>
            </a:endParaRPr>
          </a:p>
        </p:txBody>
      </p:sp>
      <p:sp>
        <p:nvSpPr>
          <p:cNvPr id="104470" name="Line 21"/>
          <p:cNvSpPr>
            <a:spLocks noChangeShapeType="1"/>
          </p:cNvSpPr>
          <p:nvPr/>
        </p:nvSpPr>
        <p:spPr bwMode="auto">
          <a:xfrm>
            <a:off x="5669087" y="4539316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71" name="Line 22"/>
          <p:cNvSpPr>
            <a:spLocks noChangeShapeType="1"/>
          </p:cNvSpPr>
          <p:nvPr/>
        </p:nvSpPr>
        <p:spPr bwMode="auto">
          <a:xfrm flipH="1">
            <a:off x="5665602" y="5238283"/>
            <a:ext cx="6672" cy="31772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72" name="Text Box 23"/>
          <p:cNvSpPr txBox="1">
            <a:spLocks noChangeArrowheads="1"/>
          </p:cNvSpPr>
          <p:nvPr/>
        </p:nvSpPr>
        <p:spPr bwMode="auto">
          <a:xfrm>
            <a:off x="443694" y="5175126"/>
            <a:ext cx="38715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u="sng" dirty="0">
                <a:solidFill>
                  <a:srgbClr val="0000FF"/>
                </a:solidFill>
                <a:latin typeface="Times New Roman" panose="02020603050405020304" pitchFamily="18" charset="0"/>
              </a:rPr>
              <a:t>SMM  </a:t>
            </a:r>
            <a:r>
              <a:rPr lang="en-US" altLang="en-US" sz="2400" u="sng" dirty="0">
                <a:latin typeface="Times New Roman" panose="02020603050405020304" pitchFamily="18" charset="0"/>
              </a:rPr>
              <a:t>8.5.6 Control </a:t>
            </a:r>
            <a:r>
              <a:rPr lang="en-US" altLang="en-US" sz="2400" u="sng" dirty="0" err="1">
                <a:latin typeface="Times New Roman" panose="02020603050405020304" pitchFamily="18" charset="0"/>
              </a:rPr>
              <a:t>Perubahan</a:t>
            </a:r>
            <a:endParaRPr lang="en-GB" altLang="en-US" sz="2400" u="sng" dirty="0">
              <a:latin typeface="Times New Roman" panose="02020603050405020304" pitchFamily="18" charset="0"/>
            </a:endParaRPr>
          </a:p>
        </p:txBody>
      </p:sp>
      <p:sp>
        <p:nvSpPr>
          <p:cNvPr id="104476" name="Line 29"/>
          <p:cNvSpPr>
            <a:spLocks noChangeShapeType="1"/>
          </p:cNvSpPr>
          <p:nvPr/>
        </p:nvSpPr>
        <p:spPr bwMode="auto">
          <a:xfrm>
            <a:off x="4638468" y="3384992"/>
            <a:ext cx="1" cy="28259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77" name="Line 30"/>
          <p:cNvSpPr>
            <a:spLocks noChangeShapeType="1"/>
          </p:cNvSpPr>
          <p:nvPr/>
        </p:nvSpPr>
        <p:spPr bwMode="auto">
          <a:xfrm>
            <a:off x="6049331" y="3375231"/>
            <a:ext cx="1" cy="29235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78" name="Text Box 31"/>
          <p:cNvSpPr txBox="1">
            <a:spLocks noChangeArrowheads="1"/>
          </p:cNvSpPr>
          <p:nvPr/>
        </p:nvSpPr>
        <p:spPr bwMode="auto">
          <a:xfrm>
            <a:off x="7347363" y="3500877"/>
            <a:ext cx="1759940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 dirty="0" err="1">
                <a:latin typeface="Times New Roman" panose="02020603050405020304" pitchFamily="18" charset="0"/>
              </a:rPr>
              <a:t>Catatan</a:t>
            </a:r>
            <a:r>
              <a:rPr lang="en-US" altLang="en-US" sz="1300" dirty="0">
                <a:latin typeface="Times New Roman" panose="02020603050405020304" pitchFamily="18" charset="0"/>
              </a:rPr>
              <a:t> 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300" dirty="0">
                <a:latin typeface="Times New Roman" panose="02020603050405020304" pitchFamily="18" charset="0"/>
              </a:rPr>
              <a:t> yang </a:t>
            </a:r>
            <a:r>
              <a:rPr lang="en-US" altLang="en-US" sz="1300" dirty="0" err="1">
                <a:latin typeface="Times New Roman" panose="02020603050405020304" pitchFamily="18" charset="0"/>
              </a:rPr>
              <a:t>sifatnya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sementara</a:t>
            </a:r>
            <a:endParaRPr lang="en-US" altLang="en-US" sz="13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 dirty="0" err="1">
                <a:latin typeface="Times New Roman" panose="02020603050405020304" pitchFamily="18" charset="0"/>
              </a:rPr>
              <a:t>harus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dicatat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tanggal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berlakunya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dan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setelah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tanggal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berlaku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habis</a:t>
            </a:r>
            <a:r>
              <a:rPr lang="en-US" altLang="en-US" sz="1300" dirty="0">
                <a:latin typeface="Times New Roman" panose="02020603050405020304" pitchFamily="18" charset="0"/>
              </a:rPr>
              <a:t>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 dirty="0" err="1">
                <a:latin typeface="Times New Roman" panose="02020603050405020304" pitchFamily="18" charset="0"/>
              </a:rPr>
              <a:t>produk</a:t>
            </a:r>
            <a:r>
              <a:rPr lang="en-US" altLang="en-US" sz="1300" dirty="0">
                <a:latin typeface="Times New Roman" panose="02020603050405020304" pitchFamily="18" charset="0"/>
              </a:rPr>
              <a:t>/ proses </a:t>
            </a:r>
            <a:r>
              <a:rPr lang="en-US" altLang="en-US" sz="1300" dirty="0" err="1">
                <a:latin typeface="Times New Roman" panose="02020603050405020304" pitchFamily="18" charset="0"/>
              </a:rPr>
              <a:t>harus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sudah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kembali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Ke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specifikasi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semula</a:t>
            </a:r>
            <a:endParaRPr lang="en-GB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104479" name="Line 32"/>
          <p:cNvSpPr>
            <a:spLocks noChangeShapeType="1"/>
          </p:cNvSpPr>
          <p:nvPr/>
        </p:nvSpPr>
        <p:spPr bwMode="auto">
          <a:xfrm>
            <a:off x="6975292" y="4209160"/>
            <a:ext cx="37207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81" name="Text Box 34"/>
          <p:cNvSpPr txBox="1">
            <a:spLocks noChangeArrowheads="1"/>
          </p:cNvSpPr>
          <p:nvPr/>
        </p:nvSpPr>
        <p:spPr bwMode="auto">
          <a:xfrm>
            <a:off x="4337308" y="392866"/>
            <a:ext cx="2010487" cy="30777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400" dirty="0">
                <a:latin typeface="Times New Roman" panose="02020603050405020304" pitchFamily="18" charset="0"/>
              </a:rPr>
              <a:t> design </a:t>
            </a:r>
            <a:r>
              <a:rPr lang="en-US" altLang="en-US" sz="1400" dirty="0" err="1">
                <a:latin typeface="Times New Roman" panose="02020603050405020304" pitchFamily="18" charset="0"/>
              </a:rPr>
              <a:t>produk</a:t>
            </a:r>
            <a:endParaRPr lang="en-GB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04483" name="AutoShape 36"/>
          <p:cNvSpPr>
            <a:spLocks/>
          </p:cNvSpPr>
          <p:nvPr/>
        </p:nvSpPr>
        <p:spPr bwMode="auto">
          <a:xfrm rot="-5400000">
            <a:off x="5222690" y="-779699"/>
            <a:ext cx="228600" cy="3276600"/>
          </a:xfrm>
          <a:prstGeom prst="rightBrace">
            <a:avLst>
              <a:gd name="adj1" fmla="val 1194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d-ID" altLang="en-US" sz="1800"/>
          </a:p>
        </p:txBody>
      </p:sp>
      <p:sp>
        <p:nvSpPr>
          <p:cNvPr id="38" name="Text Box 2"/>
          <p:cNvSpPr txBox="1">
            <a:spLocks noChangeArrowheads="1"/>
          </p:cNvSpPr>
          <p:nvPr/>
        </p:nvSpPr>
        <p:spPr bwMode="auto">
          <a:xfrm>
            <a:off x="6109475" y="1153090"/>
            <a:ext cx="1245854" cy="4924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300" dirty="0" err="1">
                <a:latin typeface="Times New Roman" panose="02020603050405020304" pitchFamily="18" charset="0"/>
              </a:rPr>
              <a:t>Permintaan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dari</a:t>
            </a:r>
            <a:endParaRPr lang="en-US" altLang="en-US" sz="1300" dirty="0"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300" dirty="0">
                <a:latin typeface="Times New Roman" panose="02020603050405020304" pitchFamily="18" charset="0"/>
              </a:rPr>
              <a:t> customer</a:t>
            </a:r>
            <a:endParaRPr lang="en-GB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9" name="Line 8"/>
          <p:cNvSpPr>
            <a:spLocks noChangeShapeType="1"/>
          </p:cNvSpPr>
          <p:nvPr/>
        </p:nvSpPr>
        <p:spPr bwMode="auto">
          <a:xfrm>
            <a:off x="6781614" y="1634094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3" name="Elbow Connector 2"/>
          <p:cNvCxnSpPr>
            <a:stCxn id="104456" idx="2"/>
            <a:endCxn id="104467" idx="1"/>
          </p:cNvCxnSpPr>
          <p:nvPr/>
        </p:nvCxnSpPr>
        <p:spPr>
          <a:xfrm rot="16200000" flipH="1">
            <a:off x="2455386" y="3135766"/>
            <a:ext cx="157025" cy="1716808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788750" y="263769"/>
            <a:ext cx="1360932" cy="2893156"/>
          </a:xfrm>
          <a:custGeom>
            <a:avLst/>
            <a:gdLst>
              <a:gd name="connsiteX0" fmla="*/ 0 w 1474343"/>
              <a:gd name="connsiteY0" fmla="*/ 0 h 3134252"/>
              <a:gd name="connsiteX1" fmla="*/ 1474343 w 1474343"/>
              <a:gd name="connsiteY1" fmla="*/ 0 h 3134252"/>
              <a:gd name="connsiteX2" fmla="*/ 1474343 w 1474343"/>
              <a:gd name="connsiteY2" fmla="*/ 3134252 h 3134252"/>
              <a:gd name="connsiteX3" fmla="*/ 0 w 1474343"/>
              <a:gd name="connsiteY3" fmla="*/ 3134252 h 3134252"/>
              <a:gd name="connsiteX4" fmla="*/ 0 w 1474343"/>
              <a:gd name="connsiteY4" fmla="*/ 0 h 3134252"/>
              <a:gd name="connsiteX0" fmla="*/ 0 w 1474343"/>
              <a:gd name="connsiteY0" fmla="*/ 0 h 3134252"/>
              <a:gd name="connsiteX1" fmla="*/ 1474343 w 1474343"/>
              <a:gd name="connsiteY1" fmla="*/ 0 h 3134252"/>
              <a:gd name="connsiteX2" fmla="*/ 1474343 w 1474343"/>
              <a:gd name="connsiteY2" fmla="*/ 3134252 h 3134252"/>
              <a:gd name="connsiteX3" fmla="*/ 0 w 1474343"/>
              <a:gd name="connsiteY3" fmla="*/ 0 h 31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4343" h="3134252">
                <a:moveTo>
                  <a:pt x="0" y="0"/>
                </a:moveTo>
                <a:lnTo>
                  <a:pt x="1474343" y="0"/>
                </a:lnTo>
                <a:lnTo>
                  <a:pt x="1474343" y="3134252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3" name="Line 22"/>
          <p:cNvSpPr>
            <a:spLocks noChangeShapeType="1"/>
          </p:cNvSpPr>
          <p:nvPr/>
        </p:nvSpPr>
        <p:spPr bwMode="auto">
          <a:xfrm>
            <a:off x="5672274" y="5833661"/>
            <a:ext cx="0" cy="2095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7863894" y="238492"/>
            <a:ext cx="1280106" cy="274339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ooter Placeholder 1">
            <a:extLst>
              <a:ext uri="{FF2B5EF4-FFF2-40B4-BE49-F238E27FC236}">
                <a16:creationId xmlns:a16="http://schemas.microsoft.com/office/drawing/2014/main" id="{63DBF222-A9C9-44A6-A788-BD35D8EFE3BD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720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16209" y="723377"/>
            <a:ext cx="8011663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FF"/>
                </a:solidFill>
                <a:latin typeface="Arial Narrow" panose="020B0606020202030204" pitchFamily="34" charset="0"/>
                <a:ea typeface="NanumGothic" charset="0"/>
                <a:cs typeface="Courier New" panose="02070309020205020404" pitchFamily="49" charset="0"/>
              </a:rPr>
              <a:t>SMM  </a:t>
            </a:r>
            <a:r>
              <a:rPr lang="en-US" altLang="en-US" sz="2400" b="1" i="1" dirty="0">
                <a:latin typeface="Arial Narrow" panose="020B0606020202030204" pitchFamily="34" charset="0"/>
                <a:ea typeface="NanumGothic" charset="0"/>
                <a:cs typeface="Courier New" panose="02070309020205020404" pitchFamily="49" charset="0"/>
              </a:rPr>
              <a:t>8.6 </a:t>
            </a:r>
            <a:r>
              <a:rPr lang="en-US" altLang="en-US" sz="2400" b="1" i="1" dirty="0" err="1">
                <a:latin typeface="Arial Narrow" panose="020B0606020202030204" pitchFamily="34" charset="0"/>
                <a:ea typeface="NanumGothic" charset="0"/>
                <a:cs typeface="Courier New" panose="02070309020205020404" pitchFamily="49" charset="0"/>
              </a:rPr>
              <a:t>Pelepasan</a:t>
            </a:r>
            <a:r>
              <a:rPr lang="en-US" altLang="en-US" sz="2400" b="1" i="1" dirty="0">
                <a:latin typeface="Arial Narrow" panose="020B0606020202030204" pitchFamily="34" charset="0"/>
                <a:ea typeface="NanumGothic" charset="0"/>
                <a:cs typeface="Courier New" panose="02070309020205020404" pitchFamily="49" charset="0"/>
              </a:rPr>
              <a:t> </a:t>
            </a:r>
            <a:r>
              <a:rPr lang="en-US" altLang="en-US" sz="2400" b="1" i="1" dirty="0" err="1">
                <a:latin typeface="Arial Narrow" panose="020B0606020202030204" pitchFamily="34" charset="0"/>
                <a:ea typeface="NanumGothic" charset="0"/>
                <a:cs typeface="Courier New" panose="02070309020205020404" pitchFamily="49" charset="0"/>
              </a:rPr>
              <a:t>Produk</a:t>
            </a:r>
            <a:r>
              <a:rPr lang="en-US" altLang="en-US" sz="2400" b="1" i="1" dirty="0">
                <a:latin typeface="Arial Narrow" panose="020B0606020202030204" pitchFamily="34" charset="0"/>
                <a:ea typeface="NanumGothic" charset="0"/>
                <a:cs typeface="Courier New" panose="02070309020205020404" pitchFamily="49" charset="0"/>
              </a:rPr>
              <a:t> dan </a:t>
            </a:r>
            <a:r>
              <a:rPr lang="en-US" altLang="en-US" sz="2400" b="1" i="1" dirty="0" err="1">
                <a:latin typeface="Arial Narrow" panose="020B0606020202030204" pitchFamily="34" charset="0"/>
                <a:ea typeface="NanumGothic" charset="0"/>
                <a:cs typeface="Courier New" panose="02070309020205020404" pitchFamily="49" charset="0"/>
              </a:rPr>
              <a:t>Jasa</a:t>
            </a:r>
            <a:r>
              <a:rPr lang="en-US" altLang="en-US" sz="2400" b="1" i="1" dirty="0">
                <a:latin typeface="Arial Narrow" panose="020B0606020202030204" pitchFamily="34" charset="0"/>
                <a:ea typeface="NanumGothic" charset="0"/>
                <a:cs typeface="Courier New" panose="02070309020205020404" pitchFamily="49" charset="0"/>
              </a:rPr>
              <a:t> </a:t>
            </a:r>
          </a:p>
          <a:p>
            <a:pPr marL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altLang="en-US" sz="24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Organisasi harus menerapkan pengaturan yang direncanakan , pada tahap yang sesuai, untuk memverifikasi bahwa </a:t>
            </a:r>
            <a:r>
              <a:rPr lang="en-US" altLang="en-US" sz="24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persyaratan</a:t>
            </a:r>
            <a:r>
              <a:rPr lang="en-US" altLang="en-US" sz="24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id-ID" altLang="en-US" sz="24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produk dan </a:t>
            </a:r>
            <a:r>
              <a:rPr lang="en-US" altLang="en-US" sz="24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jasa</a:t>
            </a:r>
            <a:r>
              <a:rPr lang="id-ID" altLang="en-US" sz="24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telah dipenuhi .</a:t>
            </a:r>
            <a:endParaRPr lang="en-US" altLang="en-US" sz="2400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36635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altLang="en-US" sz="24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Pelepasan produk dan </a:t>
            </a:r>
            <a:r>
              <a:rPr lang="en-US" altLang="en-US" sz="24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jasa</a:t>
            </a:r>
            <a:r>
              <a:rPr lang="id-ID" altLang="en-US" sz="24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kepada pelanggan tidak akan </a:t>
            </a:r>
            <a:r>
              <a:rPr lang="en-US" altLang="en-US" sz="24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di</a:t>
            </a:r>
            <a:r>
              <a:rPr lang="id-ID" altLang="en-US" sz="24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lanjutkan sampai pengaturan yang direncanakan telah </a:t>
            </a:r>
            <a:r>
              <a:rPr lang="en-US" altLang="en-US" sz="24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sesuai</a:t>
            </a:r>
            <a:r>
              <a:rPr lang="id-ID" altLang="en-US" sz="24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, kecuali dinyatakan disetujui oleh otoritas yang relevan </a:t>
            </a:r>
            <a:r>
              <a:rPr lang="en-US" altLang="en-US" sz="24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atau</a:t>
            </a:r>
            <a:r>
              <a:rPr lang="en-US" altLang="en-US" sz="24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id-ID" altLang="en-US" sz="24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oleh pelanggan .</a:t>
            </a:r>
            <a:endParaRPr lang="en-US" altLang="en-US" sz="2400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altLang="en-US" sz="24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Organisasi harus menyimpan informasi terdokumentasi pada </a:t>
            </a:r>
            <a:r>
              <a:rPr lang="en-US" altLang="en-US" sz="24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saat</a:t>
            </a:r>
            <a:r>
              <a:rPr lang="en-US" altLang="en-US" sz="24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pelepasan</a:t>
            </a:r>
            <a:r>
              <a:rPr lang="id-ID" altLang="en-US" sz="24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produk dan jasa. Informasi yang didokumentasikan meliputi:</a:t>
            </a:r>
            <a:endParaRPr lang="en-US" altLang="en-US" sz="2400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eaLnBrk="0" hangingPunct="0">
              <a:buFontTx/>
              <a:buAutoNum type="alphaLcParenR"/>
            </a:pPr>
            <a:r>
              <a:rPr lang="en-US" altLang="en-US" sz="24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id-ID" altLang="en-US" sz="24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bukti kesesuaian dengan kriteria penerimaan;</a:t>
            </a:r>
            <a:endParaRPr lang="en-US" altLang="en-US" sz="2400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eaLnBrk="0" hangingPunct="0">
              <a:buFontTx/>
              <a:buAutoNum type="alphaLcParenR"/>
            </a:pPr>
            <a:r>
              <a:rPr lang="en-US" altLang="en-US" sz="24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id-ID" altLang="en-US" sz="24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ketertelusuran ke </a:t>
            </a:r>
            <a:r>
              <a:rPr lang="en-US" altLang="en-US" sz="24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personil</a:t>
            </a:r>
            <a:r>
              <a:rPr lang="en-US" altLang="en-US" sz="24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yang </a:t>
            </a:r>
            <a:r>
              <a:rPr lang="en-US" altLang="en-US" sz="24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memberi</a:t>
            </a:r>
            <a:r>
              <a:rPr lang="en-US" altLang="en-US" sz="24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otorisasi</a:t>
            </a:r>
            <a:r>
              <a:rPr lang="id-ID" altLang="en-US" sz="24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altLang="en-US" sz="2400" dirty="0"/>
              <a:t> 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263769"/>
            <a:ext cx="1647367" cy="6330462"/>
          </a:xfrm>
          <a:custGeom>
            <a:avLst/>
            <a:gdLst>
              <a:gd name="connsiteX0" fmla="*/ 0 w 1496616"/>
              <a:gd name="connsiteY0" fmla="*/ 0 h 6858000"/>
              <a:gd name="connsiteX1" fmla="*/ 1496616 w 1496616"/>
              <a:gd name="connsiteY1" fmla="*/ 0 h 6858000"/>
              <a:gd name="connsiteX2" fmla="*/ 1496616 w 1496616"/>
              <a:gd name="connsiteY2" fmla="*/ 6858000 h 6858000"/>
              <a:gd name="connsiteX3" fmla="*/ 0 w 1496616"/>
              <a:gd name="connsiteY3" fmla="*/ 6858000 h 6858000"/>
              <a:gd name="connsiteX4" fmla="*/ 0 w 1496616"/>
              <a:gd name="connsiteY4" fmla="*/ 0 h 6858000"/>
              <a:gd name="connsiteX0" fmla="*/ 0 w 1496616"/>
              <a:gd name="connsiteY0" fmla="*/ 0 h 6858000"/>
              <a:gd name="connsiteX1" fmla="*/ 1496616 w 1496616"/>
              <a:gd name="connsiteY1" fmla="*/ 0 h 6858000"/>
              <a:gd name="connsiteX2" fmla="*/ 0 w 1496616"/>
              <a:gd name="connsiteY2" fmla="*/ 6858000 h 6858000"/>
              <a:gd name="connsiteX3" fmla="*/ 0 w 149661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6616" h="6858000">
                <a:moveTo>
                  <a:pt x="0" y="0"/>
                </a:moveTo>
                <a:lnTo>
                  <a:pt x="1496616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-27401" y="263770"/>
            <a:ext cx="1647367" cy="620444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982678" y="723377"/>
            <a:ext cx="398814" cy="39881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3" name="Oval 12"/>
          <p:cNvSpPr/>
          <p:nvPr/>
        </p:nvSpPr>
        <p:spPr>
          <a:xfrm>
            <a:off x="517395" y="2498435"/>
            <a:ext cx="398814" cy="39881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4" name="Oval 13"/>
          <p:cNvSpPr/>
          <p:nvPr/>
        </p:nvSpPr>
        <p:spPr>
          <a:xfrm>
            <a:off x="7482" y="4359565"/>
            <a:ext cx="398814" cy="39881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00571624-5C00-45C9-B254-6492B2919D6C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710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3771"/>
            <a:ext cx="9144000" cy="1076330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1" hangingPunct="1"/>
            <a:r>
              <a:rPr lang="en-US" altLang="en-US" sz="1800" b="1" dirty="0">
                <a:solidFill>
                  <a:srgbClr val="0000FF"/>
                </a:solidFill>
              </a:rPr>
              <a:t>SMM  </a:t>
            </a:r>
            <a:r>
              <a:rPr lang="en-US" altLang="en-US" sz="3600" dirty="0"/>
              <a:t>8.7 </a:t>
            </a:r>
            <a:r>
              <a:rPr lang="en-US" altLang="en-US" sz="3600" dirty="0" err="1"/>
              <a:t>Pengendalian</a:t>
            </a:r>
            <a:r>
              <a:rPr lang="en-US" altLang="en-US" sz="3600" dirty="0"/>
              <a:t> Output </a:t>
            </a:r>
            <a:r>
              <a:rPr lang="en-US" altLang="en-US" sz="3600" dirty="0" err="1"/>
              <a:t>Tidak</a:t>
            </a:r>
            <a:r>
              <a:rPr lang="en-US" altLang="en-US" sz="3600" dirty="0"/>
              <a:t> </a:t>
            </a:r>
            <a:r>
              <a:rPr lang="en-US" altLang="en-US" sz="3600" dirty="0" err="1"/>
              <a:t>Sesuai</a:t>
            </a:r>
            <a:endParaRPr lang="en-US" altLang="en-US" sz="3600" dirty="0"/>
          </a:p>
        </p:txBody>
      </p:sp>
      <p:sp>
        <p:nvSpPr>
          <p:cNvPr id="1402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34242" y="1434933"/>
            <a:ext cx="8809758" cy="5184531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166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Perusahaan </a:t>
            </a:r>
            <a:r>
              <a:rPr lang="en-US" altLang="en-US" sz="166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harus</a:t>
            </a:r>
            <a:r>
              <a:rPr lang="en-US" altLang="en-US" sz="166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66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menjamin</a:t>
            </a:r>
            <a:r>
              <a:rPr lang="en-US" altLang="en-US" sz="166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66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produk</a:t>
            </a:r>
            <a:r>
              <a:rPr lang="en-US" altLang="en-US" sz="166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altLang="en-US" sz="166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tidak</a:t>
            </a:r>
            <a:r>
              <a:rPr lang="en-US" altLang="en-US" sz="166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66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sesuai</a:t>
            </a:r>
            <a:r>
              <a:rPr lang="en-US" altLang="en-US" sz="166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662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teridentifikasi</a:t>
            </a:r>
            <a:r>
              <a:rPr lang="en-US" altLang="en-US" sz="166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662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US" altLang="en-US" sz="166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662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dikendalikan</a:t>
            </a:r>
            <a:endParaRPr lang="en-US" altLang="en-US" sz="1662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id-ID" sz="166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Organisasi harus </a:t>
            </a:r>
            <a:r>
              <a:rPr lang="id-ID" sz="166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mengambil tindakan yang sesuai</a:t>
            </a:r>
            <a:r>
              <a:rPr lang="id-ID" sz="166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berdasarkan pada sifat ketidaksesuaian dan efeknya pada kesesuaian produk dan jasa. </a:t>
            </a:r>
            <a:r>
              <a:rPr lang="en-US" sz="166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 </a:t>
            </a:r>
            <a:r>
              <a:rPr lang="id-ID" sz="166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 juga berlaku untuk produk dan jasa yang tidak sesuai </a:t>
            </a:r>
            <a:r>
              <a:rPr lang="id-ID" sz="166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terdeteksi setelah pengiriman produk</a:t>
            </a:r>
            <a:r>
              <a:rPr lang="id-ID" sz="166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id-ID" sz="166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selama atau setelah penyediaan layanan</a:t>
            </a:r>
            <a:r>
              <a:rPr lang="id-ID" sz="166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662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r>
              <a:rPr lang="id-ID" altLang="en-US" sz="1662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Organisasi harus </a:t>
            </a:r>
            <a:r>
              <a:rPr lang="en-US" altLang="en-US" sz="1662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melakukan</a:t>
            </a:r>
            <a:r>
              <a:rPr lang="en-US" altLang="en-US" sz="1662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662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tindakan</a:t>
            </a:r>
            <a:r>
              <a:rPr lang="en-US" altLang="en-US" sz="1662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662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terkait</a:t>
            </a:r>
            <a:r>
              <a:rPr lang="id-ID" altLang="en-US" sz="1662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dengan output yang tidak sesuai dalam satu atau lebih dari cara berikut:</a:t>
            </a:r>
            <a:endParaRPr lang="en-US" altLang="en-US" sz="1662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095" lvl="1" indent="-342898">
              <a:buFont typeface="+mj-lt"/>
              <a:buAutoNum type="alphaLcParenR"/>
            </a:pPr>
            <a:r>
              <a:rPr lang="id-ID" altLang="en-US" sz="1662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koreksi</a:t>
            </a:r>
            <a:r>
              <a:rPr lang="id-ID" altLang="en-US" sz="1662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US" altLang="en-US" sz="1662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095" lvl="1" indent="-342898">
              <a:buFont typeface="+mj-lt"/>
              <a:buAutoNum type="alphaLcParenR"/>
            </a:pPr>
            <a:r>
              <a:rPr lang="id-ID" altLang="en-US" sz="1662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Segregasi</a:t>
            </a:r>
            <a:r>
              <a:rPr lang="en-US" altLang="en-US" sz="1662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d-ID" altLang="en-US" sz="1662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,penahanan, kembali atau penangguhan penyediaan produk dan jasa;</a:t>
            </a:r>
            <a:endParaRPr lang="en-US" altLang="en-US" sz="1662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095" lvl="1" indent="-342898">
              <a:buFont typeface="+mj-lt"/>
              <a:buAutoNum type="alphaLcParenR"/>
            </a:pPr>
            <a:r>
              <a:rPr lang="id-ID" altLang="en-US" sz="1662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menginformasikan pelanggan</a:t>
            </a:r>
            <a:r>
              <a:rPr lang="en-US" altLang="en-US" sz="1662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800095" lvl="1" indent="-342898">
              <a:buFont typeface="+mj-lt"/>
              <a:buAutoNum type="alphaLcParenR"/>
            </a:pPr>
            <a:r>
              <a:rPr lang="id-ID" altLang="en-US" sz="1662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memperoleh otorisasi untuk penerimaan di bawah konsesi</a:t>
            </a:r>
            <a:r>
              <a:rPr lang="id-ID" altLang="en-US" sz="1662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altLang="en-US" sz="166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0"/>
            <a:r>
              <a:rPr lang="id-ID" altLang="en-US" sz="1662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Organisasi harus menyimpan informasi</a:t>
            </a:r>
            <a:r>
              <a:rPr lang="en-US" altLang="en-US" sz="1662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662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terdokumentasi</a:t>
            </a:r>
            <a:r>
              <a:rPr lang="id-ID" altLang="en-US" sz="1662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yang:</a:t>
            </a:r>
            <a:endParaRPr lang="en-US" altLang="en-US" sz="1662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095" lvl="1" indent="-342898">
              <a:buFont typeface="+mj-lt"/>
              <a:buAutoNum type="alphaLcParenR"/>
            </a:pPr>
            <a:r>
              <a:rPr lang="id-ID" altLang="en-US" sz="1662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menjelaskan ketidaksesuaian;</a:t>
            </a:r>
            <a:endParaRPr lang="en-US" altLang="en-US" sz="1662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095" lvl="1" indent="-342898">
              <a:buFont typeface="+mj-lt"/>
              <a:buAutoNum type="alphaLcParenR"/>
            </a:pPr>
            <a:r>
              <a:rPr lang="id-ID" altLang="en-US" sz="1662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menjelaskan tindakan yang diambil;</a:t>
            </a:r>
            <a:endParaRPr lang="en-US" altLang="en-US" sz="1662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095" lvl="1" indent="-342898">
              <a:buFont typeface="+mj-lt"/>
              <a:buAutoNum type="alphaLcParenR"/>
            </a:pPr>
            <a:r>
              <a:rPr lang="id-ID" altLang="en-US" sz="1662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menjelaskan setiap konsesi yang diperoleh;</a:t>
            </a:r>
            <a:endParaRPr lang="en-US" altLang="en-US" sz="1662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095" lvl="1" indent="-342898">
              <a:buFont typeface="+mj-lt"/>
              <a:buAutoNum type="alphaLcParenR"/>
            </a:pPr>
            <a:r>
              <a:rPr lang="id-ID" altLang="en-US" sz="1662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mengidentifikasi otoritas memutuskan tindakan sehubungan ketidaksesuaian.</a:t>
            </a:r>
            <a:r>
              <a:rPr lang="en-US" altLang="en-US" sz="166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1275718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524A552-89D2-48E4-9155-682EF508F86F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8570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06482" y="318591"/>
            <a:ext cx="5952961" cy="1008560"/>
          </a:xfrm>
          <a:prstGeom prst="rect">
            <a:avLst/>
          </a:prstGeom>
          <a:noFill/>
        </p:spPr>
        <p:txBody>
          <a:bodyPr wrap="square" lIns="84406" tIns="42203" rIns="84406" bIns="42203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dirty="0">
                <a:ln/>
                <a:solidFill>
                  <a:srgbClr val="FF0000"/>
                </a:solidFill>
                <a:latin typeface="Arial Narrow" panose="020B0606020202030204" pitchFamily="34" charset="0"/>
                <a:cs typeface="Impact"/>
              </a:rPr>
              <a:t>SMK3</a:t>
            </a:r>
            <a:r>
              <a:rPr lang="en-US" sz="3600" b="1" dirty="0">
                <a:ln/>
                <a:latin typeface="Arial Narrow" panose="020B0606020202030204" pitchFamily="34" charset="0"/>
                <a:cs typeface="Impact"/>
              </a:rPr>
              <a:t> </a:t>
            </a:r>
            <a:r>
              <a:rPr lang="en-US" sz="6000" b="1" dirty="0">
                <a:ln/>
                <a:latin typeface="Arial Narrow" panose="020B0606020202030204" pitchFamily="34" charset="0"/>
                <a:cs typeface="Impact"/>
              </a:rPr>
              <a:t>8. </a:t>
            </a:r>
            <a:r>
              <a:rPr lang="en-US" sz="6000" b="1" dirty="0" err="1">
                <a:ln/>
                <a:latin typeface="Arial Narrow" panose="020B0606020202030204" pitchFamily="34" charset="0"/>
                <a:cs typeface="Impact"/>
              </a:rPr>
              <a:t>Operasional</a:t>
            </a:r>
            <a:endParaRPr lang="en-US" sz="6000" b="1" dirty="0">
              <a:ln/>
              <a:latin typeface="Arial Narrow" panose="020B0606020202030204" pitchFamily="34" charset="0"/>
              <a:cs typeface="Impac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394" y="1975716"/>
            <a:ext cx="8603453" cy="45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776" indent="-263776">
              <a:buFont typeface="+mj-lt"/>
              <a:buAutoNum type="arabicPeriod"/>
            </a:pPr>
            <a:r>
              <a:rPr lang="en-US" sz="1846" b="1" dirty="0" err="1"/>
              <a:t>Pelaksanaan</a:t>
            </a:r>
            <a:r>
              <a:rPr lang="en-US" sz="1846" b="1" dirty="0"/>
              <a:t> </a:t>
            </a:r>
            <a:r>
              <a:rPr lang="en-US" sz="1846" b="1" dirty="0" err="1"/>
              <a:t>untuk</a:t>
            </a:r>
            <a:r>
              <a:rPr lang="en-US" sz="1846" b="1" dirty="0"/>
              <a:t> </a:t>
            </a:r>
            <a:r>
              <a:rPr lang="en-US" sz="1846" b="1" dirty="0" err="1"/>
              <a:t>menangani</a:t>
            </a:r>
            <a:r>
              <a:rPr lang="en-US" sz="1846" b="1" dirty="0"/>
              <a:t> RISIKO &amp;PELUANG</a:t>
            </a:r>
          </a:p>
          <a:p>
            <a:pPr marL="260845" lvl="1"/>
            <a:r>
              <a:rPr lang="en-US" sz="1846" dirty="0"/>
              <a:t>Goal : </a:t>
            </a:r>
            <a:r>
              <a:rPr lang="en-US" sz="1846" dirty="0" err="1"/>
              <a:t>pelaksanaan</a:t>
            </a:r>
            <a:r>
              <a:rPr lang="en-US" sz="1846" dirty="0"/>
              <a:t> </a:t>
            </a:r>
            <a:r>
              <a:rPr lang="en-US" sz="1846" dirty="0" err="1"/>
              <a:t>sistem</a:t>
            </a:r>
            <a:r>
              <a:rPr lang="en-US" sz="1846" dirty="0"/>
              <a:t> </a:t>
            </a:r>
            <a:r>
              <a:rPr lang="en-US" sz="1846" dirty="0" err="1"/>
              <a:t>manajemen</a:t>
            </a:r>
            <a:r>
              <a:rPr lang="en-US" sz="1846" dirty="0"/>
              <a:t> K3L </a:t>
            </a:r>
            <a:r>
              <a:rPr lang="en-US" sz="1846" dirty="0" err="1"/>
              <a:t>berbasis</a:t>
            </a:r>
            <a:r>
              <a:rPr lang="en-US" sz="1846" dirty="0"/>
              <a:t> PENCEGAHAN dan </a:t>
            </a:r>
            <a:r>
              <a:rPr lang="en-US" sz="1846" dirty="0" err="1"/>
              <a:t>meningkatkan</a:t>
            </a:r>
            <a:r>
              <a:rPr lang="en-US" sz="1846" dirty="0"/>
              <a:t> KINERJA K3</a:t>
            </a:r>
          </a:p>
          <a:p>
            <a:pPr marL="260845" lvl="1"/>
            <a:endParaRPr lang="en-US" sz="1846" dirty="0"/>
          </a:p>
          <a:p>
            <a:pPr marL="316531" indent="-316531">
              <a:buFont typeface="+mj-lt"/>
              <a:buAutoNum type="arabicPeriod"/>
            </a:pPr>
            <a:r>
              <a:rPr lang="en-US" sz="1846" b="1" dirty="0" err="1"/>
              <a:t>Perencanaan</a:t>
            </a:r>
            <a:r>
              <a:rPr lang="en-US" sz="1846" b="1" dirty="0"/>
              <a:t> </a:t>
            </a:r>
            <a:r>
              <a:rPr lang="en-US" sz="1846" b="1" dirty="0" err="1"/>
              <a:t>dan</a:t>
            </a:r>
            <a:r>
              <a:rPr lang="en-US" sz="1846" b="1" dirty="0"/>
              <a:t> </a:t>
            </a:r>
            <a:r>
              <a:rPr lang="en-US" sz="1846" b="1" dirty="0" err="1"/>
              <a:t>Pengendalian</a:t>
            </a:r>
            <a:r>
              <a:rPr lang="en-US" sz="1846" b="1" dirty="0"/>
              <a:t> </a:t>
            </a:r>
            <a:r>
              <a:rPr lang="en-US" sz="1846" b="1" dirty="0" err="1"/>
              <a:t>Operasional</a:t>
            </a:r>
            <a:endParaRPr lang="en-US" sz="1846" b="1" dirty="0"/>
          </a:p>
          <a:p>
            <a:pPr marL="527552" indent="-263776">
              <a:buFont typeface="Wingdings" charset="2"/>
              <a:buChar char="§"/>
            </a:pPr>
            <a:r>
              <a:rPr lang="en-US" sz="1846" dirty="0" err="1"/>
              <a:t>Menetapkan</a:t>
            </a:r>
            <a:r>
              <a:rPr lang="en-US" sz="1846" dirty="0"/>
              <a:t> </a:t>
            </a:r>
            <a:r>
              <a:rPr lang="en-US" sz="1846" dirty="0" err="1"/>
              <a:t>Kriteria</a:t>
            </a:r>
            <a:r>
              <a:rPr lang="en-US" sz="1846" dirty="0"/>
              <a:t> </a:t>
            </a:r>
            <a:r>
              <a:rPr lang="en-US" sz="1846" dirty="0" err="1"/>
              <a:t>Operasi</a:t>
            </a:r>
            <a:r>
              <a:rPr lang="en-US" sz="1846" dirty="0"/>
              <a:t> &amp; </a:t>
            </a:r>
            <a:r>
              <a:rPr lang="en-US" sz="1846" dirty="0" err="1"/>
              <a:t>Pengendalian</a:t>
            </a:r>
            <a:r>
              <a:rPr lang="en-US" sz="1846" dirty="0"/>
              <a:t> </a:t>
            </a:r>
            <a:r>
              <a:rPr lang="en-US" sz="1846" dirty="0" err="1"/>
              <a:t>Operasional</a:t>
            </a:r>
            <a:endParaRPr lang="en-US" sz="1846" dirty="0"/>
          </a:p>
          <a:p>
            <a:pPr marL="527552" indent="-263776">
              <a:buFont typeface="Wingdings" charset="2"/>
              <a:buChar char="§"/>
            </a:pPr>
            <a:r>
              <a:rPr lang="en-US" sz="1846" b="1" u="sng" dirty="0" err="1">
                <a:solidFill>
                  <a:srgbClr val="FF0000"/>
                </a:solidFill>
              </a:rPr>
              <a:t>Mengendalikan</a:t>
            </a:r>
            <a:r>
              <a:rPr lang="en-US" sz="1846" b="1" u="sng" dirty="0">
                <a:solidFill>
                  <a:srgbClr val="FF0000"/>
                </a:solidFill>
              </a:rPr>
              <a:t> BAHAYA </a:t>
            </a:r>
            <a:r>
              <a:rPr lang="en-US" sz="1846" b="1" u="sng" dirty="0" err="1">
                <a:solidFill>
                  <a:srgbClr val="FF0000"/>
                </a:solidFill>
              </a:rPr>
              <a:t>dan</a:t>
            </a:r>
            <a:r>
              <a:rPr lang="en-US" sz="1846" b="1" u="sng" dirty="0">
                <a:solidFill>
                  <a:srgbClr val="FF0000"/>
                </a:solidFill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</a:rPr>
              <a:t>Mengurangi</a:t>
            </a:r>
            <a:r>
              <a:rPr lang="en-US" sz="1846" b="1" u="sng" dirty="0">
                <a:solidFill>
                  <a:srgbClr val="FF0000"/>
                </a:solidFill>
              </a:rPr>
              <a:t> </a:t>
            </a:r>
            <a:r>
              <a:rPr lang="en-US" sz="1846" b="1" u="sng" dirty="0" err="1">
                <a:solidFill>
                  <a:srgbClr val="FF0000"/>
                </a:solidFill>
              </a:rPr>
              <a:t>Risiko</a:t>
            </a:r>
            <a:r>
              <a:rPr lang="en-US" sz="1846" b="1" u="sng" dirty="0">
                <a:solidFill>
                  <a:srgbClr val="FF0000"/>
                </a:solidFill>
              </a:rPr>
              <a:t> K3</a:t>
            </a:r>
          </a:p>
          <a:p>
            <a:pPr marL="527552" indent="-263776">
              <a:buFont typeface="Wingdings" charset="2"/>
              <a:buChar char="§"/>
            </a:pPr>
            <a:r>
              <a:rPr lang="en-US" sz="1846" dirty="0" err="1"/>
              <a:t>Manajemen</a:t>
            </a:r>
            <a:r>
              <a:rPr lang="en-US" sz="1846" dirty="0"/>
              <a:t> </a:t>
            </a:r>
            <a:r>
              <a:rPr lang="en-US" sz="1846" dirty="0" err="1"/>
              <a:t>Perubahan</a:t>
            </a:r>
            <a:r>
              <a:rPr lang="en-US" sz="1846" dirty="0"/>
              <a:t> (Management of Change)</a:t>
            </a:r>
          </a:p>
          <a:p>
            <a:pPr marL="527552" indent="-263776">
              <a:buFont typeface="Wingdings" charset="2"/>
              <a:buChar char="§"/>
            </a:pPr>
            <a:r>
              <a:rPr lang="en-US" sz="1846" dirty="0" err="1"/>
              <a:t>Pengadaan</a:t>
            </a:r>
            <a:r>
              <a:rPr lang="en-US" sz="1846" dirty="0"/>
              <a:t> (Procurement) </a:t>
            </a:r>
            <a:r>
              <a:rPr lang="en-US" sz="1846" dirty="0" err="1"/>
              <a:t>Barang</a:t>
            </a:r>
            <a:r>
              <a:rPr lang="en-US" sz="1846" dirty="0"/>
              <a:t> dan </a:t>
            </a:r>
            <a:r>
              <a:rPr lang="en-US" sz="1846" dirty="0" err="1"/>
              <a:t>Jasa</a:t>
            </a:r>
            <a:endParaRPr lang="en-US" sz="1846" dirty="0"/>
          </a:p>
          <a:p>
            <a:pPr marL="527552" indent="-263776">
              <a:buFont typeface="Wingdings" charset="2"/>
              <a:buChar char="§"/>
            </a:pPr>
            <a:r>
              <a:rPr lang="en-US" sz="1846" dirty="0" err="1"/>
              <a:t>Pengendalian</a:t>
            </a:r>
            <a:r>
              <a:rPr lang="en-US" sz="1846" dirty="0"/>
              <a:t> </a:t>
            </a:r>
            <a:r>
              <a:rPr lang="en-US" sz="1846" dirty="0" err="1"/>
              <a:t>Kontraktor</a:t>
            </a:r>
            <a:r>
              <a:rPr lang="en-US" sz="1846" dirty="0"/>
              <a:t> &amp; </a:t>
            </a:r>
            <a:r>
              <a:rPr lang="en-US" sz="1846" dirty="0" err="1"/>
              <a:t>Alih</a:t>
            </a:r>
            <a:r>
              <a:rPr lang="en-US" sz="1846" dirty="0"/>
              <a:t> </a:t>
            </a:r>
            <a:r>
              <a:rPr lang="en-US" sz="1846" dirty="0" err="1"/>
              <a:t>Daya</a:t>
            </a:r>
            <a:r>
              <a:rPr lang="en-US" sz="1846" dirty="0"/>
              <a:t> (Outsourcing)</a:t>
            </a:r>
          </a:p>
          <a:p>
            <a:pPr marL="263776"/>
            <a:endParaRPr lang="en-US" sz="1846" dirty="0"/>
          </a:p>
          <a:p>
            <a:pPr marL="263776" indent="-263776">
              <a:buFont typeface="+mj-lt"/>
              <a:buAutoNum type="arabicPeriod" startAt="3"/>
            </a:pPr>
            <a:r>
              <a:rPr lang="en-US" sz="1846" b="1" dirty="0" err="1"/>
              <a:t>Pelaksanaan</a:t>
            </a:r>
            <a:r>
              <a:rPr lang="en-US" sz="1846" b="1" dirty="0"/>
              <a:t> </a:t>
            </a:r>
            <a:r>
              <a:rPr lang="en-US" sz="1846" b="1" dirty="0" err="1"/>
              <a:t>rencana</a:t>
            </a:r>
            <a:r>
              <a:rPr lang="en-US" sz="1846" b="1" dirty="0"/>
              <a:t> </a:t>
            </a:r>
            <a:r>
              <a:rPr lang="en-US" sz="1846" b="1" dirty="0" err="1"/>
              <a:t>tindakan</a:t>
            </a:r>
            <a:r>
              <a:rPr lang="en-US" sz="1846" b="1" dirty="0"/>
              <a:t> </a:t>
            </a:r>
            <a:r>
              <a:rPr lang="en-US" sz="1846" b="1" dirty="0" err="1"/>
              <a:t>untuk</a:t>
            </a:r>
            <a:r>
              <a:rPr lang="en-US" sz="1846" b="1" dirty="0"/>
              <a:t> </a:t>
            </a:r>
            <a:r>
              <a:rPr lang="en-US" sz="1846" b="1" dirty="0" err="1"/>
              <a:t>mengatasi</a:t>
            </a:r>
            <a:r>
              <a:rPr lang="en-US" sz="1846" b="1" dirty="0"/>
              <a:t> :</a:t>
            </a:r>
          </a:p>
          <a:p>
            <a:pPr marL="586169" lvl="1" indent="-316531">
              <a:buFont typeface="Wingdings" panose="05000000000000000000" pitchFamily="2" charset="2"/>
              <a:buChar char="§"/>
            </a:pPr>
            <a:r>
              <a:rPr lang="en-US" sz="1846" dirty="0" err="1"/>
              <a:t>Risiko</a:t>
            </a:r>
            <a:r>
              <a:rPr lang="en-US" sz="1846" dirty="0"/>
              <a:t> </a:t>
            </a:r>
            <a:r>
              <a:rPr lang="en-US" sz="1846" dirty="0" err="1"/>
              <a:t>dan</a:t>
            </a:r>
            <a:r>
              <a:rPr lang="en-US" sz="1846" dirty="0"/>
              <a:t> </a:t>
            </a:r>
            <a:r>
              <a:rPr lang="en-US" sz="1846" dirty="0" err="1"/>
              <a:t>Peluang</a:t>
            </a:r>
            <a:endParaRPr lang="en-US" sz="1846" dirty="0"/>
          </a:p>
          <a:p>
            <a:pPr marL="586169" lvl="1" indent="-316531">
              <a:buFont typeface="Wingdings" panose="05000000000000000000" pitchFamily="2" charset="2"/>
              <a:buChar char="§"/>
            </a:pPr>
            <a:r>
              <a:rPr lang="en-US" sz="1846" dirty="0" err="1"/>
              <a:t>Bahaya</a:t>
            </a:r>
            <a:r>
              <a:rPr lang="en-US" sz="1846" dirty="0"/>
              <a:t> &amp; </a:t>
            </a:r>
            <a:r>
              <a:rPr lang="en-US" sz="1846" dirty="0" err="1"/>
              <a:t>Aspek</a:t>
            </a:r>
            <a:r>
              <a:rPr lang="en-US" sz="1846" dirty="0"/>
              <a:t> </a:t>
            </a:r>
            <a:r>
              <a:rPr lang="en-US" sz="1846" dirty="0" err="1"/>
              <a:t>Penting</a:t>
            </a:r>
            <a:r>
              <a:rPr lang="en-US" sz="1846" dirty="0"/>
              <a:t> </a:t>
            </a:r>
            <a:r>
              <a:rPr lang="en-US" sz="1846" dirty="0" err="1"/>
              <a:t>Lingkungan</a:t>
            </a:r>
            <a:endParaRPr lang="en-US" sz="1846" dirty="0"/>
          </a:p>
          <a:p>
            <a:pPr marL="586169" lvl="1" indent="-316531">
              <a:buFont typeface="Wingdings" panose="05000000000000000000" pitchFamily="2" charset="2"/>
              <a:buChar char="§"/>
            </a:pPr>
            <a:r>
              <a:rPr lang="en-US" sz="1846" dirty="0" err="1"/>
              <a:t>Pemenuhan</a:t>
            </a:r>
            <a:r>
              <a:rPr lang="en-US" sz="1846" dirty="0"/>
              <a:t> </a:t>
            </a:r>
            <a:r>
              <a:rPr lang="en-US" sz="1846" dirty="0" err="1"/>
              <a:t>Persyaratan</a:t>
            </a:r>
            <a:r>
              <a:rPr lang="en-US" sz="1846" dirty="0"/>
              <a:t> </a:t>
            </a:r>
            <a:r>
              <a:rPr lang="en-US" sz="1846" dirty="0" err="1"/>
              <a:t>Hukum</a:t>
            </a:r>
            <a:r>
              <a:rPr lang="en-US" sz="1846" dirty="0"/>
              <a:t> </a:t>
            </a:r>
            <a:r>
              <a:rPr lang="en-US" sz="1846" dirty="0" err="1"/>
              <a:t>dan</a:t>
            </a:r>
            <a:r>
              <a:rPr lang="en-US" sz="1846" dirty="0"/>
              <a:t> </a:t>
            </a:r>
            <a:r>
              <a:rPr lang="en-US" sz="1846" dirty="0" err="1"/>
              <a:t>Persyaratan</a:t>
            </a:r>
            <a:r>
              <a:rPr lang="en-US" sz="1846" dirty="0"/>
              <a:t> Lain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4A0B5-A3E1-4C2C-838A-FBD7FF1F9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057" y="3791780"/>
            <a:ext cx="2695885" cy="2695885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6BC7A92D-0FE8-4FFA-A9A8-4F9A93E0A783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424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246520" y="665701"/>
            <a:ext cx="8689648" cy="2650084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Organisasi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harus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menetapkan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menerapkan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mengendalikan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memelihara</a:t>
            </a:r>
            <a:r>
              <a:rPr lang="en-US" sz="1662" dirty="0">
                <a:latin typeface="Arial Narrow" pitchFamily="34" charset="0"/>
              </a:rPr>
              <a:t> proses yang </a:t>
            </a:r>
            <a:r>
              <a:rPr lang="en-US" sz="1662" dirty="0" err="1">
                <a:latin typeface="Arial Narrow" pitchFamily="34" charset="0"/>
              </a:rPr>
              <a:t>diperlukan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untuk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memenuhi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persyaratan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sistem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manajemen</a:t>
            </a:r>
            <a:r>
              <a:rPr lang="en-US" sz="1662" dirty="0">
                <a:latin typeface="Arial Narrow" pitchFamily="34" charset="0"/>
              </a:rPr>
              <a:t> K3L,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untuk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menerapkan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tindakan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ditetapkan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dalam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klausul</a:t>
            </a:r>
            <a:r>
              <a:rPr lang="en-US" sz="1662" dirty="0">
                <a:latin typeface="Arial Narrow" pitchFamily="34" charset="0"/>
              </a:rPr>
              <a:t> 6, </a:t>
            </a:r>
            <a:r>
              <a:rPr lang="en-US" sz="1662" dirty="0" err="1">
                <a:latin typeface="Arial Narrow" pitchFamily="34" charset="0"/>
              </a:rPr>
              <a:t>dengan</a:t>
            </a:r>
            <a:r>
              <a:rPr lang="en-US" sz="1662" dirty="0">
                <a:latin typeface="Arial Narrow" pitchFamily="34" charset="0"/>
              </a:rPr>
              <a:t>: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menetapkan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kriteria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operasi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untuk</a:t>
            </a:r>
            <a:r>
              <a:rPr lang="en-US" sz="1662" dirty="0">
                <a:latin typeface="Arial Narrow" pitchFamily="34" charset="0"/>
              </a:rPr>
              <a:t> proses: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menerapkan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pengendalian</a:t>
            </a:r>
            <a:r>
              <a:rPr lang="en-US" sz="1662" dirty="0">
                <a:latin typeface="Arial Narrow" pitchFamily="34" charset="0"/>
              </a:rPr>
              <a:t> proses, </a:t>
            </a:r>
            <a:r>
              <a:rPr lang="en-US" sz="1662" dirty="0" err="1">
                <a:latin typeface="Arial Narrow" pitchFamily="34" charset="0"/>
              </a:rPr>
              <a:t>menurut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kriteria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operasi</a:t>
            </a:r>
            <a:r>
              <a:rPr lang="en-US" sz="1662" dirty="0">
                <a:latin typeface="Arial Narrow" pitchFamily="34" charset="0"/>
              </a:rPr>
              <a:t>.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memelihara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menjaga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informasi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terdokumentasi</a:t>
            </a:r>
            <a:endParaRPr lang="en-US" sz="1662" dirty="0">
              <a:latin typeface="Arial Narrow" pitchFamily="34" charset="0"/>
            </a:endParaRP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adaptasi</a:t>
            </a:r>
            <a:r>
              <a:rPr lang="en-US" sz="1662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pekerja</a:t>
            </a:r>
            <a:endParaRPr lang="en-US" sz="1662" u="sng" dirty="0">
              <a:solidFill>
                <a:srgbClr val="FF0000"/>
              </a:solidFill>
              <a:latin typeface="Arial Narrow" pitchFamily="34" charset="0"/>
            </a:endParaRPr>
          </a:p>
          <a:p>
            <a:endParaRPr lang="en-US" sz="1662" dirty="0">
              <a:latin typeface="Arial Narrow" pitchFamily="34" charset="0"/>
            </a:endParaRPr>
          </a:p>
          <a:p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Koordinasi</a:t>
            </a:r>
            <a:r>
              <a:rPr lang="en-US" sz="1662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dengan</a:t>
            </a:r>
            <a:r>
              <a:rPr lang="en-US" sz="1662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organisasi</a:t>
            </a:r>
            <a:r>
              <a:rPr lang="en-US" sz="1662" u="sng" dirty="0">
                <a:solidFill>
                  <a:srgbClr val="FF0000"/>
                </a:solidFill>
                <a:latin typeface="Arial Narrow" pitchFamily="34" charset="0"/>
              </a:rPr>
              <a:t> lain </a:t>
            </a: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apabila</a:t>
            </a:r>
            <a:r>
              <a:rPr lang="en-US" sz="1662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berada</a:t>
            </a:r>
            <a:endParaRPr lang="en-US" sz="1662" u="sng" dirty="0">
              <a:solidFill>
                <a:srgbClr val="FF0000"/>
              </a:solidFill>
              <a:latin typeface="Arial Narrow" pitchFamily="34" charset="0"/>
            </a:endParaRPr>
          </a:p>
          <a:p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pada</a:t>
            </a:r>
            <a:r>
              <a:rPr lang="en-US" sz="1662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lokasi</a:t>
            </a:r>
            <a:r>
              <a:rPr lang="en-US" sz="1662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dengan</a:t>
            </a:r>
            <a:r>
              <a:rPr lang="en-US" sz="1662" u="sng" dirty="0">
                <a:solidFill>
                  <a:srgbClr val="FF0000"/>
                </a:solidFill>
                <a:latin typeface="Arial Narrow" pitchFamily="34" charset="0"/>
              </a:rPr>
              <a:t> multi </a:t>
            </a:r>
            <a:r>
              <a:rPr lang="en-US" sz="1662" u="sng" dirty="0" err="1">
                <a:solidFill>
                  <a:srgbClr val="FF0000"/>
                </a:solidFill>
                <a:latin typeface="Arial Narrow" pitchFamily="34" charset="0"/>
              </a:rPr>
              <a:t>perusahaan</a:t>
            </a:r>
            <a:r>
              <a:rPr lang="en-US" sz="1662" u="sng" dirty="0">
                <a:solidFill>
                  <a:srgbClr val="FF0000"/>
                </a:solidFill>
                <a:latin typeface="Arial Narrow" pitchFamily="34" charset="0"/>
              </a:rPr>
              <a:t>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425989" y="4932609"/>
            <a:ext cx="1688123" cy="675249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Tindakan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Perencanaan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78235" y="4946072"/>
            <a:ext cx="1688123" cy="67524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Perencanaan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Pengendalian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Operasional</a:t>
            </a:r>
            <a:endParaRPr lang="en-US" sz="1477" dirty="0">
              <a:solidFill>
                <a:schemeClr val="tx1"/>
              </a:solidFill>
              <a:latin typeface="Arial Narrow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41430" y="4149491"/>
            <a:ext cx="1852246" cy="2277426"/>
            <a:chOff x="522510" y="2344068"/>
            <a:chExt cx="2006600" cy="1837355"/>
          </a:xfrm>
        </p:grpSpPr>
        <p:sp>
          <p:nvSpPr>
            <p:cNvPr id="22" name="Rectangle 21"/>
            <p:cNvSpPr/>
            <p:nvPr/>
          </p:nvSpPr>
          <p:spPr>
            <a:xfrm>
              <a:off x="522510" y="2344068"/>
              <a:ext cx="2006600" cy="1837355"/>
            </a:xfrm>
            <a:prstGeom prst="rect">
              <a:avLst/>
            </a:prstGeom>
            <a:solidFill>
              <a:srgbClr val="009900"/>
            </a:solidFill>
            <a:ln>
              <a:solidFill>
                <a:srgbClr val="FF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85">
                <a:latin typeface="Arial Narrow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93793" y="2417634"/>
              <a:ext cx="1828800" cy="4823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Konteks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Organisasi</a:t>
              </a:r>
              <a:endParaRPr lang="en-US" sz="1477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8713" y="2954791"/>
              <a:ext cx="1828800" cy="585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Persyaratan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Hukum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&amp;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Persyaratan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Lain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93793" y="3611336"/>
              <a:ext cx="1828800" cy="43122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Bahaya</a:t>
              </a:r>
              <a:r>
                <a:rPr lang="en-US" sz="1477" dirty="0">
                  <a:solidFill>
                    <a:schemeClr val="tx1"/>
                  </a:solidFill>
                  <a:latin typeface="Arial Narrow" pitchFamily="34" charset="0"/>
                </a:rPr>
                <a:t> </a:t>
              </a:r>
              <a:r>
                <a:rPr lang="en-US" sz="1477" dirty="0" err="1">
                  <a:solidFill>
                    <a:schemeClr val="tx1"/>
                  </a:solidFill>
                  <a:latin typeface="Arial Narrow" pitchFamily="34" charset="0"/>
                </a:rPr>
                <a:t>Penting</a:t>
              </a:r>
              <a:endParaRPr lang="en-US" sz="1477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26" name="Straight Arrow Connector 25"/>
          <p:cNvCxnSpPr>
            <a:stCxn id="27" idx="0"/>
            <a:endCxn id="19" idx="2"/>
          </p:cNvCxnSpPr>
          <p:nvPr/>
        </p:nvCxnSpPr>
        <p:spPr>
          <a:xfrm flipV="1">
            <a:off x="3270050" y="5607859"/>
            <a:ext cx="0" cy="33315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425989" y="5941012"/>
            <a:ext cx="1688123" cy="422031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Risiko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&amp;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Peluang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cxnSp>
        <p:nvCxnSpPr>
          <p:cNvPr id="29" name="Straight Arrow Connector 28"/>
          <p:cNvCxnSpPr>
            <a:stCxn id="19" idx="3"/>
          </p:cNvCxnSpPr>
          <p:nvPr/>
        </p:nvCxnSpPr>
        <p:spPr>
          <a:xfrm>
            <a:off x="4114112" y="5270234"/>
            <a:ext cx="164123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3"/>
            <a:endCxn id="19" idx="1"/>
          </p:cNvCxnSpPr>
          <p:nvPr/>
        </p:nvCxnSpPr>
        <p:spPr>
          <a:xfrm flipV="1">
            <a:off x="2093676" y="5270234"/>
            <a:ext cx="332313" cy="179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hape 78"/>
          <p:cNvCxnSpPr>
            <a:stCxn id="22" idx="3"/>
            <a:endCxn id="27" idx="1"/>
          </p:cNvCxnSpPr>
          <p:nvPr/>
        </p:nvCxnSpPr>
        <p:spPr>
          <a:xfrm>
            <a:off x="2093676" y="5288204"/>
            <a:ext cx="332313" cy="86382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hape 78"/>
          <p:cNvCxnSpPr>
            <a:stCxn id="22" idx="3"/>
            <a:endCxn id="41" idx="1"/>
          </p:cNvCxnSpPr>
          <p:nvPr/>
        </p:nvCxnSpPr>
        <p:spPr>
          <a:xfrm flipV="1">
            <a:off x="2093676" y="4426841"/>
            <a:ext cx="332313" cy="86136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425989" y="4203279"/>
            <a:ext cx="1688123" cy="447124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Sasaran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K3L</a:t>
            </a:r>
          </a:p>
        </p:txBody>
      </p:sp>
      <p:cxnSp>
        <p:nvCxnSpPr>
          <p:cNvPr id="45" name="Straight Arrow Connector 44"/>
          <p:cNvCxnSpPr>
            <a:stCxn id="41" idx="2"/>
            <a:endCxn id="19" idx="0"/>
          </p:cNvCxnSpPr>
          <p:nvPr/>
        </p:nvCxnSpPr>
        <p:spPr>
          <a:xfrm>
            <a:off x="3270050" y="4650404"/>
            <a:ext cx="0" cy="28220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6166937" y="4890625"/>
            <a:ext cx="1582809" cy="77923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Kriteria</a:t>
            </a:r>
            <a:r>
              <a:rPr lang="en-US" sz="1600" b="1" dirty="0">
                <a:solidFill>
                  <a:schemeClr val="tx1"/>
                </a:solidFill>
              </a:rPr>
              <a:t> Proses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/>
          <p:cNvCxnSpPr>
            <a:stCxn id="20" idx="3"/>
            <a:endCxn id="50" idx="2"/>
          </p:cNvCxnSpPr>
          <p:nvPr/>
        </p:nvCxnSpPr>
        <p:spPr>
          <a:xfrm flipV="1">
            <a:off x="5966358" y="5280243"/>
            <a:ext cx="200579" cy="345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ight Arrow 58"/>
          <p:cNvSpPr/>
          <p:nvPr/>
        </p:nvSpPr>
        <p:spPr>
          <a:xfrm rot="5400000">
            <a:off x="6838598" y="4308893"/>
            <a:ext cx="239484" cy="944411"/>
          </a:xfrm>
          <a:prstGeom prst="rightArrow">
            <a:avLst/>
          </a:prstGeom>
          <a:solidFill>
            <a:srgbClr val="FF6600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graphicFrame>
        <p:nvGraphicFramePr>
          <p:cNvPr id="61" name="Diagram 60"/>
          <p:cNvGraphicFramePr/>
          <p:nvPr>
            <p:extLst>
              <p:ext uri="{D42A27DB-BD31-4B8C-83A1-F6EECF244321}">
                <p14:modId xmlns:p14="http://schemas.microsoft.com/office/powerpoint/2010/main" val="2191908627"/>
              </p:ext>
            </p:extLst>
          </p:nvPr>
        </p:nvGraphicFramePr>
        <p:xfrm>
          <a:off x="5268965" y="2171169"/>
          <a:ext cx="3363403" cy="2490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8" name="Rectangle 67"/>
          <p:cNvSpPr/>
          <p:nvPr/>
        </p:nvSpPr>
        <p:spPr>
          <a:xfrm>
            <a:off x="8264378" y="2204051"/>
            <a:ext cx="796244" cy="2446351"/>
          </a:xfrm>
          <a:prstGeom prst="rect">
            <a:avLst/>
          </a:prstGeom>
          <a:solidFill>
            <a:srgbClr val="FF5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Hierarchy Control</a:t>
            </a:r>
          </a:p>
          <a:p>
            <a:pPr algn="ctr"/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(SMK3  8.1.2)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450969" y="6067676"/>
            <a:ext cx="2597554" cy="454558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Emergency Preparedness &amp; Response (SMK3L  8.2)</a:t>
            </a:r>
          </a:p>
        </p:txBody>
      </p:sp>
      <p:cxnSp>
        <p:nvCxnSpPr>
          <p:cNvPr id="91" name="Straight Arrow Connector 90"/>
          <p:cNvCxnSpPr>
            <a:stCxn id="80" idx="2"/>
          </p:cNvCxnSpPr>
          <p:nvPr/>
        </p:nvCxnSpPr>
        <p:spPr>
          <a:xfrm flipH="1" flipV="1">
            <a:off x="7365791" y="5669860"/>
            <a:ext cx="383955" cy="852374"/>
          </a:xfrm>
          <a:prstGeom prst="straightConnector1">
            <a:avLst/>
          </a:prstGeom>
          <a:ln w="25400">
            <a:solidFill>
              <a:srgbClr val="FF33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7961830" y="4981372"/>
            <a:ext cx="1181171" cy="587196"/>
          </a:xfrm>
          <a:prstGeom prst="rect">
            <a:avLst/>
          </a:prstGeom>
          <a:solidFill>
            <a:srgbClr val="00B0F0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Hasill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yang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diharapkan</a:t>
            </a:r>
            <a:endParaRPr lang="en-US" sz="1477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98" name="Straight Arrow Connector 97"/>
          <p:cNvCxnSpPr>
            <a:stCxn id="50" idx="6"/>
            <a:endCxn id="97" idx="1"/>
          </p:cNvCxnSpPr>
          <p:nvPr/>
        </p:nvCxnSpPr>
        <p:spPr>
          <a:xfrm flipV="1">
            <a:off x="7749746" y="5274970"/>
            <a:ext cx="212084" cy="527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21600" y="80897"/>
            <a:ext cx="861456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Perencanaan</a:t>
            </a:r>
            <a:r>
              <a:rPr lang="en-US" sz="24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dan </a:t>
            </a:r>
            <a:r>
              <a:rPr lang="en-US" sz="24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Pengendalian</a:t>
            </a:r>
            <a:r>
              <a:rPr lang="en-US" sz="24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Operasional</a:t>
            </a:r>
            <a:r>
              <a:rPr lang="en-US" sz="24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 ( </a:t>
            </a:r>
            <a:r>
              <a:rPr lang="en-US" i="1" dirty="0">
                <a:solidFill>
                  <a:srgbClr val="FF000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SMK3</a:t>
            </a:r>
            <a:r>
              <a:rPr lang="en-US" dirty="0">
                <a:solidFill>
                  <a:srgbClr val="00B05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L</a:t>
            </a:r>
            <a:r>
              <a:rPr lang="en-US" sz="24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 8.1  )</a:t>
            </a:r>
          </a:p>
        </p:txBody>
      </p:sp>
      <p:sp>
        <p:nvSpPr>
          <p:cNvPr id="32" name="Footer Placeholder 1">
            <a:extLst>
              <a:ext uri="{FF2B5EF4-FFF2-40B4-BE49-F238E27FC236}">
                <a16:creationId xmlns:a16="http://schemas.microsoft.com/office/drawing/2014/main" id="{35E9E9F5-CE9E-4B21-B682-ABE6430F754C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7868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0397" y="136197"/>
            <a:ext cx="8903603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Manajemen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Perubahan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( </a:t>
            </a:r>
            <a:r>
              <a:rPr lang="en-US" i="1" u="sng" dirty="0">
                <a:solidFill>
                  <a:srgbClr val="FF000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SMK3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8.1.3 )</a:t>
            </a:r>
          </a:p>
        </p:txBody>
      </p:sp>
      <p:sp>
        <p:nvSpPr>
          <p:cNvPr id="4" name="Rectangle 3"/>
          <p:cNvSpPr/>
          <p:nvPr/>
        </p:nvSpPr>
        <p:spPr>
          <a:xfrm>
            <a:off x="240397" y="984394"/>
            <a:ext cx="4164115" cy="4952061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Organisasi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harus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menetapkan</a:t>
            </a:r>
            <a:r>
              <a:rPr lang="en-US" sz="1662" dirty="0">
                <a:latin typeface="Arial Narrow" pitchFamily="34" charset="0"/>
              </a:rPr>
              <a:t> proses </a:t>
            </a:r>
            <a:r>
              <a:rPr lang="en-US" sz="1662" dirty="0" err="1">
                <a:latin typeface="Arial Narrow" pitchFamily="34" charset="0"/>
              </a:rPr>
              <a:t>untuk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menerapkan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mengendalikan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perubahan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terencana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sementara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permanen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berdampak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pada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Kinerja</a:t>
            </a:r>
            <a:r>
              <a:rPr lang="en-US" sz="1662" dirty="0">
                <a:latin typeface="Arial Narrow" pitchFamily="34" charset="0"/>
              </a:rPr>
              <a:t> K3L, </a:t>
            </a:r>
            <a:r>
              <a:rPr lang="en-US" sz="1662" dirty="0" err="1">
                <a:latin typeface="Arial Narrow" pitchFamily="34" charset="0"/>
              </a:rPr>
              <a:t>termasuk</a:t>
            </a:r>
            <a:r>
              <a:rPr lang="en-US" sz="1662" dirty="0">
                <a:latin typeface="Arial Narrow" pitchFamily="34" charset="0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Produk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jasa</a:t>
            </a:r>
            <a:r>
              <a:rPr lang="en-US" sz="1662" dirty="0">
                <a:latin typeface="Arial Narrow" pitchFamily="34" charset="0"/>
              </a:rPr>
              <a:t>, proses </a:t>
            </a:r>
            <a:r>
              <a:rPr lang="en-US" sz="1662" dirty="0" err="1">
                <a:latin typeface="Arial Narrow" pitchFamily="34" charset="0"/>
              </a:rPr>
              <a:t>baru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atau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perubahannya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seperti</a:t>
            </a:r>
            <a:r>
              <a:rPr lang="en-US" sz="1662" dirty="0">
                <a:latin typeface="Arial Narrow" pitchFamily="34" charset="0"/>
              </a:rPr>
              <a:t> :</a:t>
            </a:r>
          </a:p>
          <a:p>
            <a:pPr marL="568325" indent="-285750">
              <a:buFont typeface="Wingdings" panose="05000000000000000000" pitchFamily="2" charset="2"/>
              <a:buChar char="ü"/>
            </a:pPr>
            <a:r>
              <a:rPr lang="en-US" sz="1662" dirty="0" err="1">
                <a:latin typeface="Arial Narrow" pitchFamily="34" charset="0"/>
              </a:rPr>
              <a:t>Lingkungan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kerja</a:t>
            </a:r>
            <a:r>
              <a:rPr lang="en-US" sz="1662" dirty="0">
                <a:latin typeface="Arial Narrow" pitchFamily="34" charset="0"/>
              </a:rPr>
              <a:t>,</a:t>
            </a:r>
          </a:p>
          <a:p>
            <a:pPr marL="568325" indent="-285750">
              <a:buFont typeface="Wingdings" panose="05000000000000000000" pitchFamily="2" charset="2"/>
              <a:buChar char="ü"/>
            </a:pPr>
            <a:r>
              <a:rPr lang="en-US" sz="1662" dirty="0" err="1">
                <a:latin typeface="Arial Narrow" pitchFamily="34" charset="0"/>
              </a:rPr>
              <a:t>Organisasi</a:t>
            </a:r>
            <a:endParaRPr lang="en-US" sz="1662" dirty="0">
              <a:latin typeface="Arial Narrow" pitchFamily="34" charset="0"/>
            </a:endParaRPr>
          </a:p>
          <a:p>
            <a:pPr marL="568325" indent="-285750">
              <a:buFont typeface="Wingdings" panose="05000000000000000000" pitchFamily="2" charset="2"/>
              <a:buChar char="ü"/>
            </a:pPr>
            <a:r>
              <a:rPr lang="en-US" sz="1662" dirty="0" err="1">
                <a:latin typeface="Arial Narrow" pitchFamily="34" charset="0"/>
              </a:rPr>
              <a:t>Lokasi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kerja</a:t>
            </a:r>
            <a:endParaRPr lang="en-US" sz="1662" dirty="0">
              <a:latin typeface="Arial Narrow" pitchFamily="34" charset="0"/>
            </a:endParaRPr>
          </a:p>
          <a:p>
            <a:pPr marL="568325" indent="-285750">
              <a:buFont typeface="Wingdings" panose="05000000000000000000" pitchFamily="2" charset="2"/>
              <a:buChar char="ü"/>
            </a:pPr>
            <a:r>
              <a:rPr lang="en-US" sz="1662" dirty="0" err="1">
                <a:latin typeface="Arial Narrow" pitchFamily="34" charset="0"/>
              </a:rPr>
              <a:t>Peralatan</a:t>
            </a:r>
            <a:endParaRPr lang="en-US" sz="1662" dirty="0">
              <a:latin typeface="Arial Narrow" pitchFamily="34" charset="0"/>
            </a:endParaRPr>
          </a:p>
          <a:p>
            <a:pPr marL="568325" indent="-285750">
              <a:buFont typeface="Wingdings" panose="05000000000000000000" pitchFamily="2" charset="2"/>
              <a:buChar char="ü"/>
            </a:pPr>
            <a:r>
              <a:rPr lang="en-US" sz="1662" dirty="0" err="1">
                <a:latin typeface="Arial Narrow" pitchFamily="34" charset="0"/>
              </a:rPr>
              <a:t>Tenaga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kerja</a:t>
            </a:r>
            <a:endParaRPr lang="en-US" sz="1662" dirty="0">
              <a:latin typeface="Arial Narrow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Persyaratan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hukum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persyaratan</a:t>
            </a:r>
            <a:r>
              <a:rPr lang="en-US" sz="1662" dirty="0">
                <a:latin typeface="Arial Narrow" pitchFamily="34" charset="0"/>
              </a:rPr>
              <a:t> lain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Pengetahuan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informasi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terhadap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bahaya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risiko</a:t>
            </a:r>
            <a:r>
              <a:rPr lang="en-US" sz="1662" dirty="0">
                <a:latin typeface="Arial Narrow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Pengembangan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teknologi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pengetahuan</a:t>
            </a:r>
            <a:endParaRPr lang="en-US" sz="1662" dirty="0">
              <a:latin typeface="Arial Narrow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62" dirty="0">
              <a:latin typeface="Arial Narrow" pitchFamily="34" charset="0"/>
            </a:endParaRPr>
          </a:p>
          <a:p>
            <a:r>
              <a:rPr lang="en-US" sz="1662" dirty="0" err="1">
                <a:latin typeface="Arial Narrow" pitchFamily="34" charset="0"/>
              </a:rPr>
              <a:t>Organisasi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harus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meninjau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dampak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dari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perubahan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tidak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terencana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mengambil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tindakan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untuk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menangani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dampaknya</a:t>
            </a:r>
            <a:endParaRPr lang="en-US" sz="1662" dirty="0">
              <a:latin typeface="Arial Narrow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4753" y="760832"/>
            <a:ext cx="1688123" cy="44712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Identifikasi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Perubahan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44753" y="1527314"/>
            <a:ext cx="1688123" cy="44712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Tinjauan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Dampak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Perubahan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44752" y="2293795"/>
            <a:ext cx="1688123" cy="772133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Penetapan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rencana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pengendalian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perubahan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4751" y="5442257"/>
            <a:ext cx="1688123" cy="76648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Evaluasi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Pelaksanaan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Perubahan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44751" y="3393189"/>
            <a:ext cx="1688123" cy="58714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Persetujuan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Perubahan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>
            <a:off x="5488815" y="1207956"/>
            <a:ext cx="0" cy="31935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 flipH="1">
            <a:off x="5488814" y="1974438"/>
            <a:ext cx="1" cy="31935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9" idx="0"/>
          </p:cNvCxnSpPr>
          <p:nvPr/>
        </p:nvCxnSpPr>
        <p:spPr>
          <a:xfrm flipH="1">
            <a:off x="5488813" y="3065928"/>
            <a:ext cx="1" cy="3272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2"/>
            <a:endCxn id="45" idx="0"/>
          </p:cNvCxnSpPr>
          <p:nvPr/>
        </p:nvCxnSpPr>
        <p:spPr>
          <a:xfrm>
            <a:off x="5488813" y="3980330"/>
            <a:ext cx="0" cy="41851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ecision 22"/>
          <p:cNvSpPr/>
          <p:nvPr/>
        </p:nvSpPr>
        <p:spPr>
          <a:xfrm>
            <a:off x="6823175" y="3353419"/>
            <a:ext cx="1688123" cy="766482"/>
          </a:xfrm>
          <a:prstGeom prst="flowChartDecisio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Efektif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?</a:t>
            </a:r>
          </a:p>
        </p:txBody>
      </p:sp>
      <p:cxnSp>
        <p:nvCxnSpPr>
          <p:cNvPr id="24" name="Straight Arrow Connector 23"/>
          <p:cNvCxnSpPr>
            <a:stCxn id="23" idx="2"/>
            <a:endCxn id="30" idx="0"/>
          </p:cNvCxnSpPr>
          <p:nvPr/>
        </p:nvCxnSpPr>
        <p:spPr>
          <a:xfrm>
            <a:off x="7667237" y="4119901"/>
            <a:ext cx="0" cy="27793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823175" y="4397838"/>
            <a:ext cx="1688123" cy="76648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Tetapkan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sebagai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pengendalian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operasional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823175" y="5442257"/>
            <a:ext cx="1688123" cy="76648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Laporkan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kepada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Top Management</a:t>
            </a:r>
          </a:p>
        </p:txBody>
      </p:sp>
      <p:cxnSp>
        <p:nvCxnSpPr>
          <p:cNvPr id="32" name="Straight Arrow Connector 31"/>
          <p:cNvCxnSpPr>
            <a:stCxn id="30" idx="2"/>
            <a:endCxn id="31" idx="0"/>
          </p:cNvCxnSpPr>
          <p:nvPr/>
        </p:nvCxnSpPr>
        <p:spPr>
          <a:xfrm>
            <a:off x="7667237" y="5164320"/>
            <a:ext cx="0" cy="27793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2"/>
            <a:endCxn id="23" idx="0"/>
          </p:cNvCxnSpPr>
          <p:nvPr/>
        </p:nvCxnSpPr>
        <p:spPr>
          <a:xfrm rot="5400000" flipH="1" flipV="1">
            <a:off x="5150365" y="3691867"/>
            <a:ext cx="2855320" cy="2178424"/>
          </a:xfrm>
          <a:prstGeom prst="bentConnector5">
            <a:avLst>
              <a:gd name="adj1" fmla="val -8006"/>
              <a:gd name="adj2" fmla="val 50000"/>
              <a:gd name="adj3" fmla="val 108006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5" idx="2"/>
            <a:endCxn id="8" idx="0"/>
          </p:cNvCxnSpPr>
          <p:nvPr/>
        </p:nvCxnSpPr>
        <p:spPr>
          <a:xfrm>
            <a:off x="5488813" y="5033177"/>
            <a:ext cx="0" cy="40908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644751" y="4398843"/>
            <a:ext cx="1688123" cy="63433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Pelaksanaan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Perubahan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786230" y="4060183"/>
            <a:ext cx="392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Ya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8457594" y="3736660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Tidak</a:t>
            </a:r>
            <a:endParaRPr lang="en-US" dirty="0"/>
          </a:p>
        </p:txBody>
      </p:sp>
      <p:cxnSp>
        <p:nvCxnSpPr>
          <p:cNvPr id="61" name="Straight Arrow Connector 35"/>
          <p:cNvCxnSpPr>
            <a:stCxn id="23" idx="3"/>
            <a:endCxn id="65" idx="3"/>
          </p:cNvCxnSpPr>
          <p:nvPr/>
        </p:nvCxnSpPr>
        <p:spPr>
          <a:xfrm flipV="1">
            <a:off x="8511298" y="2142273"/>
            <a:ext cx="53787" cy="1594387"/>
          </a:xfrm>
          <a:prstGeom prst="bentConnector3">
            <a:avLst>
              <a:gd name="adj1" fmla="val 52501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6876962" y="1825106"/>
            <a:ext cx="1688123" cy="63433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Tindakan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Korektif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cxnSp>
        <p:nvCxnSpPr>
          <p:cNvPr id="67" name="Straight Arrow Connector 35"/>
          <p:cNvCxnSpPr>
            <a:stCxn id="65" idx="1"/>
            <a:endCxn id="7" idx="3"/>
          </p:cNvCxnSpPr>
          <p:nvPr/>
        </p:nvCxnSpPr>
        <p:spPr>
          <a:xfrm rot="10800000" flipV="1">
            <a:off x="6332876" y="2142272"/>
            <a:ext cx="544087" cy="53758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FAFCC665-956E-40E4-87BA-CF8B2898D935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4537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8332" y="123082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Pengadaan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 ( </a:t>
            </a:r>
            <a:r>
              <a:rPr lang="en-US" i="1" u="sng" dirty="0">
                <a:solidFill>
                  <a:srgbClr val="FF000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SMK3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 8.1.4 ) </a:t>
            </a:r>
          </a:p>
        </p:txBody>
      </p:sp>
      <p:sp>
        <p:nvSpPr>
          <p:cNvPr id="4" name="Rectangle 3"/>
          <p:cNvSpPr/>
          <p:nvPr/>
        </p:nvSpPr>
        <p:spPr>
          <a:xfrm>
            <a:off x="832069" y="675112"/>
            <a:ext cx="8311932" cy="603883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Organisasi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harus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menetapkan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melaksanakan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memelihara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pengendalian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pengadaan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barang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jasa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untuk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memastikan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kesesuaian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terhadap</a:t>
            </a:r>
            <a:r>
              <a:rPr lang="en-US" sz="1662" dirty="0">
                <a:latin typeface="Arial Narrow" pitchFamily="34" charset="0"/>
              </a:rPr>
              <a:t> Sistem </a:t>
            </a:r>
            <a:r>
              <a:rPr lang="en-US" sz="1662" dirty="0" err="1">
                <a:latin typeface="Arial Narrow" pitchFamily="34" charset="0"/>
              </a:rPr>
              <a:t>Manajemen</a:t>
            </a:r>
            <a:r>
              <a:rPr lang="en-US" sz="1662" dirty="0">
                <a:latin typeface="Arial Narrow" pitchFamily="34" charset="0"/>
              </a:rPr>
              <a:t> K3L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32069" y="1550725"/>
            <a:ext cx="1688123" cy="44712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Permintaan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Barang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&amp;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Jasa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32071" y="2390696"/>
            <a:ext cx="1688123" cy="44712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Cek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Kelengkapan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Data</a:t>
            </a:r>
          </a:p>
        </p:txBody>
      </p:sp>
      <p:sp>
        <p:nvSpPr>
          <p:cNvPr id="28" name="Flowchart: Decision 27"/>
          <p:cNvSpPr/>
          <p:nvPr/>
        </p:nvSpPr>
        <p:spPr>
          <a:xfrm>
            <a:off x="832070" y="3117470"/>
            <a:ext cx="1688123" cy="766482"/>
          </a:xfrm>
          <a:prstGeom prst="flowChartDecisio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Lengkap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?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307973" y="1405035"/>
            <a:ext cx="5620871" cy="1626984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>
                <a:latin typeface="Arial Narrow" pitchFamily="34" charset="0"/>
              </a:rPr>
              <a:t>User </a:t>
            </a:r>
            <a:r>
              <a:rPr lang="en-US" sz="1662" dirty="0" err="1">
                <a:latin typeface="Arial Narrow" pitchFamily="34" charset="0"/>
              </a:rPr>
              <a:t>mengajukan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permintaan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pengadaan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barang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jasa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dengan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kelengkapan</a:t>
            </a:r>
            <a:r>
              <a:rPr lang="en-US" sz="1662" dirty="0">
                <a:latin typeface="Arial Narrow" pitchFamily="34" charset="0"/>
              </a:rPr>
              <a:t> data, </a:t>
            </a:r>
            <a:r>
              <a:rPr lang="en-US" sz="1662" dirty="0" err="1">
                <a:latin typeface="Arial Narrow" pitchFamily="34" charset="0"/>
              </a:rPr>
              <a:t>seperti</a:t>
            </a:r>
            <a:r>
              <a:rPr lang="en-US" sz="1662" dirty="0">
                <a:latin typeface="Arial Narrow" pitchFamily="34" charset="0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Spesifikasi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teknis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barang</a:t>
            </a:r>
            <a:r>
              <a:rPr lang="en-US" sz="1662" dirty="0">
                <a:latin typeface="Arial Narrow" pitchFamily="34" charset="0"/>
              </a:rPr>
              <a:t> &amp; </a:t>
            </a:r>
            <a:r>
              <a:rPr lang="en-US" sz="1662" dirty="0" err="1">
                <a:latin typeface="Arial Narrow" pitchFamily="34" charset="0"/>
              </a:rPr>
              <a:t>jasa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jelas</a:t>
            </a:r>
            <a:endParaRPr lang="en-US" sz="1662" dirty="0">
              <a:latin typeface="Arial Narrow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Persyaratan</a:t>
            </a:r>
            <a:r>
              <a:rPr lang="en-US" sz="1662" dirty="0">
                <a:latin typeface="Arial Narrow" pitchFamily="34" charset="0"/>
              </a:rPr>
              <a:t> B3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Persyaratan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perijinan</a:t>
            </a:r>
            <a:r>
              <a:rPr lang="en-US" sz="1662" dirty="0">
                <a:latin typeface="Arial Narrow" pitchFamily="34" charset="0"/>
              </a:rPr>
              <a:t> / </a:t>
            </a:r>
            <a:r>
              <a:rPr lang="en-US" sz="1662" dirty="0" err="1">
                <a:latin typeface="Arial Narrow" pitchFamily="34" charset="0"/>
              </a:rPr>
              <a:t>lisensi</a:t>
            </a:r>
            <a:endParaRPr lang="en-US" sz="1662" dirty="0">
              <a:latin typeface="Arial Narrow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Persyaratan</a:t>
            </a:r>
            <a:r>
              <a:rPr lang="en-US" sz="1662" dirty="0">
                <a:latin typeface="Arial Narrow" pitchFamily="34" charset="0"/>
              </a:rPr>
              <a:t> APD yang </a:t>
            </a:r>
            <a:r>
              <a:rPr lang="en-US" sz="1662" dirty="0" err="1">
                <a:latin typeface="Arial Narrow" pitchFamily="34" charset="0"/>
              </a:rPr>
              <a:t>digunakan</a:t>
            </a:r>
            <a:endParaRPr lang="en-US" sz="1662" dirty="0">
              <a:latin typeface="Arial Narrow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307973" y="3248313"/>
            <a:ext cx="5620871" cy="1115434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Fungsi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bertanggungjawab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terkait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pengadaan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barang</a:t>
            </a:r>
            <a:r>
              <a:rPr lang="en-US" sz="1662" dirty="0">
                <a:latin typeface="Arial Narrow" pitchFamily="34" charset="0"/>
              </a:rPr>
              <a:t> &amp; </a:t>
            </a:r>
            <a:r>
              <a:rPr lang="en-US" sz="1662" dirty="0" err="1">
                <a:latin typeface="Arial Narrow" pitchFamily="34" charset="0"/>
              </a:rPr>
              <a:t>jasa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akan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memeriksa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kelengkapan</a:t>
            </a:r>
            <a:r>
              <a:rPr lang="en-US" sz="1662" dirty="0">
                <a:latin typeface="Arial Narrow" pitchFamily="34" charset="0"/>
              </a:rPr>
              <a:t> data. </a:t>
            </a:r>
            <a:r>
              <a:rPr lang="en-US" sz="1662" dirty="0" err="1">
                <a:latin typeface="Arial Narrow" pitchFamily="34" charset="0"/>
              </a:rPr>
              <a:t>Apabila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tidak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lengkap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maka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akan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dikembalikan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</a:t>
            </a:r>
            <a:r>
              <a:rPr lang="en-US" sz="1662" dirty="0">
                <a:latin typeface="Arial Narrow" pitchFamily="34" charset="0"/>
              </a:rPr>
              <a:t> User. </a:t>
            </a:r>
            <a:r>
              <a:rPr lang="en-US" sz="1662" dirty="0" err="1">
                <a:latin typeface="Arial Narrow" pitchFamily="34" charset="0"/>
              </a:rPr>
              <a:t>Bila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perlu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konsultasikan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kepada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Petugas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berkompeten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terkait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dengan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Syarat</a:t>
            </a:r>
            <a:r>
              <a:rPr lang="en-US" sz="1662" dirty="0">
                <a:latin typeface="Arial Narrow" pitchFamily="34" charset="0"/>
              </a:rPr>
              <a:t> K3L (</a:t>
            </a:r>
            <a:r>
              <a:rPr lang="en-US" sz="1662" dirty="0" err="1">
                <a:latin typeface="Arial Narrow" pitchFamily="34" charset="0"/>
              </a:rPr>
              <a:t>Seperti</a:t>
            </a:r>
            <a:r>
              <a:rPr lang="en-US" sz="1662" dirty="0">
                <a:latin typeface="Arial Narrow" pitchFamily="34" charset="0"/>
              </a:rPr>
              <a:t> : </a:t>
            </a:r>
            <a:r>
              <a:rPr lang="en-US" sz="1662" dirty="0" err="1">
                <a:latin typeface="Arial Narrow" pitchFamily="34" charset="0"/>
              </a:rPr>
              <a:t>Ahli</a:t>
            </a:r>
            <a:r>
              <a:rPr lang="en-US" sz="1662" dirty="0">
                <a:latin typeface="Arial Narrow" pitchFamily="34" charset="0"/>
              </a:rPr>
              <a:t> K3)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32070" y="4133434"/>
            <a:ext cx="1688123" cy="773173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Mencari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kandidat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pemasok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/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penyedia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jasa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32069" y="5256087"/>
            <a:ext cx="1688123" cy="60714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Seleksi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pemasok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/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penyedia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jasa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307973" y="4580041"/>
            <a:ext cx="5620871" cy="1882760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Mencari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kandidat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pemasok</a:t>
            </a:r>
            <a:r>
              <a:rPr lang="en-US" sz="1662" dirty="0">
                <a:latin typeface="Arial Narrow" pitchFamily="34" charset="0"/>
              </a:rPr>
              <a:t> / </a:t>
            </a:r>
            <a:r>
              <a:rPr lang="en-US" sz="1662" dirty="0" err="1">
                <a:latin typeface="Arial Narrow" pitchFamily="34" charset="0"/>
              </a:rPr>
              <a:t>penyedia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jasa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juga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melakukan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seleksinya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dengan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pertimbangan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persyaratan</a:t>
            </a:r>
            <a:r>
              <a:rPr lang="en-US" sz="1662" dirty="0">
                <a:latin typeface="Arial Narrow" pitchFamily="34" charset="0"/>
              </a:rPr>
              <a:t> K3 , </a:t>
            </a:r>
            <a:r>
              <a:rPr lang="en-US" sz="1662" dirty="0" err="1">
                <a:latin typeface="Arial Narrow" pitchFamily="34" charset="0"/>
              </a:rPr>
              <a:t>seperti</a:t>
            </a:r>
            <a:r>
              <a:rPr lang="en-US" sz="1662" dirty="0">
                <a:latin typeface="Arial Narrow" pitchFamily="34" charset="0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Persyaratan</a:t>
            </a:r>
            <a:r>
              <a:rPr lang="en-US" sz="1662" dirty="0">
                <a:latin typeface="Arial Narrow" pitchFamily="34" charset="0"/>
              </a:rPr>
              <a:t> B3 (based on GHS)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Persyaratan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lisensi</a:t>
            </a:r>
            <a:r>
              <a:rPr lang="en-US" sz="1662" dirty="0">
                <a:latin typeface="Arial Narrow" pitchFamily="34" charset="0"/>
              </a:rPr>
              <a:t> K3L (SIO, SIA, IUJP, PJK3, </a:t>
            </a:r>
            <a:r>
              <a:rPr lang="en-US" sz="1662" dirty="0" err="1">
                <a:latin typeface="Arial Narrow" pitchFamily="34" charset="0"/>
              </a:rPr>
              <a:t>dll</a:t>
            </a:r>
            <a:r>
              <a:rPr lang="en-US" sz="1662" dirty="0">
                <a:latin typeface="Arial Narrow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>
                <a:latin typeface="Arial Narrow" pitchFamily="34" charset="0"/>
              </a:rPr>
              <a:t>Sistem </a:t>
            </a:r>
            <a:r>
              <a:rPr lang="en-US" sz="1662" dirty="0" err="1">
                <a:latin typeface="Arial Narrow" pitchFamily="34" charset="0"/>
              </a:rPr>
              <a:t>manajemen</a:t>
            </a:r>
            <a:r>
              <a:rPr lang="en-US" sz="1662" dirty="0">
                <a:latin typeface="Arial Narrow" pitchFamily="34" charset="0"/>
              </a:rPr>
              <a:t> K3L (</a:t>
            </a:r>
            <a:r>
              <a:rPr lang="en-US" sz="1662" dirty="0" err="1">
                <a:latin typeface="Arial Narrow" pitchFamily="34" charset="0"/>
              </a:rPr>
              <a:t>Internasional</a:t>
            </a:r>
            <a:r>
              <a:rPr lang="en-US" sz="1662" dirty="0">
                <a:latin typeface="Arial Narrow" pitchFamily="34" charset="0"/>
              </a:rPr>
              <a:t> / </a:t>
            </a:r>
            <a:r>
              <a:rPr lang="en-US" sz="1662" dirty="0" err="1">
                <a:latin typeface="Arial Narrow" pitchFamily="34" charset="0"/>
              </a:rPr>
              <a:t>Nasional</a:t>
            </a:r>
            <a:r>
              <a:rPr lang="en-US" sz="1662" dirty="0">
                <a:latin typeface="Arial Narrow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>
                <a:latin typeface="Arial Narrow" pitchFamily="34" charset="0"/>
              </a:rPr>
              <a:t>CHSE-MS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dll</a:t>
            </a:r>
            <a:endParaRPr lang="en-US" sz="1662" dirty="0">
              <a:latin typeface="Arial Narrow" pitchFamily="34" charset="0"/>
            </a:endParaRPr>
          </a:p>
        </p:txBody>
      </p:sp>
      <p:cxnSp>
        <p:nvCxnSpPr>
          <p:cNvPr id="38" name="Straight Arrow Connector 37"/>
          <p:cNvCxnSpPr>
            <a:stCxn id="26" idx="2"/>
            <a:endCxn id="27" idx="0"/>
          </p:cNvCxnSpPr>
          <p:nvPr/>
        </p:nvCxnSpPr>
        <p:spPr>
          <a:xfrm>
            <a:off x="1676131" y="1997849"/>
            <a:ext cx="2" cy="39284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7" idx="2"/>
            <a:endCxn id="28" idx="0"/>
          </p:cNvCxnSpPr>
          <p:nvPr/>
        </p:nvCxnSpPr>
        <p:spPr>
          <a:xfrm flipH="1">
            <a:off x="1676132" y="2837820"/>
            <a:ext cx="1" cy="2796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8" idx="2"/>
            <a:endCxn id="34" idx="0"/>
          </p:cNvCxnSpPr>
          <p:nvPr/>
        </p:nvCxnSpPr>
        <p:spPr>
          <a:xfrm>
            <a:off x="1676132" y="3883952"/>
            <a:ext cx="0" cy="24948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4" idx="2"/>
            <a:endCxn id="35" idx="0"/>
          </p:cNvCxnSpPr>
          <p:nvPr/>
        </p:nvCxnSpPr>
        <p:spPr>
          <a:xfrm flipH="1">
            <a:off x="1676131" y="4906607"/>
            <a:ext cx="1" cy="34948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5" idx="2"/>
          </p:cNvCxnSpPr>
          <p:nvPr/>
        </p:nvCxnSpPr>
        <p:spPr>
          <a:xfrm flipH="1">
            <a:off x="1676130" y="5863236"/>
            <a:ext cx="1" cy="34378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431287" y="6207025"/>
            <a:ext cx="489686" cy="44712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A</a:t>
            </a:r>
          </a:p>
        </p:txBody>
      </p:sp>
      <p:sp>
        <p:nvSpPr>
          <p:cNvPr id="18" name="Line 25"/>
          <p:cNvSpPr>
            <a:spLocks noChangeShapeType="1"/>
          </p:cNvSpPr>
          <p:nvPr/>
        </p:nvSpPr>
        <p:spPr bwMode="auto">
          <a:xfrm>
            <a:off x="2590232" y="1741333"/>
            <a:ext cx="647700" cy="263525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Line 25"/>
          <p:cNvSpPr>
            <a:spLocks noChangeShapeType="1"/>
          </p:cNvSpPr>
          <p:nvPr/>
        </p:nvSpPr>
        <p:spPr bwMode="auto">
          <a:xfrm>
            <a:off x="2590232" y="2653337"/>
            <a:ext cx="647700" cy="910134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Line 25"/>
          <p:cNvSpPr>
            <a:spLocks noChangeShapeType="1"/>
          </p:cNvSpPr>
          <p:nvPr/>
        </p:nvSpPr>
        <p:spPr bwMode="auto">
          <a:xfrm>
            <a:off x="2590232" y="4520020"/>
            <a:ext cx="647700" cy="910134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2590232" y="5660746"/>
            <a:ext cx="596596" cy="466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24" name="Straight Arrow Connector 35"/>
          <p:cNvCxnSpPr>
            <a:stCxn id="28" idx="1"/>
            <a:endCxn id="27" idx="1"/>
          </p:cNvCxnSpPr>
          <p:nvPr/>
        </p:nvCxnSpPr>
        <p:spPr>
          <a:xfrm rot="10800000" flipH="1">
            <a:off x="832069" y="2614259"/>
            <a:ext cx="1" cy="886453"/>
          </a:xfrm>
          <a:prstGeom prst="bentConnector3">
            <a:avLst>
              <a:gd name="adj1" fmla="val -2286000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6"/>
          <a:stretch/>
        </p:blipFill>
        <p:spPr>
          <a:xfrm>
            <a:off x="1216536" y="3833270"/>
            <a:ext cx="293275" cy="29249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>
          <a:xfrm>
            <a:off x="289330" y="3248313"/>
            <a:ext cx="297698" cy="297016"/>
          </a:xfrm>
          <a:prstGeom prst="rect">
            <a:avLst/>
          </a:prstGeom>
        </p:spPr>
      </p:pic>
      <p:sp>
        <p:nvSpPr>
          <p:cNvPr id="30" name="Footer Placeholder 1">
            <a:extLst>
              <a:ext uri="{FF2B5EF4-FFF2-40B4-BE49-F238E27FC236}">
                <a16:creationId xmlns:a16="http://schemas.microsoft.com/office/drawing/2014/main" id="{D9AFBEC4-4734-41DC-9422-28AFF6561339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4648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383399" y="1311781"/>
            <a:ext cx="1688123" cy="47176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Pelaksanaan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Pengadaan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383401" y="2226946"/>
            <a:ext cx="1688123" cy="44712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Terima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barang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/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Serah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terima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jasa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28" name="Flowchart: Decision 27"/>
          <p:cNvSpPr/>
          <p:nvPr/>
        </p:nvSpPr>
        <p:spPr>
          <a:xfrm>
            <a:off x="1383400" y="3117470"/>
            <a:ext cx="1688123" cy="766482"/>
          </a:xfrm>
          <a:prstGeom prst="flowChartDecisio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Verifikasi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?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818965" y="1268786"/>
            <a:ext cx="5109879" cy="2905860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Pemasok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barang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mengirimkan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barang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lokasi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serah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terima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penyedia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jasa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periksa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keseuaian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barang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jasa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disyaratkan</a:t>
            </a:r>
            <a:r>
              <a:rPr lang="en-US" sz="1662" dirty="0">
                <a:latin typeface="Arial Narrow" pitchFamily="34" charset="0"/>
              </a:rPr>
              <a:t> di </a:t>
            </a:r>
            <a:r>
              <a:rPr lang="en-US" sz="1662" dirty="0" err="1">
                <a:latin typeface="Arial Narrow" pitchFamily="34" charset="0"/>
              </a:rPr>
              <a:t>permintaan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pengadaan</a:t>
            </a:r>
            <a:r>
              <a:rPr lang="en-US" sz="1662" dirty="0">
                <a:latin typeface="Arial Narrow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Pemeriksaan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barang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dapat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mengacu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spesifikasi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teknis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persyaratan</a:t>
            </a:r>
            <a:r>
              <a:rPr lang="en-US" sz="1662" dirty="0">
                <a:latin typeface="Arial Narrow" pitchFamily="34" charset="0"/>
              </a:rPr>
              <a:t> K3L </a:t>
            </a:r>
            <a:r>
              <a:rPr lang="en-US" sz="1662" dirty="0" err="1">
                <a:latin typeface="Arial Narrow" pitchFamily="34" charset="0"/>
              </a:rPr>
              <a:t>pengangkutan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kondisi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kemasan</a:t>
            </a:r>
            <a:r>
              <a:rPr lang="en-US" sz="1662" dirty="0">
                <a:latin typeface="Arial Narrow" pitchFamily="34" charset="0"/>
              </a:rPr>
              <a:t>, COA, MSDS, </a:t>
            </a:r>
            <a:r>
              <a:rPr lang="en-US" sz="1662" dirty="0" err="1">
                <a:latin typeface="Arial Narrow" pitchFamily="34" charset="0"/>
              </a:rPr>
              <a:t>dll</a:t>
            </a:r>
            <a:r>
              <a:rPr lang="en-US" sz="1662" dirty="0">
                <a:latin typeface="Arial Narrow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Pemeriksaan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serah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terima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pekerjaan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dapat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melihat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persyaratan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teknis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perijinan</a:t>
            </a:r>
            <a:r>
              <a:rPr lang="en-US" sz="1662" dirty="0">
                <a:latin typeface="Arial Narrow" pitchFamily="34" charset="0"/>
              </a:rPr>
              <a:t> K3, </a:t>
            </a:r>
            <a:r>
              <a:rPr lang="en-US" sz="1662" dirty="0" err="1">
                <a:latin typeface="Arial Narrow" pitchFamily="34" charset="0"/>
              </a:rPr>
              <a:t>kondisi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berbahaya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dll</a:t>
            </a:r>
            <a:endParaRPr lang="en-US" sz="1662" dirty="0">
              <a:latin typeface="Arial Narrow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62" dirty="0">
              <a:latin typeface="Arial Narrow" pitchFamily="34" charset="0"/>
            </a:endParaRPr>
          </a:p>
          <a:p>
            <a:r>
              <a:rPr lang="en-US" sz="1662" b="1" u="sng" dirty="0" err="1">
                <a:solidFill>
                  <a:srgbClr val="FF0000"/>
                </a:solidFill>
                <a:latin typeface="Arial Narrow" pitchFamily="34" charset="0"/>
              </a:rPr>
              <a:t>Pelaksanaan</a:t>
            </a:r>
            <a:r>
              <a:rPr lang="en-US" sz="1662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b="1" u="sng" dirty="0" err="1">
                <a:solidFill>
                  <a:srgbClr val="FF0000"/>
                </a:solidFill>
                <a:latin typeface="Arial Narrow" pitchFamily="34" charset="0"/>
              </a:rPr>
              <a:t>pekerjaan</a:t>
            </a:r>
            <a:r>
              <a:rPr lang="en-US" sz="1662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b="1" u="sng" dirty="0" err="1">
                <a:solidFill>
                  <a:srgbClr val="FF0000"/>
                </a:solidFill>
                <a:latin typeface="Arial Narrow" pitchFamily="34" charset="0"/>
              </a:rPr>
              <a:t>kontraktor</a:t>
            </a:r>
            <a:r>
              <a:rPr lang="en-US" sz="1662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b="1" u="sng" dirty="0" err="1">
                <a:solidFill>
                  <a:srgbClr val="FF0000"/>
                </a:solidFill>
                <a:latin typeface="Arial Narrow" pitchFamily="34" charset="0"/>
              </a:rPr>
              <a:t>dan</a:t>
            </a:r>
            <a:r>
              <a:rPr lang="en-US" sz="1662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b="1" i="1" u="sng" dirty="0">
                <a:solidFill>
                  <a:srgbClr val="FF0000"/>
                </a:solidFill>
                <a:latin typeface="Arial Narrow" pitchFamily="34" charset="0"/>
              </a:rPr>
              <a:t>outsourcing</a:t>
            </a:r>
            <a:r>
              <a:rPr lang="en-US" sz="1662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b="1" u="sng" dirty="0" err="1">
                <a:solidFill>
                  <a:srgbClr val="FF0000"/>
                </a:solidFill>
                <a:latin typeface="Arial Narrow" pitchFamily="34" charset="0"/>
              </a:rPr>
              <a:t>dibuatkan</a:t>
            </a:r>
            <a:r>
              <a:rPr lang="en-US" sz="1662" b="1" u="sng" dirty="0">
                <a:solidFill>
                  <a:srgbClr val="FF0000"/>
                </a:solidFill>
                <a:latin typeface="Arial Narrow" pitchFamily="34" charset="0"/>
              </a:rPr>
              <a:t> proses </a:t>
            </a:r>
            <a:r>
              <a:rPr lang="en-US" sz="1662" b="1" u="sng" dirty="0" err="1">
                <a:solidFill>
                  <a:srgbClr val="FF0000"/>
                </a:solidFill>
                <a:latin typeface="Arial Narrow" pitchFamily="34" charset="0"/>
              </a:rPr>
              <a:t>untuk</a:t>
            </a:r>
            <a:r>
              <a:rPr lang="en-US" sz="1662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1662" b="1" u="sng" dirty="0" err="1">
                <a:solidFill>
                  <a:srgbClr val="FF0000"/>
                </a:solidFill>
                <a:latin typeface="Arial Narrow" pitchFamily="34" charset="0"/>
              </a:rPr>
              <a:t>mengendalikannya</a:t>
            </a:r>
            <a:endParaRPr lang="en-US" sz="1662" dirty="0">
              <a:latin typeface="Arial Narrow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383400" y="4133434"/>
            <a:ext cx="1688123" cy="773173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Evaluasi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Pemasok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/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Penyedia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jasa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818965" y="4366010"/>
            <a:ext cx="5109879" cy="2138534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Evaluasi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pemasok</a:t>
            </a:r>
            <a:r>
              <a:rPr lang="en-US" sz="1662" dirty="0">
                <a:latin typeface="Arial Narrow" pitchFamily="34" charset="0"/>
              </a:rPr>
              <a:t> / </a:t>
            </a:r>
            <a:r>
              <a:rPr lang="en-US" sz="1662" dirty="0" err="1">
                <a:latin typeface="Arial Narrow" pitchFamily="34" charset="0"/>
              </a:rPr>
              <a:t>penyedia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jasa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dapat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dilakukan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secara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berkala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atau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selesainya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akhir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kontrak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kerjasama</a:t>
            </a:r>
            <a:r>
              <a:rPr lang="en-US" sz="1662" dirty="0">
                <a:latin typeface="Arial Narrow" pitchFamily="34" charset="0"/>
              </a:rPr>
              <a:t>. </a:t>
            </a:r>
            <a:r>
              <a:rPr lang="en-US" sz="1662" dirty="0" err="1">
                <a:latin typeface="Arial Narrow" pitchFamily="34" charset="0"/>
              </a:rPr>
              <a:t>Dengan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mempertimbangkan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aspek</a:t>
            </a:r>
            <a:r>
              <a:rPr lang="en-US" sz="1662" dirty="0">
                <a:latin typeface="Arial Narrow" pitchFamily="34" charset="0"/>
              </a:rPr>
              <a:t> K3L, </a:t>
            </a:r>
            <a:r>
              <a:rPr lang="en-US" sz="1662" dirty="0" err="1">
                <a:latin typeface="Arial Narrow" pitchFamily="34" charset="0"/>
              </a:rPr>
              <a:t>seperti</a:t>
            </a:r>
            <a:r>
              <a:rPr lang="en-US" sz="1662" dirty="0">
                <a:latin typeface="Arial Narrow" pitchFamily="34" charset="0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Kesesuaian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terhadap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sistem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manajemen</a:t>
            </a:r>
            <a:r>
              <a:rPr lang="en-US" sz="1662" dirty="0">
                <a:latin typeface="Arial Narrow" pitchFamily="34" charset="0"/>
              </a:rPr>
              <a:t> K3L </a:t>
            </a:r>
            <a:r>
              <a:rPr lang="en-US" sz="1662" dirty="0" err="1">
                <a:latin typeface="Arial Narrow" pitchFamily="34" charset="0"/>
              </a:rPr>
              <a:t>perusahaan</a:t>
            </a:r>
            <a:endParaRPr lang="en-US" sz="1662" dirty="0">
              <a:latin typeface="Arial Narrow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Kesesuaian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terhadap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persyaratan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hukum</a:t>
            </a:r>
            <a:r>
              <a:rPr lang="en-US" sz="1662" dirty="0">
                <a:latin typeface="Arial Narrow" pitchFamily="34" charset="0"/>
              </a:rPr>
              <a:t> &amp; </a:t>
            </a:r>
            <a:r>
              <a:rPr lang="en-US" sz="1662" dirty="0" err="1">
                <a:latin typeface="Arial Narrow" pitchFamily="34" charset="0"/>
              </a:rPr>
              <a:t>persyaratan</a:t>
            </a:r>
            <a:r>
              <a:rPr lang="en-US" sz="1662" dirty="0">
                <a:latin typeface="Arial Narrow" pitchFamily="34" charset="0"/>
              </a:rPr>
              <a:t> lain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Jumlah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kecelakaan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kerja</a:t>
            </a:r>
            <a:endParaRPr lang="en-US" sz="1662" dirty="0">
              <a:latin typeface="Arial Narrow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Jumlah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temuan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inspeksi</a:t>
            </a:r>
            <a:r>
              <a:rPr lang="en-US" sz="1662" dirty="0">
                <a:latin typeface="Arial Narrow" pitchFamily="34" charset="0"/>
              </a:rPr>
              <a:t> K3L / audit K3L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62" dirty="0" err="1">
                <a:latin typeface="Arial Narrow" pitchFamily="34" charset="0"/>
              </a:rPr>
              <a:t>Kesesuaian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terhadap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i="1" dirty="0">
                <a:latin typeface="Arial Narrow" pitchFamily="34" charset="0"/>
              </a:rPr>
              <a:t>service level agreement </a:t>
            </a:r>
            <a:r>
              <a:rPr lang="en-US" sz="1662" dirty="0" err="1">
                <a:latin typeface="Arial Narrow" pitchFamily="34" charset="0"/>
              </a:rPr>
              <a:t>atau</a:t>
            </a:r>
            <a:r>
              <a:rPr lang="en-US" sz="1662" dirty="0">
                <a:latin typeface="Arial Narrow" pitchFamily="34" charset="0"/>
              </a:rPr>
              <a:t> LOI</a:t>
            </a:r>
          </a:p>
        </p:txBody>
      </p:sp>
      <p:cxnSp>
        <p:nvCxnSpPr>
          <p:cNvPr id="38" name="Straight Arrow Connector 37"/>
          <p:cNvCxnSpPr>
            <a:stCxn id="26" idx="2"/>
            <a:endCxn id="27" idx="0"/>
          </p:cNvCxnSpPr>
          <p:nvPr/>
        </p:nvCxnSpPr>
        <p:spPr>
          <a:xfrm>
            <a:off x="2227461" y="1783546"/>
            <a:ext cx="2" cy="4434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7" idx="2"/>
            <a:endCxn id="28" idx="0"/>
          </p:cNvCxnSpPr>
          <p:nvPr/>
        </p:nvCxnSpPr>
        <p:spPr>
          <a:xfrm flipH="1">
            <a:off x="2227462" y="2674070"/>
            <a:ext cx="1" cy="4434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8" idx="2"/>
            <a:endCxn id="34" idx="0"/>
          </p:cNvCxnSpPr>
          <p:nvPr/>
        </p:nvCxnSpPr>
        <p:spPr>
          <a:xfrm>
            <a:off x="2227462" y="3883952"/>
            <a:ext cx="0" cy="24948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4" idx="2"/>
            <a:endCxn id="30" idx="0"/>
          </p:cNvCxnSpPr>
          <p:nvPr/>
        </p:nvCxnSpPr>
        <p:spPr>
          <a:xfrm>
            <a:off x="2227462" y="4906607"/>
            <a:ext cx="0" cy="25546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982617" y="615175"/>
            <a:ext cx="489686" cy="44712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A</a:t>
            </a:r>
          </a:p>
        </p:txBody>
      </p:sp>
      <p:cxnSp>
        <p:nvCxnSpPr>
          <p:cNvPr id="16" name="Straight Arrow Connector 15"/>
          <p:cNvCxnSpPr>
            <a:stCxn id="51" idx="2"/>
            <a:endCxn id="26" idx="0"/>
          </p:cNvCxnSpPr>
          <p:nvPr/>
        </p:nvCxnSpPr>
        <p:spPr>
          <a:xfrm>
            <a:off x="2227460" y="1062299"/>
            <a:ext cx="1" cy="24948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Decision 29"/>
          <p:cNvSpPr/>
          <p:nvPr/>
        </p:nvSpPr>
        <p:spPr>
          <a:xfrm>
            <a:off x="1383400" y="5162069"/>
            <a:ext cx="1688123" cy="766482"/>
          </a:xfrm>
          <a:prstGeom prst="flowChartDecisio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Sesuai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?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383401" y="6147075"/>
            <a:ext cx="1688123" cy="44712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Continual Improvement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40397" y="3717908"/>
            <a:ext cx="964239" cy="58156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Corrective Action</a:t>
            </a:r>
          </a:p>
        </p:txBody>
      </p:sp>
      <p:cxnSp>
        <p:nvCxnSpPr>
          <p:cNvPr id="41" name="Straight Arrow Connector 40"/>
          <p:cNvCxnSpPr>
            <a:stCxn id="30" idx="2"/>
            <a:endCxn id="32" idx="0"/>
          </p:cNvCxnSpPr>
          <p:nvPr/>
        </p:nvCxnSpPr>
        <p:spPr>
          <a:xfrm>
            <a:off x="2227462" y="5928551"/>
            <a:ext cx="1" cy="21852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8" idx="1"/>
            <a:endCxn id="36" idx="0"/>
          </p:cNvCxnSpPr>
          <p:nvPr/>
        </p:nvCxnSpPr>
        <p:spPr>
          <a:xfrm rot="10800000" flipV="1">
            <a:off x="722518" y="3500710"/>
            <a:ext cx="660883" cy="217197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1"/>
          <p:cNvCxnSpPr>
            <a:stCxn id="30" idx="1"/>
            <a:endCxn id="36" idx="2"/>
          </p:cNvCxnSpPr>
          <p:nvPr/>
        </p:nvCxnSpPr>
        <p:spPr>
          <a:xfrm rot="10800000">
            <a:off x="722518" y="4299478"/>
            <a:ext cx="660883" cy="1245833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ine 25"/>
          <p:cNvSpPr>
            <a:spLocks noChangeShapeType="1"/>
          </p:cNvSpPr>
          <p:nvPr/>
        </p:nvSpPr>
        <p:spPr bwMode="auto">
          <a:xfrm>
            <a:off x="3117456" y="1584029"/>
            <a:ext cx="647700" cy="263525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" name="Line 25"/>
          <p:cNvSpPr>
            <a:spLocks noChangeShapeType="1"/>
          </p:cNvSpPr>
          <p:nvPr/>
        </p:nvSpPr>
        <p:spPr bwMode="auto">
          <a:xfrm>
            <a:off x="3117456" y="2512257"/>
            <a:ext cx="647700" cy="2344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" name="Line 25"/>
          <p:cNvSpPr>
            <a:spLocks noChangeShapeType="1"/>
          </p:cNvSpPr>
          <p:nvPr/>
        </p:nvSpPr>
        <p:spPr bwMode="auto">
          <a:xfrm>
            <a:off x="3171265" y="4517676"/>
            <a:ext cx="647700" cy="2344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6"/>
          <a:stretch/>
        </p:blipFill>
        <p:spPr>
          <a:xfrm>
            <a:off x="2472303" y="5879840"/>
            <a:ext cx="293275" cy="29249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>
          <a:xfrm>
            <a:off x="1085701" y="5209049"/>
            <a:ext cx="297698" cy="29701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6"/>
          <a:stretch/>
        </p:blipFill>
        <p:spPr>
          <a:xfrm>
            <a:off x="1689342" y="3823512"/>
            <a:ext cx="293275" cy="29249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>
          <a:xfrm>
            <a:off x="1042780" y="3180204"/>
            <a:ext cx="297698" cy="297016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FE375AA-93E1-4A39-B65B-E5F3289E9C47}"/>
              </a:ext>
            </a:extLst>
          </p:cNvPr>
          <p:cNvSpPr/>
          <p:nvPr/>
        </p:nvSpPr>
        <p:spPr>
          <a:xfrm>
            <a:off x="348332" y="123082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Pengadaan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 ( </a:t>
            </a:r>
            <a:r>
              <a:rPr lang="en-US" i="1" u="sng" dirty="0">
                <a:solidFill>
                  <a:srgbClr val="FF000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SMK3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 8.1.4 ) </a:t>
            </a:r>
          </a:p>
        </p:txBody>
      </p: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5B7D02B0-DF40-46B0-A4AE-6F92AF56E41C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900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796" y="2749547"/>
            <a:ext cx="3361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ISO 45001 : 2018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V="1">
            <a:off x="4045797" y="3109990"/>
            <a:ext cx="934345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54326" y="2472547"/>
            <a:ext cx="3666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Persyaratan</a:t>
            </a:r>
            <a:r>
              <a:rPr lang="en-US" sz="2400" dirty="0"/>
              <a:t> Sistem </a:t>
            </a:r>
            <a:r>
              <a:rPr lang="en-US" sz="2400" dirty="0" err="1"/>
              <a:t>Manajemen</a:t>
            </a:r>
            <a:r>
              <a:rPr lang="en-US" sz="2400" dirty="0"/>
              <a:t> </a:t>
            </a:r>
            <a:r>
              <a:rPr lang="en-US" sz="2400" dirty="0" err="1"/>
              <a:t>Keselamatan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Kesehatan</a:t>
            </a:r>
            <a:r>
              <a:rPr lang="en-US" sz="2400" dirty="0"/>
              <a:t> </a:t>
            </a:r>
            <a:r>
              <a:rPr lang="en-US" sz="2400" dirty="0" err="1"/>
              <a:t>Kerja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57283" y="4110833"/>
            <a:ext cx="28668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2060"/>
                </a:solidFill>
              </a:rPr>
              <a:t>Mencegah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terjadinya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kecelakaan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dan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penyakit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akibat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kerja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3" name="Striped Right Arrow 12"/>
          <p:cNvSpPr/>
          <p:nvPr/>
        </p:nvSpPr>
        <p:spPr>
          <a:xfrm rot="5400000">
            <a:off x="5927858" y="3849465"/>
            <a:ext cx="875912" cy="522736"/>
          </a:xfrm>
          <a:prstGeom prst="stripedRightArrow">
            <a:avLst>
              <a:gd name="adj1" fmla="val 50000"/>
              <a:gd name="adj2" fmla="val 123548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074272" y="4548789"/>
            <a:ext cx="28668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2060"/>
                </a:solidFill>
              </a:rPr>
              <a:t>Mampu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menyediakan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tempat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kerja</a:t>
            </a:r>
            <a:r>
              <a:rPr lang="en-US" sz="2000" dirty="0">
                <a:solidFill>
                  <a:srgbClr val="002060"/>
                </a:solidFill>
              </a:rPr>
              <a:t> yang </a:t>
            </a:r>
            <a:r>
              <a:rPr lang="en-US" sz="2000" dirty="0" err="1">
                <a:solidFill>
                  <a:srgbClr val="002060"/>
                </a:solidFill>
              </a:rPr>
              <a:t>aman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dan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sehat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7283" y="5648465"/>
            <a:ext cx="2866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2060"/>
                </a:solidFill>
              </a:rPr>
              <a:t>Secara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proaktif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meningkatkan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kinerja</a:t>
            </a:r>
            <a:r>
              <a:rPr lang="en-US" sz="2000" dirty="0">
                <a:solidFill>
                  <a:srgbClr val="002060"/>
                </a:solidFill>
              </a:rPr>
              <a:t> K3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724127" y="4739712"/>
            <a:ext cx="1330200" cy="3169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1"/>
          </p:cNvCxnSpPr>
          <p:nvPr/>
        </p:nvCxnSpPr>
        <p:spPr>
          <a:xfrm flipH="1">
            <a:off x="3413336" y="5056621"/>
            <a:ext cx="1660936" cy="8755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A6F4B4-CEA4-4623-8A49-CD055348B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07"/>
          <a:stretch/>
        </p:blipFill>
        <p:spPr>
          <a:xfrm>
            <a:off x="0" y="0"/>
            <a:ext cx="9144000" cy="24725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5591" y="1405713"/>
            <a:ext cx="21829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 err="1">
                <a:solidFill>
                  <a:schemeClr val="bg1"/>
                </a:solidFill>
              </a:rPr>
              <a:t>Tujuan</a:t>
            </a:r>
            <a:endParaRPr lang="en-US" sz="4400" b="1" u="sng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9B8306-9410-4378-BB1E-C2734F5B5683}"/>
              </a:ext>
            </a:extLst>
          </p:cNvPr>
          <p:cNvSpPr/>
          <p:nvPr/>
        </p:nvSpPr>
        <p:spPr>
          <a:xfrm>
            <a:off x="0" y="2403835"/>
            <a:ext cx="9144000" cy="687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414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40397" y="704430"/>
            <a:ext cx="8689648" cy="660437"/>
          </a:xfrm>
          <a:prstGeom prst="rect">
            <a:avLst/>
          </a:prstGeom>
          <a:ln w="19050">
            <a:solidFill>
              <a:srgbClr val="FFC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846" dirty="0" err="1">
                <a:latin typeface="Arial Narrow" pitchFamily="34" charset="0"/>
              </a:rPr>
              <a:t>Organisasi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harus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menetapkan</a:t>
            </a:r>
            <a:r>
              <a:rPr lang="en-US" sz="1846" dirty="0">
                <a:latin typeface="Arial Narrow" pitchFamily="34" charset="0"/>
              </a:rPr>
              <a:t>, </a:t>
            </a:r>
            <a:r>
              <a:rPr lang="en-US" sz="1846" dirty="0" err="1">
                <a:latin typeface="Arial Narrow" pitchFamily="34" charset="0"/>
              </a:rPr>
              <a:t>merapkan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dan</a:t>
            </a:r>
            <a:r>
              <a:rPr lang="en-US" sz="1846" dirty="0">
                <a:latin typeface="Arial Narrow" pitchFamily="34" charset="0"/>
              </a:rPr>
              <a:t>  </a:t>
            </a:r>
            <a:r>
              <a:rPr lang="en-US" sz="1846" dirty="0" err="1">
                <a:latin typeface="Arial Narrow" pitchFamily="34" charset="0"/>
              </a:rPr>
              <a:t>memelihara</a:t>
            </a:r>
            <a:r>
              <a:rPr lang="en-US" sz="1846" dirty="0">
                <a:latin typeface="Arial Narrow" pitchFamily="34" charset="0"/>
              </a:rPr>
              <a:t> proses yang </a:t>
            </a:r>
            <a:r>
              <a:rPr lang="en-US" sz="1846" dirty="0" err="1">
                <a:latin typeface="Arial Narrow" pitchFamily="34" charset="0"/>
              </a:rPr>
              <a:t>diperlukan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untuk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siaga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tanggap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terhadap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potensi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situasi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darurat</a:t>
            </a:r>
            <a:r>
              <a:rPr lang="en-US" sz="1846" dirty="0">
                <a:latin typeface="Arial Narrow" pitchFamily="34" charset="0"/>
              </a:rPr>
              <a:t> yang </a:t>
            </a:r>
            <a:r>
              <a:rPr lang="en-US" sz="1846" dirty="0" err="1">
                <a:latin typeface="Arial Narrow" pitchFamily="34" charset="0"/>
              </a:rPr>
              <a:t>teridentifikasi</a:t>
            </a:r>
            <a:r>
              <a:rPr lang="en-US" sz="1846" dirty="0">
                <a:latin typeface="Arial Narrow" pitchFamily="34" charset="0"/>
              </a:rPr>
              <a:t>.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03150262"/>
              </p:ext>
            </p:extLst>
          </p:nvPr>
        </p:nvGraphicFramePr>
        <p:xfrm>
          <a:off x="123647" y="1491659"/>
          <a:ext cx="8804140" cy="5070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ctangle 14"/>
          <p:cNvSpPr/>
          <p:nvPr/>
        </p:nvSpPr>
        <p:spPr>
          <a:xfrm>
            <a:off x="240397" y="177529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Kesiagaan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dan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Tanggap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Darurat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 (  </a:t>
            </a:r>
            <a:r>
              <a:rPr lang="en-US" i="1" u="sng" dirty="0">
                <a:solidFill>
                  <a:srgbClr val="FF000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SMK3 </a:t>
            </a:r>
            <a:r>
              <a:rPr lang="en-US" sz="2800" dirty="0">
                <a:solidFill>
                  <a:srgbClr val="00B05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8.2 ) 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D40F7474-1C9E-409A-BDC8-A23D5C7D013B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8358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/>
          </p:cNvGraphicFramePr>
          <p:nvPr>
            <p:extLst/>
          </p:nvPr>
        </p:nvGraphicFramePr>
        <p:xfrm>
          <a:off x="0" y="867195"/>
          <a:ext cx="9144000" cy="5525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7" name="Clip" r:id="rId3" imgW="6503760" imgH="4368600" progId="">
                  <p:embed/>
                </p:oleObj>
              </mc:Choice>
              <mc:Fallback>
                <p:oleObj name="Clip" r:id="rId3" imgW="6503760" imgH="4368600" progId="">
                  <p:embed/>
                  <p:pic>
                    <p:nvPicPr>
                      <p:cNvPr id="205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867195"/>
                        <a:ext cx="9144000" cy="55255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3566161" y="3537745"/>
            <a:ext cx="4663126" cy="916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92" tIns="42497" rIns="84992" bIns="42497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5400" b="1" dirty="0" err="1"/>
              <a:t>Pasal</a:t>
            </a:r>
            <a:r>
              <a:rPr lang="en-US" altLang="en-US" sz="5400" b="1" dirty="0"/>
              <a:t> 9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5863BFC1-F431-42E7-A407-77F0199856F0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28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27812913"/>
              </p:ext>
            </p:extLst>
          </p:nvPr>
        </p:nvGraphicFramePr>
        <p:xfrm>
          <a:off x="457200" y="1506904"/>
          <a:ext cx="8229600" cy="5870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820789" y="1957023"/>
            <a:ext cx="4326791" cy="852363"/>
          </a:xfrm>
          <a:prstGeom prst="rect">
            <a:avLst/>
          </a:prstGeom>
          <a:noFill/>
        </p:spPr>
        <p:txBody>
          <a:bodyPr wrap="none" lIns="84406" tIns="42203" rIns="84406" bIns="42203">
            <a:spAutoFit/>
          </a:bodyPr>
          <a:lstStyle/>
          <a:p>
            <a:pPr algn="ctr"/>
            <a:r>
              <a:rPr lang="en-US" sz="4985" b="1" dirty="0" err="1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</a:rPr>
              <a:t>Evaluasi</a:t>
            </a:r>
            <a:r>
              <a:rPr lang="en-US" sz="4985" b="1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4985" b="1" dirty="0" err="1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</a:rPr>
              <a:t>Kinerja</a:t>
            </a:r>
            <a:endParaRPr lang="en-US" sz="4985" b="1" dirty="0">
              <a:ln w="222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6E2F83-B7F5-4359-8F95-EA0502C883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94567"/>
            <a:ext cx="9144000" cy="2051589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88F88E35-22F9-4BF7-AAC5-F781DEF0AE0B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4730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5471" y="479899"/>
            <a:ext cx="8142422" cy="490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SMM  </a:t>
            </a:r>
            <a:r>
              <a:rPr lang="en-US" sz="2585" b="1" i="1" dirty="0"/>
              <a:t>9.1 </a:t>
            </a:r>
            <a:r>
              <a:rPr lang="en-US" sz="2585" b="1" i="1" dirty="0" err="1"/>
              <a:t>Pemantauan</a:t>
            </a:r>
            <a:r>
              <a:rPr lang="en-US" sz="2585" b="1" i="1" dirty="0"/>
              <a:t>, </a:t>
            </a:r>
            <a:r>
              <a:rPr lang="en-US" sz="2585" b="1" i="1" dirty="0" err="1"/>
              <a:t>pengukuran</a:t>
            </a:r>
            <a:r>
              <a:rPr lang="en-US" sz="2585" b="1" i="1" dirty="0"/>
              <a:t>, </a:t>
            </a:r>
            <a:r>
              <a:rPr lang="en-US" sz="2585" b="1" i="1" dirty="0" err="1"/>
              <a:t>analisis</a:t>
            </a:r>
            <a:r>
              <a:rPr lang="en-US" sz="2585" b="1" i="1" dirty="0"/>
              <a:t> dan </a:t>
            </a:r>
            <a:r>
              <a:rPr lang="en-US" sz="2585" b="1" i="1" dirty="0" err="1"/>
              <a:t>evaluasi</a:t>
            </a:r>
            <a:endParaRPr lang="en-US" sz="2585" dirty="0"/>
          </a:p>
        </p:txBody>
      </p:sp>
      <p:sp>
        <p:nvSpPr>
          <p:cNvPr id="6" name="TextBox 5"/>
          <p:cNvSpPr txBox="1"/>
          <p:nvPr/>
        </p:nvSpPr>
        <p:spPr>
          <a:xfrm>
            <a:off x="698566" y="1668858"/>
            <a:ext cx="3163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  <a:latin typeface="Aharoni" pitchFamily="2" charset="-79"/>
                <a:cs typeface="Aharoni" pitchFamily="2" charset="-79"/>
              </a:rPr>
              <a:t>SMM  </a:t>
            </a:r>
            <a:r>
              <a:rPr lang="en-US" sz="2000" dirty="0">
                <a:latin typeface="Aharoni" pitchFamily="2" charset="-79"/>
                <a:cs typeface="Aharoni" pitchFamily="2" charset="-79"/>
              </a:rPr>
              <a:t>9.1.1 </a:t>
            </a:r>
            <a:r>
              <a:rPr lang="id-ID" sz="2000" dirty="0">
                <a:latin typeface="Aharoni" pitchFamily="2" charset="-79"/>
                <a:cs typeface="Aharoni" pitchFamily="2" charset="-79"/>
              </a:rPr>
              <a:t>Melakukan analisa untuk meningkatkan efektifitas sistem berdasarkan data yang dimiliki</a:t>
            </a:r>
            <a:endParaRPr lang="en-US" sz="2000" dirty="0">
              <a:latin typeface="Aharoni" pitchFamily="2" charset="-79"/>
              <a:cs typeface="Aharoni" pitchFamily="2" charset="-79"/>
            </a:endParaRPr>
          </a:p>
        </p:txBody>
      </p:sp>
      <p:graphicFrame>
        <p:nvGraphicFramePr>
          <p:cNvPr id="8" name="Chart 7"/>
          <p:cNvGraphicFramePr/>
          <p:nvPr>
            <p:extLst/>
          </p:nvPr>
        </p:nvGraphicFramePr>
        <p:xfrm>
          <a:off x="285724" y="3761345"/>
          <a:ext cx="3809690" cy="2450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/>
          <p:cNvSpPr/>
          <p:nvPr/>
        </p:nvSpPr>
        <p:spPr>
          <a:xfrm>
            <a:off x="307038" y="4341552"/>
            <a:ext cx="314902" cy="1480092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/>
          <p:cNvSpPr/>
          <p:nvPr/>
        </p:nvSpPr>
        <p:spPr>
          <a:xfrm>
            <a:off x="4259147" y="3814945"/>
            <a:ext cx="4686342" cy="2279920"/>
          </a:xfrm>
          <a:prstGeom prst="rect">
            <a:avLst/>
          </a:prstGeom>
          <a:ln w="22225">
            <a:solidFill>
              <a:srgbClr val="00B0F0"/>
            </a:solidFill>
            <a:prstDash val="dashDot"/>
          </a:ln>
        </p:spPr>
        <p:txBody>
          <a:bodyPr wrap="square">
            <a:spAutoFit/>
          </a:bodyPr>
          <a:lstStyle/>
          <a:p>
            <a:pPr marL="228598" indent="-228598" algn="just"/>
            <a:r>
              <a:rPr lang="en-US" sz="1662" b="1" dirty="0">
                <a:solidFill>
                  <a:srgbClr val="0000FF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SMM  </a:t>
            </a:r>
            <a:r>
              <a:rPr lang="en-US" sz="1662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9.1.3 </a:t>
            </a:r>
            <a:r>
              <a:rPr lang="en-US" sz="1662" b="1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Evaluasi</a:t>
            </a:r>
            <a:r>
              <a:rPr lang="en-US" sz="1662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662" b="1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dari</a:t>
            </a:r>
            <a:r>
              <a:rPr lang="en-US" sz="1662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662" b="1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pencapaian</a:t>
            </a:r>
            <a:r>
              <a:rPr lang="en-US" sz="1662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:</a:t>
            </a:r>
          </a:p>
          <a:p>
            <a:pPr marL="228598" indent="-228598" algn="just"/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a) 	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kesesuaian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produk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jasa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1569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598" indent="-228598" algn="just"/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b)	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tingkat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kepuasan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pelanggan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1569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598" indent="-228598" algn="just"/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c) 	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kinerja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efektivitas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sistem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manajemen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qualty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1569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598" indent="-228598" algn="just"/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d) 	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jika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perencanaan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telah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dilaksanakan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secara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efektif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1569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598" indent="-228598" algn="just"/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e) 	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efektivitas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tindakan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yang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diambil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untuk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mengatasi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risiko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peluang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1569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598" indent="-228598" algn="just"/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f ) 	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kinerja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penyedia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eksternal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1569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598" indent="-228598" algn="just"/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g) 	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kebutuhan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untuk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perbaikan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sistem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manajemen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569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mutu</a:t>
            </a:r>
            <a:r>
              <a:rPr lang="en-US" sz="1569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endParaRPr lang="en-US" sz="1569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37147" y="1755904"/>
            <a:ext cx="3208342" cy="1882760"/>
          </a:xfrm>
          <a:prstGeom prst="rect">
            <a:avLst/>
          </a:prstGeom>
          <a:ln w="28575">
            <a:solidFill>
              <a:srgbClr val="00B0F0"/>
            </a:solidFill>
            <a:prstDash val="dashDot"/>
          </a:ln>
        </p:spPr>
        <p:txBody>
          <a:bodyPr wrap="square">
            <a:spAutoFit/>
          </a:bodyPr>
          <a:lstStyle/>
          <a:p>
            <a:pPr algn="just"/>
            <a:r>
              <a:rPr lang="en-US" sz="1662" b="1" dirty="0">
                <a:solidFill>
                  <a:srgbClr val="0000FF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SMM  </a:t>
            </a:r>
            <a:r>
              <a:rPr lang="en-US" sz="1662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9.1.2 </a:t>
            </a:r>
            <a:r>
              <a:rPr lang="en-US" sz="1662" b="1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Persepsi</a:t>
            </a:r>
            <a:r>
              <a:rPr lang="en-US" sz="1662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662" b="1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pelanggan</a:t>
            </a:r>
            <a:r>
              <a:rPr lang="en-US" sz="1662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</a:p>
          <a:p>
            <a:pPr algn="just"/>
            <a:r>
              <a:rPr lang="en-US" sz="1662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dapat</a:t>
            </a:r>
            <a:r>
              <a:rPr lang="en-US" sz="1662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662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meliputi</a:t>
            </a:r>
            <a:r>
              <a:rPr lang="en-US" sz="1662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: </a:t>
            </a:r>
            <a:r>
              <a:rPr lang="en-US" sz="1662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survei</a:t>
            </a:r>
            <a:r>
              <a:rPr lang="en-US" sz="1662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662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pelanggan</a:t>
            </a:r>
            <a:r>
              <a:rPr lang="en-US" sz="1662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sz="1662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umpan</a:t>
            </a:r>
            <a:r>
              <a:rPr lang="en-US" sz="1662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662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balik</a:t>
            </a:r>
            <a:r>
              <a:rPr lang="en-US" sz="1662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662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pelanggan</a:t>
            </a:r>
            <a:r>
              <a:rPr lang="en-US" sz="1662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662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pada</a:t>
            </a:r>
            <a:r>
              <a:rPr lang="en-US" sz="1662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662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produk</a:t>
            </a:r>
            <a:r>
              <a:rPr lang="en-US" sz="1662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yang </a:t>
            </a:r>
            <a:r>
              <a:rPr lang="en-US" sz="1662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dikirim</a:t>
            </a:r>
            <a:r>
              <a:rPr lang="en-US" sz="1662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662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sz="1662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662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jasa</a:t>
            </a:r>
            <a:r>
              <a:rPr lang="en-US" sz="1662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sz="1662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pertemuan</a:t>
            </a:r>
            <a:r>
              <a:rPr lang="en-US" sz="1662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662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dengan</a:t>
            </a:r>
            <a:r>
              <a:rPr lang="en-US" sz="1662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662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pelanggan</a:t>
            </a:r>
            <a:r>
              <a:rPr lang="en-US" sz="1662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sz="1662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analisis</a:t>
            </a:r>
            <a:r>
              <a:rPr lang="en-US" sz="1662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662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pangsa</a:t>
            </a:r>
            <a:r>
              <a:rPr lang="en-US" sz="1662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662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pasar</a:t>
            </a:r>
            <a:r>
              <a:rPr lang="en-US" sz="1662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sz="1662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pujian</a:t>
            </a:r>
            <a:r>
              <a:rPr lang="en-US" sz="1662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sz="1662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klaim</a:t>
            </a:r>
            <a:r>
              <a:rPr lang="en-US" sz="1662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662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garansi</a:t>
            </a:r>
            <a:r>
              <a:rPr lang="en-US" sz="1662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662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sz="1662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662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laporan</a:t>
            </a:r>
            <a:r>
              <a:rPr lang="en-US" sz="1662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662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agen</a:t>
            </a:r>
            <a:r>
              <a:rPr lang="en-US" sz="1662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.</a:t>
            </a:r>
            <a:endParaRPr lang="en-US" sz="1662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Left Arrow 12"/>
          <p:cNvSpPr/>
          <p:nvPr/>
        </p:nvSpPr>
        <p:spPr>
          <a:xfrm rot="10800000">
            <a:off x="4095414" y="1702648"/>
            <a:ext cx="1526915" cy="52130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 rot="13675792">
            <a:off x="4030640" y="3156185"/>
            <a:ext cx="1110756" cy="52130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563626" y="5862773"/>
            <a:ext cx="290464" cy="350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1662" b="1" dirty="0"/>
              <a:t>*</a:t>
            </a:r>
            <a:endParaRPr lang="en-US" sz="1662" i="1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0" y="1169057"/>
            <a:ext cx="59013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2BAABE1C-15EC-4EF6-A617-A4B744D2C799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04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67801" y="840770"/>
            <a:ext cx="8026875" cy="660437"/>
          </a:xfrm>
          <a:prstGeom prst="rect">
            <a:avLst/>
          </a:prstGeom>
          <a:ln w="19050">
            <a:solidFill>
              <a:srgbClr val="FFC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846" dirty="0" err="1">
                <a:latin typeface="Arial Narrow" pitchFamily="34" charset="0"/>
              </a:rPr>
              <a:t>Organisasi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harus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memantau</a:t>
            </a:r>
            <a:r>
              <a:rPr lang="en-US" sz="1846" dirty="0">
                <a:latin typeface="Arial Narrow" pitchFamily="34" charset="0"/>
              </a:rPr>
              <a:t>, </a:t>
            </a:r>
            <a:r>
              <a:rPr lang="en-US" sz="1846" dirty="0" err="1">
                <a:latin typeface="Arial Narrow" pitchFamily="34" charset="0"/>
              </a:rPr>
              <a:t>mengukur</a:t>
            </a:r>
            <a:r>
              <a:rPr lang="en-US" sz="1846" dirty="0">
                <a:latin typeface="Arial Narrow" pitchFamily="34" charset="0"/>
              </a:rPr>
              <a:t>, </a:t>
            </a:r>
            <a:r>
              <a:rPr lang="en-US" sz="1846" dirty="0" err="1">
                <a:latin typeface="Arial Narrow" pitchFamily="34" charset="0"/>
              </a:rPr>
              <a:t>menganalisis</a:t>
            </a:r>
            <a:r>
              <a:rPr lang="en-US" sz="1846" dirty="0">
                <a:latin typeface="Arial Narrow" pitchFamily="34" charset="0"/>
              </a:rPr>
              <a:t> dan </a:t>
            </a:r>
            <a:r>
              <a:rPr lang="en-US" sz="1846" dirty="0" err="1">
                <a:latin typeface="Arial Narrow" pitchFamily="34" charset="0"/>
              </a:rPr>
              <a:t>mengevaluasi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kinerja</a:t>
            </a:r>
            <a:r>
              <a:rPr lang="en-US" sz="1846" dirty="0">
                <a:latin typeface="Arial Narrow" pitchFamily="34" charset="0"/>
              </a:rPr>
              <a:t> MK3L </a:t>
            </a:r>
            <a:r>
              <a:rPr lang="en-US" sz="1846" dirty="0" err="1">
                <a:latin typeface="Arial Narrow" pitchFamily="34" charset="0"/>
              </a:rPr>
              <a:t>organisasi</a:t>
            </a:r>
            <a:r>
              <a:rPr lang="en-US" sz="1846" dirty="0">
                <a:latin typeface="Arial Narrow" pitchFamily="34" charset="0"/>
              </a:rPr>
              <a:t>.</a:t>
            </a:r>
          </a:p>
        </p:txBody>
      </p:sp>
      <p:sp>
        <p:nvSpPr>
          <p:cNvPr id="48" name="Flowchart: Process 47"/>
          <p:cNvSpPr/>
          <p:nvPr/>
        </p:nvSpPr>
        <p:spPr>
          <a:xfrm>
            <a:off x="167801" y="1676392"/>
            <a:ext cx="3806322" cy="611953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77" dirty="0" err="1">
                <a:solidFill>
                  <a:schemeClr val="tx1"/>
                </a:solidFill>
              </a:rPr>
              <a:t>Menentukan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apa</a:t>
            </a:r>
            <a:r>
              <a:rPr lang="en-US" sz="1477" dirty="0">
                <a:solidFill>
                  <a:schemeClr val="tx1"/>
                </a:solidFill>
              </a:rPr>
              <a:t> yang </a:t>
            </a:r>
            <a:r>
              <a:rPr lang="en-US" sz="1477" dirty="0" err="1">
                <a:solidFill>
                  <a:schemeClr val="tx1"/>
                </a:solidFill>
              </a:rPr>
              <a:t>perlu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dipantau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dan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diukur</a:t>
            </a:r>
            <a:endParaRPr lang="en-US" sz="1477" dirty="0">
              <a:solidFill>
                <a:schemeClr val="tx1"/>
              </a:solidFill>
            </a:endParaRPr>
          </a:p>
        </p:txBody>
      </p:sp>
      <p:cxnSp>
        <p:nvCxnSpPr>
          <p:cNvPr id="52" name="Shape 78"/>
          <p:cNvCxnSpPr/>
          <p:nvPr/>
        </p:nvCxnSpPr>
        <p:spPr>
          <a:xfrm flipH="1">
            <a:off x="3425197" y="2822331"/>
            <a:ext cx="4221" cy="26053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owchart: Process 54"/>
          <p:cNvSpPr/>
          <p:nvPr/>
        </p:nvSpPr>
        <p:spPr>
          <a:xfrm>
            <a:off x="167801" y="2417123"/>
            <a:ext cx="3806322" cy="1081454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77" dirty="0" err="1">
                <a:solidFill>
                  <a:schemeClr val="tx1"/>
                </a:solidFill>
              </a:rPr>
              <a:t>Metode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untuk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memantau</a:t>
            </a:r>
            <a:r>
              <a:rPr lang="en-US" sz="1477" dirty="0">
                <a:solidFill>
                  <a:schemeClr val="tx1"/>
                </a:solidFill>
              </a:rPr>
              <a:t>, </a:t>
            </a:r>
            <a:r>
              <a:rPr lang="en-US" sz="1477" dirty="0" err="1">
                <a:solidFill>
                  <a:schemeClr val="tx1"/>
                </a:solidFill>
              </a:rPr>
              <a:t>mengukur</a:t>
            </a:r>
            <a:r>
              <a:rPr lang="en-US" sz="1477" dirty="0">
                <a:solidFill>
                  <a:schemeClr val="tx1"/>
                </a:solidFill>
              </a:rPr>
              <a:t>, </a:t>
            </a:r>
            <a:r>
              <a:rPr lang="en-US" sz="1477" dirty="0" err="1">
                <a:solidFill>
                  <a:schemeClr val="tx1"/>
                </a:solidFill>
              </a:rPr>
              <a:t>menganalisis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dan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evaluasi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jika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dapat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diberlakukan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untuk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memastikan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keabsahan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hasil</a:t>
            </a:r>
            <a:endParaRPr lang="en-US" sz="1477" dirty="0">
              <a:solidFill>
                <a:schemeClr val="tx1"/>
              </a:solidFill>
            </a:endParaRPr>
          </a:p>
        </p:txBody>
      </p:sp>
      <p:sp>
        <p:nvSpPr>
          <p:cNvPr id="61" name="Flowchart: Process 60"/>
          <p:cNvSpPr/>
          <p:nvPr/>
        </p:nvSpPr>
        <p:spPr>
          <a:xfrm>
            <a:off x="167801" y="3646901"/>
            <a:ext cx="3806322" cy="967154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77" dirty="0" err="1">
                <a:solidFill>
                  <a:schemeClr val="tx1"/>
                </a:solidFill>
              </a:rPr>
              <a:t>Kriteria</a:t>
            </a:r>
            <a:r>
              <a:rPr lang="en-US" sz="1477" dirty="0">
                <a:solidFill>
                  <a:schemeClr val="tx1"/>
                </a:solidFill>
              </a:rPr>
              <a:t> yang </a:t>
            </a:r>
            <a:r>
              <a:rPr lang="en-US" sz="1477" dirty="0" err="1">
                <a:solidFill>
                  <a:schemeClr val="tx1"/>
                </a:solidFill>
              </a:rPr>
              <a:t>akan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digunakan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oleh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organisasi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untuk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mengevaluasi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kinerja</a:t>
            </a:r>
            <a:r>
              <a:rPr lang="en-US" sz="1477" dirty="0">
                <a:solidFill>
                  <a:schemeClr val="tx1"/>
                </a:solidFill>
              </a:rPr>
              <a:t> K3L </a:t>
            </a:r>
            <a:r>
              <a:rPr lang="en-US" sz="1477" dirty="0" err="1">
                <a:solidFill>
                  <a:schemeClr val="tx1"/>
                </a:solidFill>
              </a:rPr>
              <a:t>dan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indikator</a:t>
            </a:r>
            <a:r>
              <a:rPr lang="en-US" sz="1477" dirty="0">
                <a:solidFill>
                  <a:schemeClr val="tx1"/>
                </a:solidFill>
              </a:rPr>
              <a:t> yang </a:t>
            </a:r>
            <a:r>
              <a:rPr lang="en-US" sz="1477" dirty="0" err="1">
                <a:solidFill>
                  <a:schemeClr val="tx1"/>
                </a:solidFill>
              </a:rPr>
              <a:t>sesuai</a:t>
            </a:r>
            <a:endParaRPr lang="en-US" sz="1477" dirty="0">
              <a:solidFill>
                <a:schemeClr val="tx1"/>
              </a:solidFill>
            </a:endParaRPr>
          </a:p>
        </p:txBody>
      </p:sp>
      <p:sp>
        <p:nvSpPr>
          <p:cNvPr id="62" name="Flowchart: Process 61"/>
          <p:cNvSpPr/>
          <p:nvPr/>
        </p:nvSpPr>
        <p:spPr>
          <a:xfrm>
            <a:off x="167801" y="4737909"/>
            <a:ext cx="3806322" cy="729760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77" dirty="0" err="1">
                <a:solidFill>
                  <a:schemeClr val="tx1"/>
                </a:solidFill>
              </a:rPr>
              <a:t>Kapan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pemantauan</a:t>
            </a:r>
            <a:r>
              <a:rPr lang="en-US" sz="1477" dirty="0">
                <a:solidFill>
                  <a:schemeClr val="tx1"/>
                </a:solidFill>
              </a:rPr>
              <a:t>, </a:t>
            </a:r>
            <a:r>
              <a:rPr lang="en-US" sz="1477" dirty="0" err="1">
                <a:solidFill>
                  <a:schemeClr val="tx1"/>
                </a:solidFill>
              </a:rPr>
              <a:t>pengukuran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dan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hasilnya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harus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dianalisis</a:t>
            </a:r>
            <a:r>
              <a:rPr lang="en-US" sz="1477" dirty="0">
                <a:solidFill>
                  <a:schemeClr val="tx1"/>
                </a:solidFill>
              </a:rPr>
              <a:t>, </a:t>
            </a:r>
            <a:r>
              <a:rPr lang="en-US" sz="1477" dirty="0" err="1">
                <a:solidFill>
                  <a:schemeClr val="tx1"/>
                </a:solidFill>
              </a:rPr>
              <a:t>dievaluasi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dan</a:t>
            </a:r>
            <a:r>
              <a:rPr lang="en-US" sz="1477" dirty="0">
                <a:solidFill>
                  <a:schemeClr val="tx1"/>
                </a:solidFill>
              </a:rPr>
              <a:t> </a:t>
            </a:r>
            <a:r>
              <a:rPr lang="en-US" sz="1477" dirty="0" err="1">
                <a:solidFill>
                  <a:schemeClr val="tx1"/>
                </a:solidFill>
              </a:rPr>
              <a:t>dikomunikasikan</a:t>
            </a:r>
            <a:endParaRPr lang="en-US" sz="1477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596840" y="3505365"/>
            <a:ext cx="3755857" cy="123415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>
                <a:solidFill>
                  <a:schemeClr val="tx1"/>
                </a:solidFill>
              </a:rPr>
              <a:t>Proses </a:t>
            </a:r>
            <a:r>
              <a:rPr lang="en-US" sz="1846" dirty="0" err="1">
                <a:solidFill>
                  <a:schemeClr val="tx1"/>
                </a:solidFill>
              </a:rPr>
              <a:t>Pemantauan</a:t>
            </a:r>
            <a:r>
              <a:rPr lang="en-US" sz="1846" dirty="0">
                <a:solidFill>
                  <a:schemeClr val="tx1"/>
                </a:solidFill>
              </a:rPr>
              <a:t>, </a:t>
            </a:r>
            <a:r>
              <a:rPr lang="en-US" sz="1846" dirty="0" err="1">
                <a:solidFill>
                  <a:schemeClr val="tx1"/>
                </a:solidFill>
              </a:rPr>
              <a:t>pengukuran</a:t>
            </a:r>
            <a:r>
              <a:rPr lang="en-US" sz="1846" dirty="0">
                <a:solidFill>
                  <a:schemeClr val="tx1"/>
                </a:solidFill>
              </a:rPr>
              <a:t>, </a:t>
            </a:r>
            <a:r>
              <a:rPr lang="en-US" sz="1846" dirty="0" err="1">
                <a:solidFill>
                  <a:schemeClr val="tx1"/>
                </a:solidFill>
              </a:rPr>
              <a:t>analisis</a:t>
            </a:r>
            <a:r>
              <a:rPr lang="en-US" sz="1846" dirty="0">
                <a:solidFill>
                  <a:schemeClr val="tx1"/>
                </a:solidFill>
              </a:rPr>
              <a:t> </a:t>
            </a:r>
            <a:r>
              <a:rPr lang="en-US" sz="1846" dirty="0" err="1">
                <a:solidFill>
                  <a:schemeClr val="tx1"/>
                </a:solidFill>
              </a:rPr>
              <a:t>dan</a:t>
            </a:r>
            <a:r>
              <a:rPr lang="en-US" sz="1846" dirty="0">
                <a:solidFill>
                  <a:schemeClr val="tx1"/>
                </a:solidFill>
              </a:rPr>
              <a:t> </a:t>
            </a:r>
            <a:r>
              <a:rPr lang="en-US" sz="1846" dirty="0" err="1">
                <a:solidFill>
                  <a:schemeClr val="tx1"/>
                </a:solidFill>
              </a:rPr>
              <a:t>evaluasi</a:t>
            </a:r>
            <a:r>
              <a:rPr lang="en-US" sz="1846" dirty="0">
                <a:solidFill>
                  <a:schemeClr val="tx1"/>
                </a:solidFill>
              </a:rPr>
              <a:t> </a:t>
            </a:r>
            <a:r>
              <a:rPr lang="en-US" sz="1846" dirty="0" err="1">
                <a:solidFill>
                  <a:schemeClr val="tx1"/>
                </a:solidFill>
              </a:rPr>
              <a:t>kinerja</a:t>
            </a:r>
            <a:endParaRPr lang="en-US" sz="1846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48" idx="3"/>
            <a:endCxn id="5" idx="2"/>
          </p:cNvCxnSpPr>
          <p:nvPr/>
        </p:nvCxnSpPr>
        <p:spPr>
          <a:xfrm>
            <a:off x="3974123" y="1982369"/>
            <a:ext cx="622717" cy="21400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5" idx="3"/>
            <a:endCxn id="5" idx="2"/>
          </p:cNvCxnSpPr>
          <p:nvPr/>
        </p:nvCxnSpPr>
        <p:spPr>
          <a:xfrm>
            <a:off x="3974123" y="2957850"/>
            <a:ext cx="622717" cy="11645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1" idx="3"/>
            <a:endCxn id="5" idx="2"/>
          </p:cNvCxnSpPr>
          <p:nvPr/>
        </p:nvCxnSpPr>
        <p:spPr>
          <a:xfrm flipV="1">
            <a:off x="3974123" y="4122444"/>
            <a:ext cx="622717" cy="80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62" idx="3"/>
            <a:endCxn id="5" idx="2"/>
          </p:cNvCxnSpPr>
          <p:nvPr/>
        </p:nvCxnSpPr>
        <p:spPr>
          <a:xfrm flipV="1">
            <a:off x="3974123" y="4122444"/>
            <a:ext cx="622717" cy="9803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913557" y="5019985"/>
            <a:ext cx="3122423" cy="48894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Peralatan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yang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digunakan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harus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terkalibrasi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atau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terverifikasi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dipelihara</a:t>
            </a:r>
            <a:endParaRPr lang="en-US" sz="1477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67" name="Straight Arrow Connector 66"/>
          <p:cNvCxnSpPr>
            <a:stCxn id="66" idx="0"/>
          </p:cNvCxnSpPr>
          <p:nvPr/>
        </p:nvCxnSpPr>
        <p:spPr>
          <a:xfrm flipH="1" flipV="1">
            <a:off x="6471344" y="4713443"/>
            <a:ext cx="3425" cy="306542"/>
          </a:xfrm>
          <a:prstGeom prst="straightConnector1">
            <a:avLst/>
          </a:prstGeom>
          <a:ln w="25400">
            <a:solidFill>
              <a:srgbClr val="FF33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994755" y="1618056"/>
            <a:ext cx="3806322" cy="168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16531" indent="-316531" algn="just">
              <a:buFont typeface="+mj-lt"/>
              <a:buAutoNum type="arabicParenR"/>
            </a:pP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Pemenuhan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persyaratan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hukum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lainnya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316531" indent="-316531" algn="just">
              <a:buFont typeface="+mj-lt"/>
              <a:buAutoNum type="arabicParenR"/>
            </a:pP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kegiatan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operasinya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terkait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bahaya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risiko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peluang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teridentifikasi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316531" indent="-316531" algn="just">
              <a:buFont typeface="+mj-lt"/>
              <a:buAutoNum type="arabicParenR"/>
            </a:pP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Pencapaian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sasaran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K3L</a:t>
            </a:r>
          </a:p>
          <a:p>
            <a:pPr marL="316531" indent="-316531" algn="just">
              <a:buFont typeface="+mj-lt"/>
              <a:buAutoNum type="arabicParenR"/>
            </a:pP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efektivitas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pengendalian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operasional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pengendalian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lainnya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316531" indent="-316531" algn="just">
              <a:buFont typeface="+mj-lt"/>
              <a:buAutoNum type="arabicParenR"/>
            </a:pP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Aspek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penting</a:t>
            </a:r>
            <a:r>
              <a:rPr lang="en-US" sz="129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92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lingkungan</a:t>
            </a:r>
            <a:endParaRPr lang="en-US" sz="1292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Left Arrow 17"/>
          <p:cNvSpPr/>
          <p:nvPr/>
        </p:nvSpPr>
        <p:spPr>
          <a:xfrm>
            <a:off x="4085749" y="1823345"/>
            <a:ext cx="909006" cy="30597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3" name="Rectangle 22"/>
          <p:cNvSpPr/>
          <p:nvPr/>
        </p:nvSpPr>
        <p:spPr>
          <a:xfrm>
            <a:off x="112060" y="177529"/>
            <a:ext cx="9288615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i="1" u="sng" dirty="0">
                <a:solidFill>
                  <a:srgbClr val="FF000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SMK3</a:t>
            </a:r>
            <a:r>
              <a:rPr lang="en-US" u="sng" dirty="0">
                <a:solidFill>
                  <a:srgbClr val="00B05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9.1. </a:t>
            </a:r>
            <a:r>
              <a:rPr lang="en-US" sz="26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Pemantauan</a:t>
            </a:r>
            <a:r>
              <a:rPr lang="en-US" sz="26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, </a:t>
            </a:r>
            <a:r>
              <a:rPr lang="en-US" sz="26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Pengukuran</a:t>
            </a:r>
            <a:r>
              <a:rPr lang="en-US" sz="26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, </a:t>
            </a:r>
            <a:r>
              <a:rPr lang="en-US" sz="26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Analisis</a:t>
            </a:r>
            <a:r>
              <a:rPr lang="en-US" sz="26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dan </a:t>
            </a:r>
            <a:r>
              <a:rPr lang="en-US" sz="26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Evaluasi</a:t>
            </a:r>
            <a:r>
              <a:rPr lang="en-US" sz="26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Kinerja</a:t>
            </a:r>
            <a:endParaRPr lang="en-US" sz="2600" dirty="0">
              <a:solidFill>
                <a:schemeClr val="tx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40397" y="5719868"/>
            <a:ext cx="8432956" cy="830997"/>
          </a:xfrm>
          <a:prstGeom prst="rect">
            <a:avLst/>
          </a:prstGeom>
          <a:ln w="19050">
            <a:solidFill>
              <a:srgbClr val="FFC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 Narrow" pitchFamily="34" charset="0"/>
              </a:rPr>
              <a:t>Organisasi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harus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mengevaluasi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kinerja</a:t>
            </a:r>
            <a:r>
              <a:rPr lang="en-US" sz="1600" dirty="0">
                <a:latin typeface="Arial Narrow" pitchFamily="34" charset="0"/>
              </a:rPr>
              <a:t> K3L </a:t>
            </a:r>
            <a:r>
              <a:rPr lang="en-US" sz="1600" dirty="0" err="1">
                <a:latin typeface="Arial Narrow" pitchFamily="34" charset="0"/>
              </a:rPr>
              <a:t>dan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efektivitas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penerapan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sistem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manajemen</a:t>
            </a:r>
            <a:r>
              <a:rPr lang="en-US" sz="1600" dirty="0">
                <a:latin typeface="Arial Narrow" pitchFamily="34" charset="0"/>
              </a:rPr>
              <a:t> K3L yang </a:t>
            </a:r>
            <a:r>
              <a:rPr lang="en-US" sz="1600" dirty="0" err="1">
                <a:latin typeface="Arial Narrow" pitchFamily="34" charset="0"/>
              </a:rPr>
              <a:t>diterapkan</a:t>
            </a:r>
            <a:r>
              <a:rPr lang="en-US" sz="1600" dirty="0">
                <a:latin typeface="Arial Narrow" pitchFamily="34" charset="0"/>
              </a:rPr>
              <a:t>. </a:t>
            </a:r>
            <a:r>
              <a:rPr lang="en-US" sz="1600" dirty="0" err="1">
                <a:latin typeface="Arial Narrow" pitchFamily="34" charset="0"/>
              </a:rPr>
              <a:t>Memelihara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hasil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pemantauan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pengukuran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analisis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dan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evaluasi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kinerja</a:t>
            </a:r>
            <a:r>
              <a:rPr lang="en-US" sz="1600" dirty="0">
                <a:latin typeface="Arial Narrow" pitchFamily="34" charset="0"/>
              </a:rPr>
              <a:t>. Dan </a:t>
            </a:r>
            <a:r>
              <a:rPr lang="en-US" sz="1600" dirty="0" err="1">
                <a:latin typeface="Arial Narrow" pitchFamily="34" charset="0"/>
              </a:rPr>
              <a:t>memelihara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hasil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kalibrasi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dan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verifikasi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peralatan</a:t>
            </a:r>
            <a:r>
              <a:rPr lang="en-US" sz="1600" dirty="0">
                <a:latin typeface="Arial Narrow" pitchFamily="34" charset="0"/>
              </a:rPr>
              <a:t> </a:t>
            </a:r>
            <a:r>
              <a:rPr lang="en-US" sz="1600" dirty="0" err="1">
                <a:latin typeface="Arial Narrow" pitchFamily="34" charset="0"/>
              </a:rPr>
              <a:t>ukur</a:t>
            </a:r>
            <a:r>
              <a:rPr lang="en-US" sz="1600" dirty="0">
                <a:latin typeface="Arial Narrow" pitchFamily="34" charset="0"/>
              </a:rPr>
              <a:t> yang </a:t>
            </a:r>
            <a:r>
              <a:rPr lang="en-US" sz="1600" dirty="0" err="1">
                <a:latin typeface="Arial Narrow" pitchFamily="34" charset="0"/>
              </a:rPr>
              <a:t>digunakan</a:t>
            </a:r>
            <a:endParaRPr lang="en-US" sz="1600" dirty="0">
              <a:latin typeface="Arial Narrow" pitchFamily="34" charset="0"/>
            </a:endParaRPr>
          </a:p>
        </p:txBody>
      </p:sp>
      <p:sp>
        <p:nvSpPr>
          <p:cNvPr id="22" name="Footer Placeholder 1">
            <a:extLst>
              <a:ext uri="{FF2B5EF4-FFF2-40B4-BE49-F238E27FC236}">
                <a16:creationId xmlns:a16="http://schemas.microsoft.com/office/drawing/2014/main" id="{04949C06-6F25-4D76-80CC-994AA424429D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269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959638"/>
              </a:clrFrom>
              <a:clrTo>
                <a:srgbClr val="95963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0"/>
          <a:stretch/>
        </p:blipFill>
        <p:spPr>
          <a:xfrm>
            <a:off x="5574324" y="3191609"/>
            <a:ext cx="3569677" cy="340262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67800" y="668454"/>
            <a:ext cx="8693812" cy="1796646"/>
          </a:xfrm>
          <a:prstGeom prst="rect">
            <a:avLst/>
          </a:prstGeom>
          <a:ln w="19050">
            <a:solidFill>
              <a:srgbClr val="FFC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846" dirty="0" err="1">
                <a:latin typeface="Arial Narrow" pitchFamily="34" charset="0"/>
              </a:rPr>
              <a:t>Organisasi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harus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melaksanakan</a:t>
            </a:r>
            <a:r>
              <a:rPr lang="en-US" sz="1846" dirty="0">
                <a:latin typeface="Arial Narrow" pitchFamily="34" charset="0"/>
              </a:rPr>
              <a:t> audit internal </a:t>
            </a:r>
            <a:r>
              <a:rPr lang="en-US" sz="1846" dirty="0" err="1">
                <a:latin typeface="Arial Narrow" pitchFamily="34" charset="0"/>
              </a:rPr>
              <a:t>pada</a:t>
            </a:r>
            <a:r>
              <a:rPr lang="en-US" sz="1846" dirty="0">
                <a:latin typeface="Arial Narrow" pitchFamily="34" charset="0"/>
              </a:rPr>
              <a:t> interval </a:t>
            </a:r>
            <a:r>
              <a:rPr lang="en-US" sz="1846" dirty="0" err="1">
                <a:latin typeface="Arial Narrow" pitchFamily="34" charset="0"/>
              </a:rPr>
              <a:t>waktu</a:t>
            </a:r>
            <a:r>
              <a:rPr lang="en-US" sz="1846" dirty="0">
                <a:latin typeface="Arial Narrow" pitchFamily="34" charset="0"/>
              </a:rPr>
              <a:t> yang </a:t>
            </a:r>
            <a:r>
              <a:rPr lang="en-US" sz="1846" dirty="0" err="1">
                <a:latin typeface="Arial Narrow" pitchFamily="34" charset="0"/>
              </a:rPr>
              <a:t>direncanakan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untuk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menyediakan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informasi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apakah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sistem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manajemen</a:t>
            </a:r>
            <a:r>
              <a:rPr lang="en-US" sz="1846" dirty="0">
                <a:latin typeface="Arial Narrow" pitchFamily="34" charset="0"/>
              </a:rPr>
              <a:t> K3L</a:t>
            </a:r>
          </a:p>
          <a:p>
            <a:pPr>
              <a:tabLst>
                <a:tab pos="422041" algn="l"/>
              </a:tabLst>
            </a:pPr>
            <a:r>
              <a:rPr lang="en-US" sz="1846" dirty="0">
                <a:latin typeface="Arial Narrow" pitchFamily="34" charset="0"/>
              </a:rPr>
              <a:t>a. 	</a:t>
            </a:r>
            <a:r>
              <a:rPr lang="en-US" sz="1846" dirty="0" err="1">
                <a:latin typeface="Arial Narrow" pitchFamily="34" charset="0"/>
              </a:rPr>
              <a:t>sesuai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dengan</a:t>
            </a:r>
            <a:r>
              <a:rPr lang="en-US" sz="1846" dirty="0">
                <a:latin typeface="Arial Narrow" pitchFamily="34" charset="0"/>
              </a:rPr>
              <a:t>:</a:t>
            </a:r>
          </a:p>
          <a:p>
            <a:pPr marL="844083" indent="-422041">
              <a:buFont typeface="Wingdings" panose="05000000000000000000" pitchFamily="2" charset="2"/>
              <a:buChar char="§"/>
              <a:tabLst>
                <a:tab pos="844083" algn="l"/>
              </a:tabLst>
            </a:pPr>
            <a:r>
              <a:rPr lang="en-US" sz="1846" dirty="0" err="1">
                <a:latin typeface="Arial Narrow" pitchFamily="34" charset="0"/>
              </a:rPr>
              <a:t>persyaratan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organisasi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sendiri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untuk</a:t>
            </a:r>
            <a:r>
              <a:rPr lang="en-US" sz="1846" dirty="0">
                <a:latin typeface="Arial Narrow" pitchFamily="34" charset="0"/>
              </a:rPr>
              <a:t> SMK3L, </a:t>
            </a:r>
            <a:r>
              <a:rPr lang="en-US" sz="1846" dirty="0" err="1">
                <a:latin typeface="Arial Narrow" pitchFamily="34" charset="0"/>
              </a:rPr>
              <a:t>Termasuk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Kebijakan</a:t>
            </a:r>
            <a:r>
              <a:rPr lang="en-US" sz="1846" dirty="0">
                <a:latin typeface="Arial Narrow" pitchFamily="34" charset="0"/>
              </a:rPr>
              <a:t> K3L, </a:t>
            </a:r>
            <a:r>
              <a:rPr lang="en-US" sz="1846" dirty="0" err="1">
                <a:latin typeface="Arial Narrow" pitchFamily="34" charset="0"/>
              </a:rPr>
              <a:t>dan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Sasaran</a:t>
            </a:r>
            <a:r>
              <a:rPr lang="en-US" sz="1846" dirty="0">
                <a:latin typeface="Arial Narrow" pitchFamily="34" charset="0"/>
              </a:rPr>
              <a:t> K3L</a:t>
            </a:r>
          </a:p>
          <a:p>
            <a:pPr marL="844083" indent="-422041">
              <a:buFont typeface="Wingdings" panose="05000000000000000000" pitchFamily="2" charset="2"/>
              <a:buChar char="§"/>
              <a:tabLst>
                <a:tab pos="844083" algn="l"/>
              </a:tabLst>
            </a:pPr>
            <a:r>
              <a:rPr lang="en-US" sz="1846" dirty="0" err="1">
                <a:latin typeface="Arial Narrow" pitchFamily="34" charset="0"/>
              </a:rPr>
              <a:t>persyaratan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Standar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ini</a:t>
            </a:r>
            <a:r>
              <a:rPr lang="en-US" sz="1846" dirty="0">
                <a:latin typeface="Arial Narrow" pitchFamily="34" charset="0"/>
              </a:rPr>
              <a:t>.</a:t>
            </a:r>
          </a:p>
          <a:p>
            <a:pPr>
              <a:tabLst>
                <a:tab pos="422041" algn="l"/>
              </a:tabLst>
            </a:pPr>
            <a:r>
              <a:rPr lang="en-US" sz="1846" dirty="0">
                <a:latin typeface="Arial Narrow" pitchFamily="34" charset="0"/>
              </a:rPr>
              <a:t>b.	</a:t>
            </a:r>
            <a:r>
              <a:rPr lang="en-US" sz="1846" dirty="0" err="1">
                <a:latin typeface="Arial Narrow" pitchFamily="34" charset="0"/>
              </a:rPr>
              <a:t>diterapkan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dipelihara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efektif</a:t>
            </a:r>
            <a:endParaRPr lang="en-US" sz="1846" dirty="0">
              <a:latin typeface="Arial Narrow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67800" y="2812798"/>
            <a:ext cx="4097613" cy="5030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tx1"/>
                </a:solidFill>
                <a:latin typeface="Arial Narrow" pitchFamily="34" charset="0"/>
              </a:rPr>
              <a:t>Persyaratan</a:t>
            </a:r>
            <a:r>
              <a:rPr lang="en-US" sz="1846" dirty="0">
                <a:solidFill>
                  <a:schemeClr val="tx1"/>
                </a:solidFill>
                <a:latin typeface="Arial Narrow" pitchFamily="34" charset="0"/>
              </a:rPr>
              <a:t> internal </a:t>
            </a:r>
            <a:r>
              <a:rPr lang="en-US" sz="1846" dirty="0" err="1">
                <a:solidFill>
                  <a:schemeClr val="tx1"/>
                </a:solidFill>
                <a:latin typeface="Arial Narrow" pitchFamily="34" charset="0"/>
              </a:rPr>
              <a:t>organisasi</a:t>
            </a:r>
            <a:endParaRPr lang="en-US" sz="1846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272652" y="3081915"/>
            <a:ext cx="2018882" cy="520620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>
                <a:solidFill>
                  <a:schemeClr val="tx1"/>
                </a:solidFill>
                <a:latin typeface="Arial Narrow" pitchFamily="34" charset="0"/>
              </a:rPr>
              <a:t>Audit Internal SMK3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67800" y="4775553"/>
            <a:ext cx="4085969" cy="5030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tx1"/>
                </a:solidFill>
                <a:latin typeface="Arial Narrow" pitchFamily="34" charset="0"/>
              </a:rPr>
              <a:t>Persyaratan</a:t>
            </a:r>
            <a:r>
              <a:rPr lang="en-US" sz="1846" dirty="0">
                <a:solidFill>
                  <a:schemeClr val="tx1"/>
                </a:solidFill>
                <a:latin typeface="Arial Narrow" pitchFamily="34" charset="0"/>
              </a:rPr>
              <a:t> ISO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67800" y="3421537"/>
            <a:ext cx="4085970" cy="124831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Misalnya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: </a:t>
            </a:r>
          </a:p>
          <a:p>
            <a:pPr marL="263776" indent="-263776">
              <a:buFontTx/>
              <a:buChar char="-"/>
            </a:pP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Standar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dari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Headquarter</a:t>
            </a:r>
          </a:p>
          <a:p>
            <a:pPr marL="263776" indent="-263776">
              <a:buFontTx/>
              <a:buChar char="-"/>
            </a:pP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Standar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dari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Customers</a:t>
            </a:r>
          </a:p>
          <a:p>
            <a:pPr marL="263776" indent="-263776">
              <a:buFontTx/>
              <a:buChar char="-"/>
            </a:pP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Standar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Negara lain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sebagai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tujuan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pasar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  <a:p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Yang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relevan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dengan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SMK3L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67801" y="5384292"/>
            <a:ext cx="4097612" cy="63285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Audit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sistem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manajemen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mengacu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kepada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ISO 19011</a:t>
            </a:r>
          </a:p>
        </p:txBody>
      </p:sp>
      <p:cxnSp>
        <p:nvCxnSpPr>
          <p:cNvPr id="50" name="Straight Arrow Connector 49"/>
          <p:cNvCxnSpPr>
            <a:stCxn id="32" idx="3"/>
            <a:endCxn id="42" idx="1"/>
          </p:cNvCxnSpPr>
          <p:nvPr/>
        </p:nvCxnSpPr>
        <p:spPr>
          <a:xfrm>
            <a:off x="4265413" y="3064316"/>
            <a:ext cx="2007239" cy="2779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7" idx="3"/>
            <a:endCxn id="42" idx="1"/>
          </p:cNvCxnSpPr>
          <p:nvPr/>
        </p:nvCxnSpPr>
        <p:spPr>
          <a:xfrm flipV="1">
            <a:off x="4253770" y="3342226"/>
            <a:ext cx="2018883" cy="16848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40397" y="177529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9.2 Audit Internal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A021004-B610-4DCF-AF0A-42F8209AA565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  <p:sp>
        <p:nvSpPr>
          <p:cNvPr id="18" name="Footer Placeholder 1">
            <a:extLst>
              <a:ext uri="{FF2B5EF4-FFF2-40B4-BE49-F238E27FC236}">
                <a16:creationId xmlns:a16="http://schemas.microsoft.com/office/drawing/2014/main" id="{73F8AAEF-3E3D-47D4-B26F-6B86E05803F5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857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959638"/>
              </a:clrFrom>
              <a:clrTo>
                <a:srgbClr val="95963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0"/>
          <a:stretch/>
        </p:blipFill>
        <p:spPr>
          <a:xfrm>
            <a:off x="5574324" y="3191609"/>
            <a:ext cx="3569677" cy="340262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224055" y="592975"/>
            <a:ext cx="8759986" cy="1228541"/>
          </a:xfrm>
          <a:prstGeom prst="rect">
            <a:avLst/>
          </a:prstGeom>
          <a:ln w="19050">
            <a:solidFill>
              <a:srgbClr val="FFC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846" dirty="0" err="1">
                <a:latin typeface="Arial Narrow" pitchFamily="34" charset="0"/>
              </a:rPr>
              <a:t>Organisasi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harus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menetapkan</a:t>
            </a:r>
            <a:r>
              <a:rPr lang="en-US" sz="1846" dirty="0">
                <a:latin typeface="Arial Narrow" pitchFamily="34" charset="0"/>
              </a:rPr>
              <a:t>, </a:t>
            </a:r>
            <a:r>
              <a:rPr lang="en-US" sz="1846" dirty="0" err="1">
                <a:latin typeface="Arial Narrow" pitchFamily="34" charset="0"/>
              </a:rPr>
              <a:t>menerapkan</a:t>
            </a:r>
            <a:r>
              <a:rPr lang="en-US" sz="1846" dirty="0">
                <a:latin typeface="Arial Narrow" pitchFamily="34" charset="0"/>
              </a:rPr>
              <a:t>, </a:t>
            </a:r>
            <a:r>
              <a:rPr lang="en-US" sz="1846" dirty="0" err="1">
                <a:latin typeface="Arial Narrow" pitchFamily="34" charset="0"/>
              </a:rPr>
              <a:t>dan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memelihara</a:t>
            </a:r>
            <a:r>
              <a:rPr lang="en-US" sz="1846" dirty="0">
                <a:latin typeface="Arial Narrow" pitchFamily="34" charset="0"/>
              </a:rPr>
              <a:t> program audit internal, </a:t>
            </a:r>
            <a:r>
              <a:rPr lang="en-US" sz="1846" dirty="0" err="1">
                <a:latin typeface="Arial Narrow" pitchFamily="34" charset="0"/>
              </a:rPr>
              <a:t>termasuk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frekuensi</a:t>
            </a:r>
            <a:r>
              <a:rPr lang="en-US" sz="1846" dirty="0">
                <a:latin typeface="Arial Narrow" pitchFamily="34" charset="0"/>
              </a:rPr>
              <a:t>, </a:t>
            </a:r>
            <a:r>
              <a:rPr lang="en-US" sz="1846" dirty="0" err="1">
                <a:latin typeface="Arial Narrow" pitchFamily="34" charset="0"/>
              </a:rPr>
              <a:t>metode</a:t>
            </a:r>
            <a:r>
              <a:rPr lang="en-US" sz="1846" dirty="0">
                <a:latin typeface="Arial Narrow" pitchFamily="34" charset="0"/>
              </a:rPr>
              <a:t>, </a:t>
            </a:r>
            <a:r>
              <a:rPr lang="en-US" sz="1846" dirty="0" err="1">
                <a:latin typeface="Arial Narrow" pitchFamily="34" charset="0"/>
              </a:rPr>
              <a:t>tanggung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jawab</a:t>
            </a:r>
            <a:r>
              <a:rPr lang="en-US" sz="1846" dirty="0">
                <a:latin typeface="Arial Narrow" pitchFamily="34" charset="0"/>
              </a:rPr>
              <a:t>, </a:t>
            </a:r>
            <a:r>
              <a:rPr lang="en-US" sz="1846" dirty="0" err="1">
                <a:latin typeface="Arial Narrow" pitchFamily="34" charset="0"/>
              </a:rPr>
              <a:t>konsultasi</a:t>
            </a:r>
            <a:r>
              <a:rPr lang="en-US" sz="1846" dirty="0">
                <a:latin typeface="Arial Narrow" pitchFamily="34" charset="0"/>
              </a:rPr>
              <a:t>, </a:t>
            </a:r>
            <a:r>
              <a:rPr lang="en-US" sz="1846" dirty="0" err="1">
                <a:latin typeface="Arial Narrow" pitchFamily="34" charset="0"/>
              </a:rPr>
              <a:t>persyaratan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pelaporan</a:t>
            </a:r>
            <a:r>
              <a:rPr lang="en-US" sz="1846" dirty="0">
                <a:latin typeface="Arial Narrow" pitchFamily="34" charset="0"/>
              </a:rPr>
              <a:t> audit </a:t>
            </a:r>
            <a:r>
              <a:rPr lang="en-US" sz="1846" dirty="0" err="1">
                <a:latin typeface="Arial Narrow" pitchFamily="34" charset="0"/>
              </a:rPr>
              <a:t>internalnya</a:t>
            </a:r>
            <a:r>
              <a:rPr lang="en-US" sz="1846" dirty="0">
                <a:latin typeface="Arial Narrow" pitchFamily="34" charset="0"/>
              </a:rPr>
              <a:t>.</a:t>
            </a:r>
          </a:p>
          <a:p>
            <a:r>
              <a:rPr lang="en-US" sz="1846" dirty="0" err="1">
                <a:latin typeface="Arial Narrow" pitchFamily="34" charset="0"/>
              </a:rPr>
              <a:t>Ketika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menetapkan</a:t>
            </a:r>
            <a:r>
              <a:rPr lang="en-US" sz="1846" dirty="0">
                <a:latin typeface="Arial Narrow" pitchFamily="34" charset="0"/>
              </a:rPr>
              <a:t> program audit internal, </a:t>
            </a:r>
            <a:r>
              <a:rPr lang="en-US" sz="1846" dirty="0" err="1">
                <a:latin typeface="Arial Narrow" pitchFamily="34" charset="0"/>
              </a:rPr>
              <a:t>organisasi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harus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mempertimbangkan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kepentingan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dari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suatu</a:t>
            </a:r>
            <a:r>
              <a:rPr lang="en-US" sz="1846" dirty="0">
                <a:latin typeface="Arial Narrow" pitchFamily="34" charset="0"/>
              </a:rPr>
              <a:t> proses </a:t>
            </a:r>
            <a:r>
              <a:rPr lang="en-US" sz="1846" dirty="0" err="1">
                <a:latin typeface="Arial Narrow" pitchFamily="34" charset="0"/>
              </a:rPr>
              <a:t>dan</a:t>
            </a:r>
            <a:r>
              <a:rPr lang="en-US" sz="1846" dirty="0">
                <a:latin typeface="Arial Narrow" pitchFamily="34" charset="0"/>
              </a:rPr>
              <a:t> </a:t>
            </a:r>
            <a:r>
              <a:rPr lang="en-US" sz="1846" dirty="0" err="1">
                <a:latin typeface="Arial Narrow" pitchFamily="34" charset="0"/>
              </a:rPr>
              <a:t>hasil</a:t>
            </a:r>
            <a:r>
              <a:rPr lang="en-US" sz="1846" dirty="0">
                <a:latin typeface="Arial Narrow" pitchFamily="34" charset="0"/>
              </a:rPr>
              <a:t> audit </a:t>
            </a:r>
            <a:r>
              <a:rPr lang="en-US" sz="1846" dirty="0" err="1">
                <a:latin typeface="Arial Narrow" pitchFamily="34" charset="0"/>
              </a:rPr>
              <a:t>terdahulu</a:t>
            </a:r>
            <a:r>
              <a:rPr lang="en-US" sz="1846" dirty="0">
                <a:latin typeface="Arial Narrow" pitchFamily="34" charset="0"/>
              </a:rPr>
              <a:t>.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30535" y="2124636"/>
            <a:ext cx="2497019" cy="26407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Menetapkan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: </a:t>
            </a:r>
          </a:p>
          <a:p>
            <a:pPr marL="316531" indent="-316531">
              <a:buFontTx/>
              <a:buChar char="-"/>
            </a:pP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Frekuensi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  <a:p>
            <a:pPr marL="316531" indent="-316531">
              <a:buFontTx/>
              <a:buChar char="-"/>
            </a:pP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Metode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  <a:p>
            <a:pPr marL="316531" indent="-316531">
              <a:buFontTx/>
              <a:buChar char="-"/>
            </a:pP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Tanggungjawab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  <a:p>
            <a:pPr marL="316531" indent="-316531">
              <a:buFontTx/>
              <a:buChar char="-"/>
            </a:pP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Konsultasi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  <a:p>
            <a:pPr marL="316531" indent="-316531">
              <a:buFontTx/>
              <a:buChar char="-"/>
            </a:pP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Persyaratan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  <a:p>
            <a:pPr marL="316531" indent="-316531">
              <a:buFontTx/>
              <a:buChar char="-"/>
            </a:pP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Pelaporan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  <a:p>
            <a:pPr marL="316531" indent="-316531">
              <a:buFontTx/>
              <a:buChar char="-"/>
            </a:pP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Kriteria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dan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lingkup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  <a:p>
            <a:pPr marL="316531" indent="-316531">
              <a:buFontTx/>
              <a:buChar char="-"/>
            </a:pP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Auditor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413585" y="4391219"/>
            <a:ext cx="2268415" cy="519822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>
                <a:solidFill>
                  <a:schemeClr val="tx1"/>
                </a:solidFill>
                <a:latin typeface="Arial Narrow" pitchFamily="34" charset="0"/>
              </a:rPr>
              <a:t>Program Audit Internal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547793" y="2610850"/>
            <a:ext cx="4387362" cy="979064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Organisasi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harus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menyimpan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informasi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terdokumentasi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sebagai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bukti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penerapan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program audit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dan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hasil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audit.</a:t>
            </a:r>
          </a:p>
        </p:txBody>
      </p:sp>
      <p:sp>
        <p:nvSpPr>
          <p:cNvPr id="8" name="Chevron 7"/>
          <p:cNvSpPr/>
          <p:nvPr/>
        </p:nvSpPr>
        <p:spPr>
          <a:xfrm>
            <a:off x="2919046" y="4407802"/>
            <a:ext cx="360485" cy="519822"/>
          </a:xfrm>
          <a:prstGeom prst="chevron">
            <a:avLst/>
          </a:prstGeom>
          <a:solidFill>
            <a:srgbClr val="FF6600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14607" y="4873611"/>
            <a:ext cx="2497019" cy="16177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Mempertimbangkan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:</a:t>
            </a:r>
          </a:p>
          <a:p>
            <a:pPr marL="263776" indent="-263776">
              <a:buFontTx/>
              <a:buChar char="-"/>
            </a:pP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Pentingnya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proses yang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diaudit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  <a:p>
            <a:pPr marL="263776" indent="-263776">
              <a:buFontTx/>
              <a:buChar char="-"/>
            </a:pP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Perubahan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yang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mempengaruhi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organisasi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  <a:p>
            <a:pPr marL="263776" indent="-263776">
              <a:buFontTx/>
              <a:buChar char="-"/>
            </a:pP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Hasil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audit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sebelumnya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55539" y="5193890"/>
            <a:ext cx="2497019" cy="127189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Hasil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 Audit </a:t>
            </a: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dilaporkan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kepada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    </a:t>
            </a:r>
          </a:p>
          <a:p>
            <a:pPr marL="158265" indent="-158265" algn="just">
              <a:buFont typeface="Arial" panose="020B0604020202020204" pitchFamily="34" charset="0"/>
              <a:buChar char="•"/>
            </a:pP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Manajer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terkait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; </a:t>
            </a:r>
          </a:p>
          <a:p>
            <a:pPr marL="158265" indent="-158265" algn="just">
              <a:buFont typeface="Arial" panose="020B0604020202020204" pitchFamily="34" charset="0"/>
              <a:buChar char="•"/>
            </a:pP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kepada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pekerja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 yang </a:t>
            </a: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relevan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, </a:t>
            </a:r>
          </a:p>
          <a:p>
            <a:pPr marL="158265" indent="-158265" algn="just">
              <a:buFont typeface="Arial" panose="020B0604020202020204" pitchFamily="34" charset="0"/>
              <a:buChar char="•"/>
            </a:pP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jika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ada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, </a:t>
            </a: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perwakilan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pekerja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, </a:t>
            </a:r>
          </a:p>
          <a:p>
            <a:pPr marL="158265" indent="-158265" algn="just">
              <a:buFont typeface="Arial" panose="020B0604020202020204" pitchFamily="34" charset="0"/>
              <a:buChar char="•"/>
            </a:pP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dan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pihak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terkait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1108" b="1" dirty="0" err="1">
                <a:solidFill>
                  <a:schemeClr val="bg1"/>
                </a:solidFill>
                <a:latin typeface="Cambria" panose="02040503050406030204" pitchFamily="18" charset="0"/>
              </a:rPr>
              <a:t>lainnya</a:t>
            </a:r>
            <a:r>
              <a:rPr lang="en-US" sz="1108" b="1" dirty="0">
                <a:solidFill>
                  <a:schemeClr val="bg1"/>
                </a:solidFill>
                <a:latin typeface="Cambria" panose="02040503050406030204" pitchFamily="18" charset="0"/>
              </a:rPr>
              <a:t>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4055" y="83354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9.2. Program Audit Internal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6AEAFC-5BCF-4053-971C-B9A070E4C77B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24801F68-4EF0-4635-A094-C79DCA18900E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6664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9AD5E3"/>
              </a:clrFrom>
              <a:clrTo>
                <a:srgbClr val="9AD5E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2"/>
          <a:stretch/>
        </p:blipFill>
        <p:spPr>
          <a:xfrm>
            <a:off x="6963508" y="4545622"/>
            <a:ext cx="2180492" cy="2048608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02730" y="754749"/>
            <a:ext cx="4091201" cy="5966726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Cakupan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tinjauan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manajemen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:</a:t>
            </a:r>
          </a:p>
          <a:p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168275" indent="-168275">
              <a:buFont typeface="+mj-lt"/>
              <a:buAutoNum type="alphaLcPeriod"/>
            </a:pP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Status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tindakan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tinjauan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manajemen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sebelumnya</a:t>
            </a: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168275" indent="-168275">
              <a:buFont typeface="+mj-lt"/>
              <a:buAutoNum type="alphaLcPeriod"/>
            </a:pP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Perubahan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:</a:t>
            </a:r>
          </a:p>
          <a:p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-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isu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eksternal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internal</a:t>
            </a:r>
          </a:p>
          <a:p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-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kebutuhan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harapan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pihak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berkepentingan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,</a:t>
            </a:r>
          </a:p>
          <a:p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-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persyaratan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hukum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persyaratan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lainnya</a:t>
            </a: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-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risiko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peluang</a:t>
            </a: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168275" indent="-168275">
              <a:buFont typeface="+mj-lt"/>
              <a:buAutoNum type="alphaLcPeriod" startAt="3"/>
            </a:pP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Sejauhmana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kebijakan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K3L &amp;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sasaran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K3L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tercapai</a:t>
            </a: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168275" indent="-168275">
              <a:buFont typeface="+mj-lt"/>
              <a:buAutoNum type="alphaLcPeriod" startAt="3"/>
            </a:pP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Informasi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tentang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kinerja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K3L,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termasuk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kecenderungan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dalam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:</a:t>
            </a:r>
          </a:p>
          <a:p>
            <a:pPr marL="313600" indent="-95253">
              <a:buFont typeface="Arial" pitchFamily="34" charset="0"/>
              <a:buChar char="•"/>
            </a:pPr>
            <a:r>
              <a:rPr lang="en-US" sz="1600" b="1" u="sng" dirty="0" err="1">
                <a:solidFill>
                  <a:srgbClr val="FF0000"/>
                </a:solidFill>
                <a:latin typeface="Arial Narrow" panose="020B0606020202030204" pitchFamily="34" charset="0"/>
              </a:rPr>
              <a:t>Insiden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ketidaksesuaian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tindakan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korektif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perbaikan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berkelanjutan</a:t>
            </a: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313600" indent="-9525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Hasil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pemantauan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pengukuran</a:t>
            </a: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313600" indent="-9525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Hasil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evaluasi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Pemenuhan</a:t>
            </a: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313600" indent="-9525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Hasil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audit</a:t>
            </a:r>
          </a:p>
          <a:p>
            <a:pPr marL="313600" indent="-95253">
              <a:buFont typeface="Arial" pitchFamily="34" charset="0"/>
              <a:buChar char="•"/>
            </a:pPr>
            <a:r>
              <a:rPr lang="en-US" sz="1600" b="1" u="sng" dirty="0" err="1">
                <a:solidFill>
                  <a:srgbClr val="FF0000"/>
                </a:solidFill>
                <a:latin typeface="Arial Narrow" panose="020B0606020202030204" pitchFamily="34" charset="0"/>
              </a:rPr>
              <a:t>Konsultasi</a:t>
            </a:r>
            <a:r>
              <a:rPr lang="en-US" sz="1600" b="1" u="sng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US" sz="1600" b="1" u="sng" dirty="0" err="1">
                <a:solidFill>
                  <a:srgbClr val="FF0000"/>
                </a:solidFill>
                <a:latin typeface="Arial Narrow" panose="020B0606020202030204" pitchFamily="34" charset="0"/>
              </a:rPr>
              <a:t>dan</a:t>
            </a:r>
            <a:r>
              <a:rPr lang="en-US" sz="1600" b="1" u="sng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US" sz="1600" b="1" u="sng" dirty="0" err="1">
                <a:solidFill>
                  <a:srgbClr val="FF0000"/>
                </a:solidFill>
                <a:latin typeface="Arial Narrow" panose="020B0606020202030204" pitchFamily="34" charset="0"/>
              </a:rPr>
              <a:t>partisipasi</a:t>
            </a:r>
            <a:r>
              <a:rPr lang="en-US" sz="1600" b="1" u="sng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US" sz="1600" b="1" u="sng" dirty="0" err="1">
                <a:solidFill>
                  <a:srgbClr val="FF0000"/>
                </a:solidFill>
                <a:latin typeface="Arial Narrow" panose="020B0606020202030204" pitchFamily="34" charset="0"/>
              </a:rPr>
              <a:t>kerja</a:t>
            </a:r>
            <a:endParaRPr lang="en-US" sz="1600" b="1" u="sng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marL="313600" indent="-9525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Risiko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Peluang</a:t>
            </a: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174625" indent="-174625">
              <a:buFont typeface="+mj-lt"/>
              <a:buAutoNum type="alphaLcPeriod" startAt="5"/>
            </a:pP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Kecukupan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sumberdaya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untuk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memelihara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sistem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manajemen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 K3L yang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efektif</a:t>
            </a: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174625" indent="-174625">
              <a:buFont typeface="+mj-lt"/>
              <a:buAutoNum type="alphaLcPeriod" startAt="5"/>
            </a:pP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Komunikasi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yang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relevan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dari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pihak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berkepentingan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, </a:t>
            </a:r>
          </a:p>
          <a:p>
            <a:pPr marL="174625" indent="-174625">
              <a:buFont typeface="+mj-lt"/>
              <a:buAutoNum type="alphaLcPeriod" startAt="5"/>
            </a:pP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Peluang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 Narrow" panose="020B0606020202030204" pitchFamily="34" charset="0"/>
              </a:rPr>
              <a:t>untuk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 improvement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712677" y="1528354"/>
            <a:ext cx="4168885" cy="2344084"/>
          </a:xfrm>
          <a:prstGeom prst="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Keluaran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tinjauan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manajemen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harus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mencakup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keputusan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:</a:t>
            </a:r>
          </a:p>
          <a:p>
            <a:endParaRPr lang="en-US" sz="1477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63776" indent="-263776">
              <a:buFont typeface="Wingdings" panose="05000000000000000000" pitchFamily="2" charset="2"/>
              <a:buChar char="ü"/>
            </a:pP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kesesuaian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,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kecukupan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keefektifan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dari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sistem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manajemen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K3L yang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berkelanjutan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dalam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mencapai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tujuannya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;</a:t>
            </a:r>
          </a:p>
          <a:p>
            <a:pPr marL="263776" indent="-263776">
              <a:buFont typeface="Wingdings" panose="05000000000000000000" pitchFamily="2" charset="2"/>
              <a:buChar char="ü"/>
            </a:pP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keputusan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yang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berkaitan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dengan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peluan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perbaikan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berkelanjutan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;</a:t>
            </a:r>
          </a:p>
          <a:p>
            <a:pPr marL="263776" indent="-263776">
              <a:buFont typeface="Wingdings" panose="05000000000000000000" pitchFamily="2" charset="2"/>
              <a:buChar char="ü"/>
            </a:pP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keputusan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yang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berkaitan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dengan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setiap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kebutuhan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untuk</a:t>
            </a:r>
            <a:r>
              <a:rPr lang="en-US" sz="1477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anose="020B0606020202030204" pitchFamily="34" charset="0"/>
              </a:rPr>
              <a:t>perubahan</a:t>
            </a:r>
            <a:endParaRPr lang="en-US" sz="1477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12677" y="197032"/>
            <a:ext cx="4403691" cy="1115434"/>
          </a:xfrm>
          <a:prstGeom prst="rect">
            <a:avLst/>
          </a:prstGeom>
          <a:ln w="19050">
            <a:solidFill>
              <a:srgbClr val="FFC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62" dirty="0" err="1">
                <a:latin typeface="Arial Narrow" pitchFamily="34" charset="0"/>
              </a:rPr>
              <a:t>Manajemen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puncak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harus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meninjau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sistem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manajemen</a:t>
            </a:r>
            <a:r>
              <a:rPr lang="en-US" sz="1662" dirty="0">
                <a:latin typeface="Arial Narrow" pitchFamily="34" charset="0"/>
              </a:rPr>
              <a:t> K3L </a:t>
            </a:r>
            <a:r>
              <a:rPr lang="en-US" sz="1662" dirty="0" err="1">
                <a:latin typeface="Arial Narrow" pitchFamily="34" charset="0"/>
              </a:rPr>
              <a:t>organisasi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pada</a:t>
            </a:r>
            <a:r>
              <a:rPr lang="en-US" sz="1662" dirty="0">
                <a:latin typeface="Arial Narrow" pitchFamily="34" charset="0"/>
              </a:rPr>
              <a:t> interval </a:t>
            </a:r>
            <a:r>
              <a:rPr lang="en-US" sz="1662" dirty="0" err="1">
                <a:latin typeface="Arial Narrow" pitchFamily="34" charset="0"/>
              </a:rPr>
              <a:t>waktu</a:t>
            </a:r>
            <a:r>
              <a:rPr lang="en-US" sz="1662" dirty="0">
                <a:latin typeface="Arial Narrow" pitchFamily="34" charset="0"/>
              </a:rPr>
              <a:t> yang </a:t>
            </a:r>
            <a:r>
              <a:rPr lang="en-US" sz="1662" dirty="0" err="1">
                <a:latin typeface="Arial Narrow" pitchFamily="34" charset="0"/>
              </a:rPr>
              <a:t>telah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direncanakan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untuk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memastikan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kesesuaian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kecukupan</a:t>
            </a:r>
            <a:r>
              <a:rPr lang="en-US" sz="1662" dirty="0">
                <a:latin typeface="Arial Narrow" pitchFamily="34" charset="0"/>
              </a:rPr>
              <a:t>, </a:t>
            </a:r>
            <a:r>
              <a:rPr lang="en-US" sz="1662" dirty="0" err="1">
                <a:latin typeface="Arial Narrow" pitchFamily="34" charset="0"/>
              </a:rPr>
              <a:t>dan</a:t>
            </a:r>
            <a:r>
              <a:rPr lang="en-US" sz="1662" dirty="0">
                <a:latin typeface="Arial Narrow" pitchFamily="34" charset="0"/>
              </a:rPr>
              <a:t> </a:t>
            </a:r>
            <a:r>
              <a:rPr lang="en-US" sz="1662" dirty="0" err="1">
                <a:latin typeface="Arial Narrow" pitchFamily="34" charset="0"/>
              </a:rPr>
              <a:t>keefektifan</a:t>
            </a:r>
            <a:r>
              <a:rPr lang="en-US" sz="1662" dirty="0">
                <a:latin typeface="Arial Narrow" pitchFamily="34" charset="0"/>
              </a:rPr>
              <a:t>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51131" y="4234207"/>
            <a:ext cx="2426677" cy="102870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Organisasi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harus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menyimpan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informasi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terdokumentasi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sebagai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bukti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hasil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tinjauan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manajemen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.</a:t>
            </a:r>
          </a:p>
        </p:txBody>
      </p:sp>
      <p:sp>
        <p:nvSpPr>
          <p:cNvPr id="27" name="Chevron 26"/>
          <p:cNvSpPr/>
          <p:nvPr/>
        </p:nvSpPr>
        <p:spPr>
          <a:xfrm>
            <a:off x="4290646" y="1528354"/>
            <a:ext cx="360485" cy="1012624"/>
          </a:xfrm>
          <a:prstGeom prst="chevron">
            <a:avLst>
              <a:gd name="adj" fmla="val 57317"/>
            </a:avLst>
          </a:prstGeom>
          <a:solidFill>
            <a:srgbClr val="FF6600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0397" y="177529"/>
            <a:ext cx="7236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9.3. 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Tinjauan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Manajemen</a:t>
            </a:r>
            <a:endParaRPr lang="en-US" sz="2800" dirty="0">
              <a:solidFill>
                <a:schemeClr val="tx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D8B9C9B-2775-4177-A533-3FCF307DCE40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4C97FFB5-05D9-4291-8CF5-00E7C969592F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3001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263769"/>
            <a:ext cx="7913077" cy="63304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24295" y="403672"/>
            <a:ext cx="5385991" cy="852363"/>
          </a:xfrm>
          <a:prstGeom prst="rect">
            <a:avLst/>
          </a:prstGeom>
          <a:noFill/>
        </p:spPr>
        <p:txBody>
          <a:bodyPr wrap="none" lIns="84406" tIns="42203" rIns="84406" bIns="42203">
            <a:spAutoFit/>
          </a:bodyPr>
          <a:lstStyle/>
          <a:p>
            <a:pPr algn="ctr"/>
            <a:r>
              <a:rPr lang="en-US" sz="4985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10.1. Improvement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771783" y="1586352"/>
            <a:ext cx="3560480" cy="707886"/>
          </a:xfrm>
          <a:prstGeom prst="rect">
            <a:avLst/>
          </a:prstGeom>
          <a:ln w="19050">
            <a:solidFill>
              <a:srgbClr val="FFC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Arial Narrow" pitchFamily="34" charset="0"/>
              </a:rPr>
              <a:t>Insiden</a:t>
            </a:r>
            <a:r>
              <a:rPr lang="en-US" sz="2000" dirty="0">
                <a:latin typeface="Arial Narrow" pitchFamily="34" charset="0"/>
              </a:rPr>
              <a:t>, </a:t>
            </a:r>
            <a:r>
              <a:rPr lang="en-US" sz="2000" dirty="0" err="1">
                <a:latin typeface="Arial Narrow" pitchFamily="34" charset="0"/>
              </a:rPr>
              <a:t>Ketidaksesuaian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dan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Tindakan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Korektif</a:t>
            </a:r>
            <a:endParaRPr lang="en-US" sz="2000" dirty="0">
              <a:latin typeface="Arial Narrow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267200" y="1698662"/>
            <a:ext cx="422031" cy="42203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9" name="Rectangle 8"/>
          <p:cNvSpPr/>
          <p:nvPr/>
        </p:nvSpPr>
        <p:spPr>
          <a:xfrm>
            <a:off x="4771783" y="2372885"/>
            <a:ext cx="3560480" cy="400110"/>
          </a:xfrm>
          <a:prstGeom prst="rect">
            <a:avLst/>
          </a:prstGeom>
          <a:ln w="19050">
            <a:solidFill>
              <a:srgbClr val="FFC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Arial Narrow" pitchFamily="34" charset="0"/>
              </a:rPr>
              <a:t>Perbaikan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Berkelanjutan</a:t>
            </a:r>
            <a:endParaRPr lang="en-US" sz="2000" dirty="0">
              <a:latin typeface="Arial Narrow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267200" y="2339951"/>
            <a:ext cx="422031" cy="42203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9AD44A-8088-4FF8-A607-D575696FA390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9076134-AD94-4261-AB38-B1D53A2F71E7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2910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63306" y="968293"/>
            <a:ext cx="2302986" cy="84994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Hasil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pemantauan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,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pengukuran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,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analisis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dan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evaluasi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kinerja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3306" y="2003482"/>
            <a:ext cx="2302986" cy="52232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Hasil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audit internal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3306" y="2733243"/>
            <a:ext cx="2302986" cy="52232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Hasil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tinjauan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manajemen</a:t>
            </a:r>
            <a:endParaRPr lang="en-US" sz="1477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52401" y="1032068"/>
            <a:ext cx="2537383" cy="693680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>
                <a:solidFill>
                  <a:schemeClr val="tx1"/>
                </a:solidFill>
                <a:latin typeface="Arial Narrow" pitchFamily="34" charset="0"/>
              </a:rPr>
              <a:t>Opportunities for improvement (10.1)</a:t>
            </a:r>
          </a:p>
        </p:txBody>
      </p:sp>
      <p:cxnSp>
        <p:nvCxnSpPr>
          <p:cNvPr id="22" name="Straight Arrow Connector 21"/>
          <p:cNvCxnSpPr>
            <a:stCxn id="17" idx="3"/>
            <a:endCxn id="21" idx="1"/>
          </p:cNvCxnSpPr>
          <p:nvPr/>
        </p:nvCxnSpPr>
        <p:spPr>
          <a:xfrm flipV="1">
            <a:off x="2866292" y="1378909"/>
            <a:ext cx="786110" cy="143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3"/>
            <a:endCxn id="21" idx="1"/>
          </p:cNvCxnSpPr>
          <p:nvPr/>
        </p:nvCxnSpPr>
        <p:spPr>
          <a:xfrm flipV="1">
            <a:off x="2866292" y="1378908"/>
            <a:ext cx="786110" cy="8857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3"/>
            <a:endCxn id="21" idx="1"/>
          </p:cNvCxnSpPr>
          <p:nvPr/>
        </p:nvCxnSpPr>
        <p:spPr>
          <a:xfrm flipV="1">
            <a:off x="2866292" y="1378908"/>
            <a:ext cx="786110" cy="16154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814039" y="1025189"/>
            <a:ext cx="2116587" cy="721795"/>
          </a:xfrm>
          <a:prstGeom prst="rect">
            <a:avLst/>
          </a:prstGeom>
          <a:solidFill>
            <a:srgbClr val="00B0F0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46" dirty="0" err="1">
                <a:solidFill>
                  <a:schemeClr val="tx1"/>
                </a:solidFill>
                <a:latin typeface="Arial Narrow" pitchFamily="34" charset="0"/>
              </a:rPr>
              <a:t>Hasill</a:t>
            </a:r>
            <a:r>
              <a:rPr lang="en-US" sz="1846" dirty="0">
                <a:solidFill>
                  <a:schemeClr val="tx1"/>
                </a:solidFill>
                <a:latin typeface="Arial Narrow" pitchFamily="34" charset="0"/>
              </a:rPr>
              <a:t> yang </a:t>
            </a:r>
            <a:r>
              <a:rPr lang="en-US" sz="1846" dirty="0" err="1">
                <a:solidFill>
                  <a:schemeClr val="tx1"/>
                </a:solidFill>
                <a:latin typeface="Arial Narrow" pitchFamily="34" charset="0"/>
              </a:rPr>
              <a:t>diharapkan</a:t>
            </a:r>
            <a:endParaRPr lang="en-US" sz="1846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30" name="Straight Arrow Connector 29"/>
          <p:cNvCxnSpPr>
            <a:stCxn id="21" idx="3"/>
            <a:endCxn id="29" idx="1"/>
          </p:cNvCxnSpPr>
          <p:nvPr/>
        </p:nvCxnSpPr>
        <p:spPr>
          <a:xfrm>
            <a:off x="6189785" y="1378908"/>
            <a:ext cx="624254" cy="71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2"/>
            <a:endCxn id="49" idx="0"/>
          </p:cNvCxnSpPr>
          <p:nvPr/>
        </p:nvCxnSpPr>
        <p:spPr>
          <a:xfrm>
            <a:off x="4921093" y="1725748"/>
            <a:ext cx="8987" cy="589232"/>
          </a:xfrm>
          <a:prstGeom prst="straightConnector1">
            <a:avLst/>
          </a:prstGeom>
          <a:ln w="38100">
            <a:solidFill>
              <a:srgbClr val="FF33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3631303" y="2314980"/>
            <a:ext cx="2597554" cy="594609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Ketidaksesuaian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dan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tindakan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bg1"/>
                </a:solidFill>
                <a:latin typeface="Arial Narrow" pitchFamily="34" charset="0"/>
              </a:rPr>
              <a:t>korektif</a:t>
            </a:r>
            <a:r>
              <a:rPr lang="en-US" sz="1477" dirty="0">
                <a:solidFill>
                  <a:schemeClr val="bg1"/>
                </a:solidFill>
                <a:latin typeface="Arial Narrow" pitchFamily="34" charset="0"/>
              </a:rPr>
              <a:t> (10.2)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40396" y="188405"/>
            <a:ext cx="8690229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10.2.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Insiden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Ketidaksesuaian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dan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Tindakan</a:t>
            </a:r>
            <a:r>
              <a:rPr lang="en-US" sz="2800" dirty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Korektif</a:t>
            </a:r>
            <a:endParaRPr lang="en-US" sz="2800" dirty="0">
              <a:solidFill>
                <a:schemeClr val="tx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40396" y="3550791"/>
            <a:ext cx="8690229" cy="3170099"/>
          </a:xfrm>
          <a:prstGeom prst="rect">
            <a:avLst/>
          </a:prstGeom>
          <a:ln w="19050">
            <a:solidFill>
              <a:srgbClr val="FFC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Arial Narrow" pitchFamily="34" charset="0"/>
              </a:rPr>
              <a:t>Ketika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terjadi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insiden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dan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ketidaksesuaian</a:t>
            </a:r>
            <a:r>
              <a:rPr lang="en-US" sz="2000" dirty="0">
                <a:latin typeface="Arial Narrow" pitchFamily="34" charset="0"/>
              </a:rPr>
              <a:t>, </a:t>
            </a:r>
            <a:r>
              <a:rPr lang="en-US" sz="2000" dirty="0" err="1">
                <a:latin typeface="Arial Narrow" pitchFamily="34" charset="0"/>
              </a:rPr>
              <a:t>harus</a:t>
            </a:r>
            <a:r>
              <a:rPr lang="en-US" sz="2000" dirty="0">
                <a:latin typeface="Arial Narrow" pitchFamily="34" charset="0"/>
              </a:rPr>
              <a:t> :</a:t>
            </a:r>
          </a:p>
          <a:p>
            <a:pPr marL="342900" indent="-342900">
              <a:buFont typeface="+mj-lt"/>
              <a:buAutoNum type="alphaLcPeriod"/>
            </a:pP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bereaksi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dengan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tepat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terhadap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insiden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dan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ketidaksesuaian</a:t>
            </a:r>
            <a:endParaRPr lang="en-US" sz="2000" dirty="0">
              <a:latin typeface="Arial Narrow" pitchFamily="34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sz="2000" dirty="0" err="1">
                <a:latin typeface="Arial Narrow" pitchFamily="34" charset="0"/>
              </a:rPr>
              <a:t>evaluasi</a:t>
            </a:r>
            <a:r>
              <a:rPr lang="en-US" sz="2000" dirty="0">
                <a:latin typeface="Arial Narrow" pitchFamily="34" charset="0"/>
              </a:rPr>
              <a:t>,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dengan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partisipasi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dan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keterlibatan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pekerja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dan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pihak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berkepentingan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lainnya</a:t>
            </a:r>
            <a:endParaRPr lang="en-US" sz="2000" dirty="0">
              <a:latin typeface="Arial Narrow" pitchFamily="34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meninjau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penilaian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risiko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saat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ini</a:t>
            </a:r>
            <a:endParaRPr lang="en-US" sz="2000" b="1" u="sng" dirty="0">
              <a:solidFill>
                <a:srgbClr val="FF0000"/>
              </a:solidFill>
              <a:latin typeface="Arial Narrow" pitchFamily="34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sz="2000" dirty="0" err="1">
                <a:latin typeface="Arial Narrow" pitchFamily="34" charset="0"/>
              </a:rPr>
              <a:t>menetapkan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dan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melaksanakan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tindakan</a:t>
            </a:r>
            <a:r>
              <a:rPr lang="en-US" sz="2000" dirty="0">
                <a:latin typeface="Arial Narrow" pitchFamily="34" charset="0"/>
              </a:rPr>
              <a:t> yang </a:t>
            </a:r>
            <a:r>
              <a:rPr lang="en-US" sz="2000" dirty="0" err="1">
                <a:latin typeface="Arial Narrow" pitchFamily="34" charset="0"/>
              </a:rPr>
              <a:t>diperlukan</a:t>
            </a:r>
            <a:r>
              <a:rPr lang="en-US" sz="2000" dirty="0">
                <a:latin typeface="Arial Narrow" pitchFamily="34" charset="0"/>
              </a:rPr>
              <a:t> (</a:t>
            </a:r>
            <a:r>
              <a:rPr lang="en-US" sz="2000" dirty="0" err="1">
                <a:latin typeface="Arial Narrow" pitchFamily="34" charset="0"/>
              </a:rPr>
              <a:t>tindakan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korektif</a:t>
            </a:r>
            <a:r>
              <a:rPr lang="en-US" sz="2000" dirty="0">
                <a:latin typeface="Arial Narrow" pitchFamily="34" charset="0"/>
              </a:rPr>
              <a:t>), </a:t>
            </a:r>
            <a:r>
              <a:rPr lang="en-US" sz="2000" dirty="0" err="1">
                <a:latin typeface="Arial Narrow" pitchFamily="34" charset="0"/>
              </a:rPr>
              <a:t>dengan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pertimbangan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pengendalian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bahaya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(8.1.2)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dan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manajemen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perubahan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(8.1.3</a:t>
            </a:r>
            <a:r>
              <a:rPr lang="en-US" sz="2000" dirty="0">
                <a:latin typeface="Arial Narrow" pitchFamily="34" charset="0"/>
              </a:rPr>
              <a:t>)</a:t>
            </a:r>
          </a:p>
          <a:p>
            <a:pPr marL="342900" indent="-342900">
              <a:buFont typeface="+mj-lt"/>
              <a:buAutoNum type="alphaLcPeriod"/>
            </a:pP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melaksanakan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penilaian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risiko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terkait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bahaya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baru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dan</a:t>
            </a:r>
            <a:r>
              <a:rPr lang="en-US" sz="2000" b="1" u="sng" dirty="0">
                <a:solidFill>
                  <a:srgbClr val="FF0000"/>
                </a:solidFill>
                <a:latin typeface="Arial Narrow" pitchFamily="34" charset="0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Arial Narrow" pitchFamily="34" charset="0"/>
              </a:rPr>
              <a:t>perubahan</a:t>
            </a:r>
            <a:endParaRPr lang="en-US" sz="2000" b="1" u="sng" dirty="0">
              <a:solidFill>
                <a:srgbClr val="FF0000"/>
              </a:solidFill>
              <a:latin typeface="Arial Narrow" pitchFamily="34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sz="2000" dirty="0" err="1">
                <a:latin typeface="Arial Narrow" pitchFamily="34" charset="0"/>
              </a:rPr>
              <a:t>meninjau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efektivitas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tindakan</a:t>
            </a:r>
            <a:r>
              <a:rPr lang="en-US" sz="2000" dirty="0">
                <a:latin typeface="Arial Narrow" pitchFamily="34" charset="0"/>
              </a:rPr>
              <a:t> yang </a:t>
            </a:r>
            <a:r>
              <a:rPr lang="en-US" sz="2000" dirty="0" err="1">
                <a:latin typeface="Arial Narrow" pitchFamily="34" charset="0"/>
              </a:rPr>
              <a:t>diambil</a:t>
            </a:r>
            <a:endParaRPr lang="en-US" sz="2000" dirty="0">
              <a:latin typeface="Arial Narrow" pitchFamily="34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sz="2000" dirty="0" err="1">
                <a:latin typeface="Arial Narrow" pitchFamily="34" charset="0"/>
              </a:rPr>
              <a:t>melaksanakan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perubahan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sistem</a:t>
            </a:r>
            <a:r>
              <a:rPr lang="en-US" sz="2000" dirty="0">
                <a:latin typeface="Arial Narrow" pitchFamily="34" charset="0"/>
              </a:rPr>
              <a:t> </a:t>
            </a:r>
            <a:r>
              <a:rPr lang="en-US" sz="2000" dirty="0" err="1">
                <a:latin typeface="Arial Narrow" pitchFamily="34" charset="0"/>
              </a:rPr>
              <a:t>manajemen</a:t>
            </a:r>
            <a:r>
              <a:rPr lang="en-US" sz="2000" dirty="0">
                <a:latin typeface="Arial Narrow" pitchFamily="34" charset="0"/>
              </a:rPr>
              <a:t> K3L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D4307CF-09D6-4A07-84E7-F2CF0700FBF1}"/>
              </a:ext>
            </a:extLst>
          </p:cNvPr>
          <p:cNvSpPr txBox="1">
            <a:spLocks/>
          </p:cNvSpPr>
          <p:nvPr/>
        </p:nvSpPr>
        <p:spPr>
          <a:xfrm>
            <a:off x="7609716" y="23192"/>
            <a:ext cx="1494175" cy="44942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b="1" dirty="0"/>
              <a:t>SM-MK3</a:t>
            </a:r>
          </a:p>
        </p:txBody>
      </p:sp>
      <p:sp>
        <p:nvSpPr>
          <p:cNvPr id="24" name="Footer Placeholder 1">
            <a:extLst>
              <a:ext uri="{FF2B5EF4-FFF2-40B4-BE49-F238E27FC236}">
                <a16:creationId xmlns:a16="http://schemas.microsoft.com/office/drawing/2014/main" id="{3CC37CA0-11F7-4178-8BC6-0C72B910D755}"/>
              </a:ext>
            </a:extLst>
          </p:cNvPr>
          <p:cNvSpPr txBox="1">
            <a:spLocks/>
          </p:cNvSpPr>
          <p:nvPr/>
        </p:nvSpPr>
        <p:spPr>
          <a:xfrm>
            <a:off x="-20156" y="6376750"/>
            <a:ext cx="4896956" cy="365125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Integrasi ISO  9001 &amp; 45001 /rev.001(c)Copyright, Sentral Sistem.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00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12811</TotalTime>
  <Words>9225</Words>
  <Application>Microsoft Office PowerPoint</Application>
  <PresentationFormat>On-screen Show (4:3)</PresentationFormat>
  <Paragraphs>1621</Paragraphs>
  <Slides>104</Slides>
  <Notes>38</Notes>
  <HiddenSlides>1</HiddenSlides>
  <MMClips>1</MMClips>
  <ScaleCrop>false</ScaleCrop>
  <HeadingPairs>
    <vt:vector size="8" baseType="variant">
      <vt:variant>
        <vt:lpstr>Fonts Used</vt:lpstr>
      </vt:variant>
      <vt:variant>
        <vt:i4>22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104</vt:i4>
      </vt:variant>
    </vt:vector>
  </HeadingPairs>
  <TitlesOfParts>
    <vt:vector size="135" baseType="lpstr">
      <vt:lpstr>Accidental Presidency</vt:lpstr>
      <vt:lpstr>Adobe Fan Heiti Std B</vt:lpstr>
      <vt:lpstr>Adobe Garamond Pro Bold</vt:lpstr>
      <vt:lpstr>Aharoni</vt:lpstr>
      <vt:lpstr>Arial</vt:lpstr>
      <vt:lpstr>Arial Narrow</vt:lpstr>
      <vt:lpstr>Berlin Sans FB</vt:lpstr>
      <vt:lpstr>Bernard MT Condensed</vt:lpstr>
      <vt:lpstr>Calibri</vt:lpstr>
      <vt:lpstr>Calibri Light</vt:lpstr>
      <vt:lpstr>Cambria</vt:lpstr>
      <vt:lpstr>CG Omega</vt:lpstr>
      <vt:lpstr>Cooper Black</vt:lpstr>
      <vt:lpstr>Courier New</vt:lpstr>
      <vt:lpstr>Gill Sans MT</vt:lpstr>
      <vt:lpstr>Impact</vt:lpstr>
      <vt:lpstr>Rockwell</vt:lpstr>
      <vt:lpstr>Tahoma</vt:lpstr>
      <vt:lpstr>Times New Roman</vt:lpstr>
      <vt:lpstr>Trebuchet MS</vt:lpstr>
      <vt:lpstr>Verdana</vt:lpstr>
      <vt:lpstr>Wingdings</vt:lpstr>
      <vt:lpstr>Office Theme</vt:lpstr>
      <vt:lpstr>Custom Design</vt:lpstr>
      <vt:lpstr>1_Office Theme</vt:lpstr>
      <vt:lpstr>2_Office Theme</vt:lpstr>
      <vt:lpstr>Clip</vt:lpstr>
      <vt:lpstr>Presentation</vt:lpstr>
      <vt:lpstr>Visio</vt:lpstr>
      <vt:lpstr>Worksheet</vt:lpstr>
      <vt:lpstr>Slide</vt:lpstr>
      <vt:lpstr>INTEPRETATION &amp; AWARENESS</vt:lpstr>
      <vt:lpstr>Sasaran Pelatihan</vt:lpstr>
      <vt:lpstr>Definisi Mutu   </vt:lpstr>
      <vt:lpstr>YANG PERLU ANDA KETAHUI MENGENAI ISO 45001:2018</vt:lpstr>
      <vt:lpstr>Definisi K3</vt:lpstr>
      <vt:lpstr>PowerPoint Presentation</vt:lpstr>
      <vt:lpstr>PowerPoint Presentation</vt:lpstr>
      <vt:lpstr>PowerPoint Presentation</vt:lpstr>
      <vt:lpstr>PowerPoint Presentation</vt:lpstr>
      <vt:lpstr>GOAL ISO 9001 &amp; ISO 45001</vt:lpstr>
      <vt:lpstr>Penjelasan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Internal</vt:lpstr>
      <vt:lpstr>Isu Eksternal</vt:lpstr>
      <vt:lpstr>PowerPoint Presentation</vt:lpstr>
      <vt:lpstr>PowerPoint Presentation</vt:lpstr>
      <vt:lpstr>PowerPoint Presentation</vt:lpstr>
      <vt:lpstr>Apakah risiko itu?</vt:lpstr>
      <vt:lpstr>Apakah risiko itu?</vt:lpstr>
      <vt:lpstr>Apakah risiko itu?</vt:lpstr>
      <vt:lpstr>Apakah risiko itu?</vt:lpstr>
      <vt:lpstr>Apakah risiko itu?</vt:lpstr>
      <vt:lpstr>TEKNIK PENGELOLAAN RISIKO  versi Sentral Sistem Consulting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Kepemimpinan dan Komitmen</vt:lpstr>
      <vt:lpstr>PowerPoint Presentation</vt:lpstr>
      <vt:lpstr>SMK3</vt:lpstr>
      <vt:lpstr>PowerPoint Presentation</vt:lpstr>
      <vt:lpstr>PowerPoint Presentation</vt:lpstr>
      <vt:lpstr>Konsep SISTEM PENCEGAHAN:   dari tindakan setelah kejadian, menjadi tindakan sebelum kejadian </vt:lpstr>
      <vt:lpstr>Tindakan untuk mengatasi Resiko dan Peluang (SMM  6.1)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SMM 8. Operasi</vt:lpstr>
      <vt:lpstr>PowerPoint Presentation</vt:lpstr>
      <vt:lpstr>PowerPoint Presentation</vt:lpstr>
      <vt:lpstr>Beralih dari fokus Perbaikan ke Pencegahan (Perpindahan Energi dari “Usaha Perbaikan” ke “Usaha Pencegahan”)  </vt:lpstr>
      <vt:lpstr>PowerPoint Presentation</vt:lpstr>
      <vt:lpstr>SMM 8.2.1. Komunikasi dengan pelanggan </vt:lpstr>
      <vt:lpstr>PowerPoint Presentation</vt:lpstr>
      <vt:lpstr>PowerPoint Presentation</vt:lpstr>
      <vt:lpstr>PowerPoint Presentation</vt:lpstr>
      <vt:lpstr>SMM  8.5 Penyediaan Produk dan Jasa</vt:lpstr>
      <vt:lpstr>SMM  8.5.2 Identifikasi dan Mampu Telusur </vt:lpstr>
      <vt:lpstr>SMM  8.5.3 Pengendalian Barang Milik Pelanggan dan Penyedia Eksternal</vt:lpstr>
      <vt:lpstr>SMM  8.5.4 Pemeliharaan</vt:lpstr>
      <vt:lpstr>PowerPoint Presentation</vt:lpstr>
      <vt:lpstr>PowerPoint Presentation</vt:lpstr>
      <vt:lpstr>PowerPoint Presentation</vt:lpstr>
      <vt:lpstr>SMM  8.7 Pengendalian Output Tidak Sesuai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Intepretation &amp; Awareness ISO 45001 : 2018</dc:title>
  <dc:creator>Dody Indra Wisnu</dc:creator>
  <cp:lastModifiedBy>nasrullah darsah</cp:lastModifiedBy>
  <cp:revision>234</cp:revision>
  <dcterms:created xsi:type="dcterms:W3CDTF">2018-03-24T02:16:48Z</dcterms:created>
  <dcterms:modified xsi:type="dcterms:W3CDTF">2019-05-02T10:19:00Z</dcterms:modified>
</cp:coreProperties>
</file>